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8.xml" ContentType="application/vnd.openxmlformats-officedocument.drawingml.char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7.xml" ContentType="application/vnd.openxmlformats-officedocument.drawingml.char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96" y="-2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8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dLbls>
            <c:showVal val="1"/>
          </c:dLbls>
          <c:cat>
            <c:strRef>
              <c:f>Лист1!$A$2:$A$4</c:f>
              <c:strCache>
                <c:ptCount val="3"/>
                <c:pt idx="0">
                  <c:v>да</c:v>
                </c:pt>
                <c:pt idx="1">
                  <c:v>нет</c:v>
                </c:pt>
                <c:pt idx="2">
                  <c:v>не знаю</c:v>
                </c:pt>
              </c:strCache>
            </c:strRef>
          </c:cat>
          <c:val>
            <c:numRef>
              <c:f>Лист1!$B$2:$B$4</c:f>
              <c:numCache>
                <c:formatCode>0%</c:formatCode>
                <c:ptCount val="3"/>
                <c:pt idx="0">
                  <c:v>0.88</c:v>
                </c:pt>
                <c:pt idx="1">
                  <c:v>0.05</c:v>
                </c:pt>
                <c:pt idx="2">
                  <c:v>7.0000000000000007E-2</c:v>
                </c:pt>
              </c:numCache>
            </c:numRef>
          </c:val>
        </c:ser>
        <c:shape val="box"/>
        <c:axId val="73774208"/>
        <c:axId val="73775744"/>
        <c:axId val="0"/>
      </c:bar3DChart>
      <c:catAx>
        <c:axId val="73774208"/>
        <c:scaling>
          <c:orientation val="minMax"/>
        </c:scaling>
        <c:axPos val="b"/>
        <c:tickLblPos val="nextTo"/>
        <c:crossAx val="73775744"/>
        <c:crosses val="autoZero"/>
        <c:auto val="1"/>
        <c:lblAlgn val="ctr"/>
        <c:lblOffset val="100"/>
      </c:catAx>
      <c:valAx>
        <c:axId val="73775744"/>
        <c:scaling>
          <c:orientation val="minMax"/>
        </c:scaling>
        <c:axPos val="l"/>
        <c:majorGridlines/>
        <c:numFmt formatCode="0%" sourceLinked="1"/>
        <c:tickLblPos val="nextTo"/>
        <c:crossAx val="73774208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view3D>
      <c:rAngAx val="1"/>
    </c:view3D>
    <c:plotArea>
      <c:layout>
        <c:manualLayout>
          <c:layoutTarget val="inner"/>
          <c:xMode val="edge"/>
          <c:yMode val="edge"/>
          <c:x val="0.10107403653751204"/>
          <c:y val="0.13150545069109401"/>
          <c:w val="0.8725233231984616"/>
          <c:h val="0.65432536645896511"/>
        </c:manualLayout>
      </c:layout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dLbls>
            <c:showVal val="1"/>
          </c:dLbls>
          <c:cat>
            <c:strRef>
              <c:f>Лист1!$A$2:$A$4</c:f>
              <c:strCache>
                <c:ptCount val="3"/>
                <c:pt idx="0">
                  <c:v>да</c:v>
                </c:pt>
                <c:pt idx="1">
                  <c:v>нет</c:v>
                </c:pt>
                <c:pt idx="2">
                  <c:v>не знаю</c:v>
                </c:pt>
              </c:strCache>
            </c:strRef>
          </c:cat>
          <c:val>
            <c:numRef>
              <c:f>Лист1!$B$2:$B$4</c:f>
              <c:numCache>
                <c:formatCode>0%</c:formatCode>
                <c:ptCount val="3"/>
                <c:pt idx="0">
                  <c:v>0.69</c:v>
                </c:pt>
                <c:pt idx="1">
                  <c:v>0.28999999999999998</c:v>
                </c:pt>
                <c:pt idx="2">
                  <c:v>7.0000000000000007E-2</c:v>
                </c:pt>
              </c:numCache>
            </c:numRef>
          </c:val>
        </c:ser>
        <c:shape val="box"/>
        <c:axId val="48865664"/>
        <c:axId val="49821184"/>
        <c:axId val="0"/>
      </c:bar3DChart>
      <c:catAx>
        <c:axId val="48865664"/>
        <c:scaling>
          <c:orientation val="minMax"/>
        </c:scaling>
        <c:axPos val="b"/>
        <c:tickLblPos val="nextTo"/>
        <c:crossAx val="49821184"/>
        <c:crosses val="autoZero"/>
        <c:auto val="1"/>
        <c:lblAlgn val="ctr"/>
        <c:lblOffset val="100"/>
      </c:catAx>
      <c:valAx>
        <c:axId val="49821184"/>
        <c:scaling>
          <c:orientation val="minMax"/>
        </c:scaling>
        <c:axPos val="l"/>
        <c:majorGridlines/>
        <c:numFmt formatCode="0%" sourceLinked="1"/>
        <c:tickLblPos val="nextTo"/>
        <c:crossAx val="48865664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dLbls>
            <c:showVal val="1"/>
          </c:dLbls>
          <c:cat>
            <c:strRef>
              <c:f>Лист1!$A$2:$A$4</c:f>
              <c:strCache>
                <c:ptCount val="3"/>
                <c:pt idx="0">
                  <c:v>да</c:v>
                </c:pt>
                <c:pt idx="1">
                  <c:v>нет</c:v>
                </c:pt>
                <c:pt idx="2">
                  <c:v>не знаю</c:v>
                </c:pt>
              </c:strCache>
            </c:strRef>
          </c:cat>
          <c:val>
            <c:numRef>
              <c:f>Лист1!$B$2:$B$4</c:f>
              <c:numCache>
                <c:formatCode>0%</c:formatCode>
                <c:ptCount val="3"/>
                <c:pt idx="0">
                  <c:v>0.71</c:v>
                </c:pt>
                <c:pt idx="1">
                  <c:v>0.24</c:v>
                </c:pt>
                <c:pt idx="2">
                  <c:v>0.05</c:v>
                </c:pt>
              </c:numCache>
            </c:numRef>
          </c:val>
        </c:ser>
        <c:shape val="box"/>
        <c:axId val="48778624"/>
        <c:axId val="48798336"/>
        <c:axId val="0"/>
      </c:bar3DChart>
      <c:catAx>
        <c:axId val="48778624"/>
        <c:scaling>
          <c:orientation val="minMax"/>
        </c:scaling>
        <c:axPos val="b"/>
        <c:tickLblPos val="nextTo"/>
        <c:crossAx val="48798336"/>
        <c:crosses val="autoZero"/>
        <c:auto val="1"/>
        <c:lblAlgn val="ctr"/>
        <c:lblOffset val="100"/>
      </c:catAx>
      <c:valAx>
        <c:axId val="48798336"/>
        <c:scaling>
          <c:orientation val="minMax"/>
        </c:scaling>
        <c:axPos val="l"/>
        <c:majorGridlines/>
        <c:numFmt formatCode="0%" sourceLinked="1"/>
        <c:tickLblPos val="nextTo"/>
        <c:crossAx val="48778624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view3D>
      <c:rAngAx val="1"/>
    </c:view3D>
    <c:plotArea>
      <c:layout>
        <c:manualLayout>
          <c:layoutTarget val="inner"/>
          <c:xMode val="edge"/>
          <c:yMode val="edge"/>
          <c:x val="0.10107403653751207"/>
          <c:y val="0.13150545069109407"/>
          <c:w val="0.8725233231984616"/>
          <c:h val="0.65432536645896533"/>
        </c:manualLayout>
      </c:layout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dLbls>
            <c:showVal val="1"/>
          </c:dLbls>
          <c:cat>
            <c:strRef>
              <c:f>Лист1!$A$2:$A$4</c:f>
              <c:strCache>
                <c:ptCount val="3"/>
                <c:pt idx="0">
                  <c:v>да</c:v>
                </c:pt>
                <c:pt idx="1">
                  <c:v>нет</c:v>
                </c:pt>
                <c:pt idx="2">
                  <c:v>не знаю</c:v>
                </c:pt>
              </c:strCache>
            </c:strRef>
          </c:cat>
          <c:val>
            <c:numRef>
              <c:f>Лист1!$B$2:$B$4</c:f>
              <c:numCache>
                <c:formatCode>0%</c:formatCode>
                <c:ptCount val="3"/>
                <c:pt idx="0">
                  <c:v>0.9</c:v>
                </c:pt>
                <c:pt idx="1">
                  <c:v>0.05</c:v>
                </c:pt>
                <c:pt idx="2">
                  <c:v>0.05</c:v>
                </c:pt>
              </c:numCache>
            </c:numRef>
          </c:val>
        </c:ser>
        <c:shape val="box"/>
        <c:axId val="88686976"/>
        <c:axId val="88689280"/>
        <c:axId val="0"/>
      </c:bar3DChart>
      <c:catAx>
        <c:axId val="88686976"/>
        <c:scaling>
          <c:orientation val="minMax"/>
        </c:scaling>
        <c:axPos val="b"/>
        <c:tickLblPos val="nextTo"/>
        <c:crossAx val="88689280"/>
        <c:crosses val="autoZero"/>
        <c:auto val="1"/>
        <c:lblAlgn val="ctr"/>
        <c:lblOffset val="100"/>
      </c:catAx>
      <c:valAx>
        <c:axId val="88689280"/>
        <c:scaling>
          <c:orientation val="minMax"/>
        </c:scaling>
        <c:axPos val="l"/>
        <c:majorGridlines/>
        <c:numFmt formatCode="0%" sourceLinked="1"/>
        <c:tickLblPos val="nextTo"/>
        <c:crossAx val="88686976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dLbls>
            <c:showVal val="1"/>
          </c:dLbls>
          <c:cat>
            <c:strRef>
              <c:f>Лист1!$A$2:$A$4</c:f>
              <c:strCache>
                <c:ptCount val="3"/>
                <c:pt idx="0">
                  <c:v>да</c:v>
                </c:pt>
                <c:pt idx="1">
                  <c:v>нет</c:v>
                </c:pt>
                <c:pt idx="2">
                  <c:v>не знаю</c:v>
                </c:pt>
              </c:strCache>
            </c:strRef>
          </c:cat>
          <c:val>
            <c:numRef>
              <c:f>Лист1!$B$2:$B$4</c:f>
              <c:numCache>
                <c:formatCode>0%</c:formatCode>
                <c:ptCount val="3"/>
                <c:pt idx="0">
                  <c:v>0.71</c:v>
                </c:pt>
                <c:pt idx="1">
                  <c:v>0.25</c:v>
                </c:pt>
                <c:pt idx="2">
                  <c:v>0.04</c:v>
                </c:pt>
              </c:numCache>
            </c:numRef>
          </c:val>
        </c:ser>
        <c:shape val="box"/>
        <c:axId val="81630336"/>
        <c:axId val="81632256"/>
        <c:axId val="0"/>
      </c:bar3DChart>
      <c:catAx>
        <c:axId val="81630336"/>
        <c:scaling>
          <c:orientation val="minMax"/>
        </c:scaling>
        <c:axPos val="b"/>
        <c:tickLblPos val="nextTo"/>
        <c:crossAx val="81632256"/>
        <c:crosses val="autoZero"/>
        <c:auto val="1"/>
        <c:lblAlgn val="ctr"/>
        <c:lblOffset val="100"/>
      </c:catAx>
      <c:valAx>
        <c:axId val="81632256"/>
        <c:scaling>
          <c:orientation val="minMax"/>
        </c:scaling>
        <c:axPos val="l"/>
        <c:majorGridlines/>
        <c:numFmt formatCode="0%" sourceLinked="1"/>
        <c:tickLblPos val="nextTo"/>
        <c:crossAx val="81630336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view3D>
      <c:rAngAx val="1"/>
    </c:view3D>
    <c:plotArea>
      <c:layout>
        <c:manualLayout>
          <c:layoutTarget val="inner"/>
          <c:xMode val="edge"/>
          <c:yMode val="edge"/>
          <c:x val="0.10107403653751207"/>
          <c:y val="0.13150545069109407"/>
          <c:w val="0.8725233231984616"/>
          <c:h val="0.65432536645896533"/>
        </c:manualLayout>
      </c:layout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dLbls>
            <c:showVal val="1"/>
          </c:dLbls>
          <c:cat>
            <c:strRef>
              <c:f>Лист1!$A$2:$A$4</c:f>
              <c:strCache>
                <c:ptCount val="3"/>
                <c:pt idx="0">
                  <c:v>да</c:v>
                </c:pt>
                <c:pt idx="1">
                  <c:v>нет</c:v>
                </c:pt>
                <c:pt idx="2">
                  <c:v>не знаю</c:v>
                </c:pt>
              </c:strCache>
            </c:strRef>
          </c:cat>
          <c:val>
            <c:numRef>
              <c:f>Лист1!$B$2:$B$4</c:f>
              <c:numCache>
                <c:formatCode>0%</c:formatCode>
                <c:ptCount val="3"/>
                <c:pt idx="0">
                  <c:v>0.85</c:v>
                </c:pt>
                <c:pt idx="1">
                  <c:v>0.12</c:v>
                </c:pt>
                <c:pt idx="2">
                  <c:v>0.03</c:v>
                </c:pt>
              </c:numCache>
            </c:numRef>
          </c:val>
        </c:ser>
        <c:shape val="box"/>
        <c:axId val="81673600"/>
        <c:axId val="81691776"/>
        <c:axId val="0"/>
      </c:bar3DChart>
      <c:catAx>
        <c:axId val="81673600"/>
        <c:scaling>
          <c:orientation val="minMax"/>
        </c:scaling>
        <c:axPos val="b"/>
        <c:tickLblPos val="nextTo"/>
        <c:crossAx val="81691776"/>
        <c:crosses val="autoZero"/>
        <c:auto val="1"/>
        <c:lblAlgn val="ctr"/>
        <c:lblOffset val="100"/>
      </c:catAx>
      <c:valAx>
        <c:axId val="81691776"/>
        <c:scaling>
          <c:orientation val="minMax"/>
        </c:scaling>
        <c:axPos val="l"/>
        <c:majorGridlines/>
        <c:numFmt formatCode="0%" sourceLinked="1"/>
        <c:tickLblPos val="nextTo"/>
        <c:crossAx val="81673600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dLbls>
            <c:showVal val="1"/>
          </c:dLbls>
          <c:cat>
            <c:strRef>
              <c:f>Лист1!$A$2:$A$4</c:f>
              <c:strCache>
                <c:ptCount val="3"/>
                <c:pt idx="0">
                  <c:v>да</c:v>
                </c:pt>
                <c:pt idx="1">
                  <c:v>нет</c:v>
                </c:pt>
                <c:pt idx="2">
                  <c:v>не знаю</c:v>
                </c:pt>
              </c:strCache>
            </c:strRef>
          </c:cat>
          <c:val>
            <c:numRef>
              <c:f>Лист1!$B$2:$B$4</c:f>
              <c:numCache>
                <c:formatCode>0%</c:formatCode>
                <c:ptCount val="3"/>
                <c:pt idx="0">
                  <c:v>0.64</c:v>
                </c:pt>
                <c:pt idx="1">
                  <c:v>0.27</c:v>
                </c:pt>
                <c:pt idx="2">
                  <c:v>0.09</c:v>
                </c:pt>
              </c:numCache>
            </c:numRef>
          </c:val>
        </c:ser>
        <c:shape val="box"/>
        <c:axId val="70472448"/>
        <c:axId val="70473984"/>
        <c:axId val="0"/>
      </c:bar3DChart>
      <c:catAx>
        <c:axId val="70472448"/>
        <c:scaling>
          <c:orientation val="minMax"/>
        </c:scaling>
        <c:axPos val="b"/>
        <c:tickLblPos val="nextTo"/>
        <c:crossAx val="70473984"/>
        <c:crosses val="autoZero"/>
        <c:auto val="1"/>
        <c:lblAlgn val="ctr"/>
        <c:lblOffset val="100"/>
      </c:catAx>
      <c:valAx>
        <c:axId val="70473984"/>
        <c:scaling>
          <c:orientation val="minMax"/>
        </c:scaling>
        <c:axPos val="l"/>
        <c:majorGridlines/>
        <c:numFmt formatCode="0%" sourceLinked="1"/>
        <c:tickLblPos val="nextTo"/>
        <c:crossAx val="70472448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view3D>
      <c:rotX val="30"/>
      <c:perspective val="30"/>
    </c:view3D>
    <c:plotArea>
      <c:layout>
        <c:manualLayout>
          <c:layoutTarget val="inner"/>
          <c:xMode val="edge"/>
          <c:yMode val="edge"/>
          <c:x val="2.5000000000000001E-2"/>
          <c:y val="0"/>
          <c:w val="0.75774064960629917"/>
          <c:h val="0.68571428571428572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25"/>
          <c:dLbls>
            <c:showVal val="1"/>
            <c:showLeaderLines val="1"/>
          </c:dLbls>
          <c:cat>
            <c:strRef>
              <c:f>Лист1!$A$2:$A$4</c:f>
              <c:strCache>
                <c:ptCount val="3"/>
                <c:pt idx="0">
                  <c:v>да</c:v>
                </c:pt>
                <c:pt idx="1">
                  <c:v>нет</c:v>
                </c:pt>
                <c:pt idx="2">
                  <c:v>не знаю</c:v>
                </c:pt>
              </c:strCache>
            </c:strRef>
          </c:cat>
          <c:val>
            <c:numRef>
              <c:f>Лист1!$B$2:$B$4</c:f>
              <c:numCache>
                <c:formatCode>0%</c:formatCode>
                <c:ptCount val="3"/>
                <c:pt idx="0">
                  <c:v>0.64</c:v>
                </c:pt>
                <c:pt idx="1">
                  <c:v>0.27</c:v>
                </c:pt>
                <c:pt idx="2">
                  <c:v>0.06</c:v>
                </c:pt>
              </c:numCache>
            </c:numRef>
          </c:val>
        </c:ser>
      </c:pie3DChart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1/19/2016</a:t>
            </a:fld>
            <a:endParaRPr lang="en-US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1/19/2016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1/19/2016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1/19/2016</a:t>
            </a:fld>
            <a:endParaRPr lang="en-US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n-US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1/19/2016</a:t>
            </a:fld>
            <a:endParaRPr lang="en-US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1/19/2016</a:t>
            </a:fld>
            <a:endParaRPr lang="en-US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1/19/2016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1/19/2016</a:t>
            </a:fld>
            <a:endParaRPr lang="en-US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1/19/2016</a:t>
            </a:fld>
            <a:endParaRPr lang="en-US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1/19/2016</a:t>
            </a:fld>
            <a:endParaRPr lang="en-US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1/19/2016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1/19/2016</a:t>
            </a:fld>
            <a:endParaRPr lang="en-US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04800" y="1828800"/>
            <a:ext cx="8458200" cy="1222375"/>
          </a:xfrm>
        </p:spPr>
        <p:txBody>
          <a:bodyPr/>
          <a:lstStyle/>
          <a:p>
            <a:r>
              <a:rPr lang="ru-RU" dirty="0" smtClean="0"/>
              <a:t>«Мои отношения с </a:t>
            </a:r>
            <a:r>
              <a:rPr lang="ru-RU" dirty="0" smtClean="0"/>
              <a:t>родителями»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81000" y="838200"/>
            <a:ext cx="8458200" cy="914400"/>
          </a:xfrm>
        </p:spPr>
        <p:txBody>
          <a:bodyPr/>
          <a:lstStyle/>
          <a:p>
            <a:r>
              <a:rPr lang="ru-RU" dirty="0" smtClean="0"/>
              <a:t>Анкетирование учащихся</a:t>
            </a:r>
            <a:endParaRPr lang="ru-RU" dirty="0"/>
          </a:p>
        </p:txBody>
      </p:sp>
      <p:pic>
        <p:nvPicPr>
          <p:cNvPr id="1026" name="Picture 2" descr="G:\город.род.лекторий\liste-site-offres-emploi.jpg"/>
          <p:cNvPicPr>
            <a:picLocks noChangeAspect="1" noChangeArrowheads="1"/>
          </p:cNvPicPr>
          <p:nvPr/>
        </p:nvPicPr>
        <p:blipFill>
          <a:blip r:embed="rId2" cstate="print"/>
          <a:srcRect b="8889"/>
          <a:stretch>
            <a:fillRect/>
          </a:stretch>
        </p:blipFill>
        <p:spPr bwMode="auto">
          <a:xfrm rot="1502274">
            <a:off x="5430892" y="3409131"/>
            <a:ext cx="2701332" cy="2858183"/>
          </a:xfrm>
          <a:prstGeom prst="rect">
            <a:avLst/>
          </a:prstGeom>
          <a:noFill/>
        </p:spPr>
      </p:pic>
      <p:pic>
        <p:nvPicPr>
          <p:cNvPr id="1027" name="Picture 3" descr="G:\город.род.лекторий\parents-look-books-children-4660281.jpg"/>
          <p:cNvPicPr>
            <a:picLocks noChangeAspect="1" noChangeArrowheads="1"/>
          </p:cNvPicPr>
          <p:nvPr/>
        </p:nvPicPr>
        <p:blipFill>
          <a:blip r:embed="rId3" cstate="print"/>
          <a:srcRect b="15797"/>
          <a:stretch>
            <a:fillRect/>
          </a:stretch>
        </p:blipFill>
        <p:spPr bwMode="auto">
          <a:xfrm>
            <a:off x="304800" y="2667000"/>
            <a:ext cx="4521200" cy="280252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686800" cy="838200"/>
          </a:xfrm>
        </p:spPr>
        <p:txBody>
          <a:bodyPr/>
          <a:lstStyle/>
          <a:p>
            <a:r>
              <a:rPr lang="ru-RU" dirty="0" smtClean="0"/>
              <a:t>1. Твои родители тебя понимают?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762000" y="1143000"/>
          <a:ext cx="7696200" cy="18748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Заголовок 1"/>
          <p:cNvSpPr txBox="1">
            <a:spLocks/>
          </p:cNvSpPr>
          <p:nvPr/>
        </p:nvSpPr>
        <p:spPr>
          <a:xfrm>
            <a:off x="228600" y="3048000"/>
            <a:ext cx="8686800" cy="1219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3600" cap="all" dirty="0" smtClean="0">
                <a:solidFill>
                  <a:schemeClr val="tx2"/>
                </a:solidFill>
                <a:effectLst>
                  <a:reflection blurRad="12700" stA="48000" endA="300" endPos="55000" dir="5400000" sy="-90000" algn="bl" rotWithShape="0"/>
                </a:effectLst>
                <a:latin typeface="+mj-lt"/>
                <a:ea typeface="+mj-ea"/>
                <a:cs typeface="+mj-cs"/>
              </a:rPr>
              <a:t>2.</a:t>
            </a:r>
            <a:r>
              <a:rPr kumimoji="0" lang="ru-RU" sz="36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reflection blurRad="12700" stA="48000" endA="300" endPos="55000" dir="5400000" sy="-9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Говоришь ли ты с родителями о своих проблемах?</a:t>
            </a:r>
            <a:endParaRPr kumimoji="0" lang="ru-RU" sz="3600" b="0" i="0" u="none" strike="noStrike" kern="1200" cap="all" spc="0" normalizeH="0" baseline="0" noProof="0" dirty="0">
              <a:ln>
                <a:noFill/>
              </a:ln>
              <a:solidFill>
                <a:schemeClr val="tx2"/>
              </a:solidFill>
              <a:effectLst>
                <a:reflection blurRad="12700" stA="48000" endA="300" endPos="55000" dir="5400000" sy="-9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8" name="Содержимое 3"/>
          <p:cNvGraphicFramePr>
            <a:graphicFrameLocks/>
          </p:cNvGraphicFramePr>
          <p:nvPr/>
        </p:nvGraphicFramePr>
        <p:xfrm>
          <a:off x="0" y="4267200"/>
          <a:ext cx="7696200" cy="2286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1026" name="Picture 2" descr="G:\город.род.лекторий\1267282401_familie_9576952_m2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172200" y="4495800"/>
            <a:ext cx="2743200" cy="1828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Graphic spid="8" grpId="0">
        <p:bldAsOne/>
      </p:bldGraphic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686800" cy="1143000"/>
          </a:xfrm>
        </p:spPr>
        <p:txBody>
          <a:bodyPr>
            <a:normAutofit fontScale="90000"/>
          </a:bodyPr>
          <a:lstStyle/>
          <a:p>
            <a:r>
              <a:rPr lang="ru-RU" sz="4000" dirty="0" smtClean="0"/>
              <a:t>3. Интересуешься ли ты работой своих родителей?</a:t>
            </a:r>
            <a:endParaRPr lang="ru-RU" sz="40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762000" y="1371600"/>
          <a:ext cx="7696200" cy="18748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Заголовок 1"/>
          <p:cNvSpPr txBox="1">
            <a:spLocks/>
          </p:cNvSpPr>
          <p:nvPr/>
        </p:nvSpPr>
        <p:spPr>
          <a:xfrm>
            <a:off x="228600" y="3048000"/>
            <a:ext cx="8686800" cy="1219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3600" cap="all" dirty="0" smtClean="0">
                <a:solidFill>
                  <a:schemeClr val="tx2"/>
                </a:solidFill>
                <a:effectLst>
                  <a:reflection blurRad="12700" stA="48000" endA="300" endPos="55000" dir="5400000" sy="-90000" algn="bl" rotWithShape="0"/>
                </a:effectLst>
                <a:latin typeface="+mj-lt"/>
                <a:ea typeface="+mj-ea"/>
                <a:cs typeface="+mj-cs"/>
              </a:rPr>
              <a:t>4. Знают ли родители твоих друзей</a:t>
            </a:r>
            <a:r>
              <a:rPr kumimoji="0" lang="ru-RU" sz="36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reflection blurRad="12700" stA="48000" endA="300" endPos="55000" dir="5400000" sy="-9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?</a:t>
            </a:r>
            <a:endParaRPr kumimoji="0" lang="ru-RU" sz="3600" b="0" i="0" u="none" strike="noStrike" kern="1200" cap="all" spc="0" normalizeH="0" baseline="0" noProof="0" dirty="0">
              <a:ln>
                <a:noFill/>
              </a:ln>
              <a:solidFill>
                <a:schemeClr val="tx2"/>
              </a:solidFill>
              <a:effectLst>
                <a:reflection blurRad="12700" stA="48000" endA="300" endPos="55000" dir="5400000" sy="-9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8" name="Содержимое 3"/>
          <p:cNvGraphicFramePr>
            <a:graphicFrameLocks/>
          </p:cNvGraphicFramePr>
          <p:nvPr/>
        </p:nvGraphicFramePr>
        <p:xfrm>
          <a:off x="762000" y="4191000"/>
          <a:ext cx="7696200" cy="2286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Graphic spid="8" grpId="0">
        <p:bldAsOne/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686800" cy="1066800"/>
          </a:xfrm>
        </p:spPr>
        <p:txBody>
          <a:bodyPr>
            <a:noAutofit/>
          </a:bodyPr>
          <a:lstStyle/>
          <a:p>
            <a:r>
              <a:rPr lang="ru-RU" dirty="0" smtClean="0"/>
              <a:t>5.</a:t>
            </a:r>
            <a:r>
              <a:rPr lang="ru-RU" dirty="0" smtClean="0"/>
              <a:t> Есть ли у тебя общие занятия, увлечения с родителями?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762000" y="1143000"/>
          <a:ext cx="7696200" cy="18748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Заголовок 1"/>
          <p:cNvSpPr txBox="1">
            <a:spLocks/>
          </p:cNvSpPr>
          <p:nvPr/>
        </p:nvSpPr>
        <p:spPr>
          <a:xfrm>
            <a:off x="228600" y="3048000"/>
            <a:ext cx="8686800" cy="1219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3600" cap="all" dirty="0" smtClean="0">
                <a:solidFill>
                  <a:schemeClr val="tx2"/>
                </a:solidFill>
                <a:effectLst>
                  <a:reflection blurRad="12700" stA="48000" endA="300" endPos="55000" dir="5400000" sy="-90000" algn="bl" rotWithShape="0"/>
                </a:effectLst>
                <a:latin typeface="+mj-lt"/>
                <a:ea typeface="+mj-ea"/>
                <a:cs typeface="+mj-cs"/>
              </a:rPr>
              <a:t>6</a:t>
            </a:r>
            <a:r>
              <a:rPr lang="ru-RU" sz="3600" cap="all" dirty="0" smtClean="0">
                <a:solidFill>
                  <a:schemeClr val="tx2"/>
                </a:solidFill>
                <a:effectLst>
                  <a:reflection blurRad="12700" stA="48000" endA="300" endPos="55000" dir="5400000" sy="-90000" algn="bl" rotWithShape="0"/>
                </a:effectLst>
                <a:latin typeface="+mj-lt"/>
                <a:ea typeface="+mj-ea"/>
                <a:cs typeface="+mj-cs"/>
              </a:rPr>
              <a:t>.</a:t>
            </a:r>
            <a:r>
              <a:rPr kumimoji="0" lang="ru-RU" sz="36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reflection blurRad="12700" stA="48000" endA="300" endPos="55000" dir="5400000" sy="-9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Участвуешь</a:t>
            </a:r>
            <a:r>
              <a:rPr kumimoji="0" lang="ru-RU" sz="3600" b="0" i="0" u="none" strike="noStrike" kern="1200" cap="all" spc="0" normalizeH="0" noProof="0" dirty="0" smtClean="0">
                <a:ln>
                  <a:noFill/>
                </a:ln>
                <a:solidFill>
                  <a:schemeClr val="tx2"/>
                </a:solidFill>
                <a:effectLst>
                  <a:reflection blurRad="12700" stA="48000" endA="300" endPos="55000" dir="5400000" sy="-9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ли ты в подготовке к семейным праздникам</a:t>
            </a:r>
            <a:r>
              <a:rPr kumimoji="0" lang="ru-RU" sz="36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reflection blurRad="12700" stA="48000" endA="300" endPos="55000" dir="5400000" sy="-9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?</a:t>
            </a:r>
            <a:endParaRPr kumimoji="0" lang="ru-RU" sz="3600" b="0" i="0" u="none" strike="noStrike" kern="1200" cap="all" spc="0" normalizeH="0" baseline="0" noProof="0" dirty="0">
              <a:ln>
                <a:noFill/>
              </a:ln>
              <a:solidFill>
                <a:schemeClr val="tx2"/>
              </a:solidFill>
              <a:effectLst>
                <a:reflection blurRad="12700" stA="48000" endA="300" endPos="55000" dir="5400000" sy="-9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8" name="Содержимое 3"/>
          <p:cNvGraphicFramePr>
            <a:graphicFrameLocks/>
          </p:cNvGraphicFramePr>
          <p:nvPr/>
        </p:nvGraphicFramePr>
        <p:xfrm>
          <a:off x="0" y="4191000"/>
          <a:ext cx="7696200" cy="2286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2050" name="Picture 2" descr="G:\город.род.лекторий\ddc15660779d4442abf87ea613a12c21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248400" y="4572000"/>
            <a:ext cx="2655455" cy="1752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Graphic spid="8" grpId="0">
        <p:bldAsOne/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686800" cy="1295400"/>
          </a:xfrm>
        </p:spPr>
        <p:txBody>
          <a:bodyPr>
            <a:normAutofit/>
          </a:bodyPr>
          <a:lstStyle/>
          <a:p>
            <a:r>
              <a:rPr lang="ru-RU" dirty="0" smtClean="0"/>
              <a:t>7. Есть ли у тебя секреты от твоей семьи?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762000" y="1143000"/>
          <a:ext cx="7696200" cy="18748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Заголовок 1"/>
          <p:cNvSpPr txBox="1">
            <a:spLocks/>
          </p:cNvSpPr>
          <p:nvPr/>
        </p:nvSpPr>
        <p:spPr>
          <a:xfrm>
            <a:off x="228600" y="3048000"/>
            <a:ext cx="8686800" cy="1676400"/>
          </a:xfrm>
          <a:prstGeom prst="rect">
            <a:avLst/>
          </a:prstGeom>
        </p:spPr>
        <p:txBody>
          <a:bodyPr vert="horz" anchor="ctr">
            <a:normAutofit lnSpcReduction="1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3600" cap="all" dirty="0" smtClean="0">
                <a:solidFill>
                  <a:schemeClr val="tx2"/>
                </a:solidFill>
                <a:effectLst>
                  <a:reflection blurRad="12700" stA="48000" endA="300" endPos="55000" dir="5400000" sy="-90000" algn="bl" rotWithShape="0"/>
                </a:effectLst>
                <a:latin typeface="+mj-lt"/>
                <a:ea typeface="+mj-ea"/>
                <a:cs typeface="+mj-cs"/>
              </a:rPr>
              <a:t>8. Хочешь ли ты, чтобы твоя будущая семья была похожа на твою сегодняшнюю семью</a:t>
            </a:r>
            <a:r>
              <a:rPr kumimoji="0" lang="ru-RU" sz="36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reflection blurRad="12700" stA="48000" endA="300" endPos="55000" dir="5400000" sy="-9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?</a:t>
            </a:r>
            <a:endParaRPr kumimoji="0" lang="ru-RU" sz="3600" b="0" i="0" u="none" strike="noStrike" kern="1200" cap="all" spc="0" normalizeH="0" baseline="0" noProof="0" dirty="0">
              <a:ln>
                <a:noFill/>
              </a:ln>
              <a:solidFill>
                <a:schemeClr val="tx2"/>
              </a:solidFill>
              <a:effectLst>
                <a:reflection blurRad="12700" stA="48000" endA="300" endPos="55000" dir="5400000" sy="-9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6" name="Диаграмма 5"/>
          <p:cNvGraphicFramePr/>
          <p:nvPr/>
        </p:nvGraphicFramePr>
        <p:xfrm>
          <a:off x="1524000" y="5105400"/>
          <a:ext cx="6781800" cy="1752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Graphic spid="6" grpId="0">
        <p:bldAsOne/>
      </p:bldGraphic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41</TotalTime>
  <Words>95</Words>
  <Application>Microsoft Office PowerPoint</Application>
  <PresentationFormat>Экран (4:3)</PresentationFormat>
  <Paragraphs>10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Трек</vt:lpstr>
      <vt:lpstr>«Мои отношения с родителями»</vt:lpstr>
      <vt:lpstr>1. Твои родители тебя понимают?</vt:lpstr>
      <vt:lpstr>3. Интересуешься ли ты работой своих родителей?</vt:lpstr>
      <vt:lpstr>5. Есть ли у тебя общие занятия, увлечения с родителями?</vt:lpstr>
      <vt:lpstr>7. Есть ли у тебя секреты от твоей семьи?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«Мои отношения с родителями</dc:title>
  <dc:creator>Администратор</dc:creator>
  <cp:lastModifiedBy>DNA7 X64</cp:lastModifiedBy>
  <cp:revision>8</cp:revision>
  <dcterms:created xsi:type="dcterms:W3CDTF">2016-01-17T07:05:40Z</dcterms:created>
  <dcterms:modified xsi:type="dcterms:W3CDTF">2016-01-18T22:00:47Z</dcterms:modified>
</cp:coreProperties>
</file>