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charts/chart44.xml" ContentType="application/vnd.openxmlformats-officedocument.drawingml.chart+xml"/>
  <Override PartName="/ppt/charts/chart45.xml" ContentType="application/vnd.openxmlformats-officedocument.drawingml.chart+xml"/>
  <Override PartName="/ppt/charts/chart46.xml" ContentType="application/vnd.openxmlformats-officedocument.drawingml.chart+xml"/>
  <Override PartName="/ppt/charts/chart47.xml" ContentType="application/vnd.openxmlformats-officedocument.drawingml.chart+xml"/>
  <Override PartName="/ppt/charts/chart48.xml" ContentType="application/vnd.openxmlformats-officedocument.drawingml.chart+xml"/>
  <Override PartName="/ppt/charts/chart49.xml" ContentType="application/vnd.openxmlformats-officedocument.drawingml.chart+xml"/>
  <Override PartName="/ppt/charts/chart50.xml" ContentType="application/vnd.openxmlformats-officedocument.drawingml.chart+xml"/>
  <Override PartName="/ppt/charts/chart51.xml" ContentType="application/vnd.openxmlformats-officedocument.drawingml.chart+xml"/>
  <Override PartName="/ppt/charts/chart52.xml" ContentType="application/vnd.openxmlformats-officedocument.drawingml.chart+xml"/>
  <Override PartName="/ppt/charts/chart53.xml" ContentType="application/vnd.openxmlformats-officedocument.drawingml.chart+xml"/>
  <Override PartName="/ppt/charts/chart54.xml" ContentType="application/vnd.openxmlformats-officedocument.drawingml.chart+xml"/>
  <Override PartName="/ppt/charts/chart55.xml" ContentType="application/vnd.openxmlformats-officedocument.drawingml.chart+xml"/>
  <Override PartName="/ppt/charts/chart56.xml" ContentType="application/vnd.openxmlformats-officedocument.drawingml.chart+xml"/>
  <Override PartName="/ppt/charts/chart57.xml" ContentType="application/vnd.openxmlformats-officedocument.drawingml.chart+xml"/>
  <Override PartName="/ppt/charts/chart58.xml" ContentType="application/vnd.openxmlformats-officedocument.drawingml.chart+xml"/>
  <Override PartName="/ppt/charts/chart59.xml" ContentType="application/vnd.openxmlformats-officedocument.drawingml.chart+xml"/>
  <Override PartName="/ppt/charts/chart60.xml" ContentType="application/vnd.openxmlformats-officedocument.drawingml.chart+xml"/>
  <Override PartName="/ppt/charts/chart61.xml" ContentType="application/vnd.openxmlformats-officedocument.drawingml.chart+xml"/>
  <Override PartName="/ppt/charts/chart62.xml" ContentType="application/vnd.openxmlformats-officedocument.drawingml.chart+xml"/>
  <Override PartName="/ppt/charts/chart63.xml" ContentType="application/vnd.openxmlformats-officedocument.drawingml.chart+xml"/>
  <Override PartName="/ppt/charts/chart64.xml" ContentType="application/vnd.openxmlformats-officedocument.drawingml.chart+xml"/>
  <Override PartName="/ppt/charts/chart65.xml" ContentType="application/vnd.openxmlformats-officedocument.drawingml.chart+xml"/>
  <Override PartName="/ppt/charts/chart66.xml" ContentType="application/vnd.openxmlformats-officedocument.drawingml.chart+xml"/>
  <Override PartName="/ppt/charts/chart67.xml" ContentType="application/vnd.openxmlformats-officedocument.drawingml.chart+xml"/>
  <Override PartName="/ppt/charts/chart68.xml" ContentType="application/vnd.openxmlformats-officedocument.drawingml.chart+xml"/>
  <Override PartName="/ppt/charts/chart69.xml" ContentType="application/vnd.openxmlformats-officedocument.drawingml.chart+xml"/>
  <Override PartName="/ppt/charts/chart70.xml" ContentType="application/vnd.openxmlformats-officedocument.drawingml.chart+xml"/>
  <Override PartName="/ppt/charts/chart71.xml" ContentType="application/vnd.openxmlformats-officedocument.drawingml.chart+xml"/>
  <Override PartName="/ppt/charts/chart72.xml" ContentType="application/vnd.openxmlformats-officedocument.drawingml.chart+xml"/>
  <Override PartName="/ppt/charts/chart73.xml" ContentType="application/vnd.openxmlformats-officedocument.drawingml.chart+xml"/>
  <Override PartName="/ppt/charts/chart74.xml" ContentType="application/vnd.openxmlformats-officedocument.drawingml.chart+xml"/>
  <Override PartName="/ppt/charts/chart75.xml" ContentType="application/vnd.openxmlformats-officedocument.drawingml.chart+xml"/>
  <Override PartName="/ppt/charts/chart76.xml" ContentType="application/vnd.openxmlformats-officedocument.drawingml.chart+xml"/>
  <Override PartName="/ppt/charts/chart77.xml" ContentType="application/vnd.openxmlformats-officedocument.drawingml.chart+xml"/>
  <Override PartName="/ppt/charts/chart78.xml" ContentType="application/vnd.openxmlformats-officedocument.drawingml.chart+xml"/>
  <Override PartName="/ppt/charts/chart79.xml" ContentType="application/vnd.openxmlformats-officedocument.drawingml.chart+xml"/>
  <Override PartName="/ppt/charts/chart80.xml" ContentType="application/vnd.openxmlformats-officedocument.drawingml.chart+xml"/>
  <Override PartName="/ppt/charts/chart81.xml" ContentType="application/vnd.openxmlformats-officedocument.drawingml.chart+xml"/>
  <Override PartName="/ppt/charts/chart82.xml" ContentType="application/vnd.openxmlformats-officedocument.drawingml.chart+xml"/>
  <Override PartName="/ppt/charts/chart83.xml" ContentType="application/vnd.openxmlformats-officedocument.drawingml.chart+xml"/>
  <Override PartName="/ppt/charts/chart84.xml" ContentType="application/vnd.openxmlformats-officedocument.drawingml.chart+xml"/>
  <Override PartName="/ppt/charts/chart85.xml" ContentType="application/vnd.openxmlformats-officedocument.drawingml.chart+xml"/>
  <Override PartName="/ppt/charts/chart86.xml" ContentType="application/vnd.openxmlformats-officedocument.drawingml.chart+xml"/>
  <Override PartName="/ppt/charts/chart87.xml" ContentType="application/vnd.openxmlformats-officedocument.drawingml.chart+xml"/>
  <Override PartName="/ppt/charts/chart88.xml" ContentType="application/vnd.openxmlformats-officedocument.drawingml.chart+xml"/>
  <Override PartName="/ppt/charts/chart89.xml" ContentType="application/vnd.openxmlformats-officedocument.drawingml.chart+xml"/>
  <Override PartName="/ppt/charts/chart90.xml" ContentType="application/vnd.openxmlformats-officedocument.drawingml.chart+xml"/>
  <Override PartName="/ppt/charts/chart91.xml" ContentType="application/vnd.openxmlformats-officedocument.drawingml.chart+xml"/>
  <Override PartName="/ppt/charts/chart92.xml" ContentType="application/vnd.openxmlformats-officedocument.drawingml.chart+xml"/>
  <Override PartName="/ppt/charts/chart93.xml" ContentType="application/vnd.openxmlformats-officedocument.drawingml.chart+xml"/>
  <Override PartName="/ppt/charts/chart94.xml" ContentType="application/vnd.openxmlformats-officedocument.drawingml.chart+xml"/>
  <Override PartName="/ppt/charts/chart95.xml" ContentType="application/vnd.openxmlformats-officedocument.drawingml.chart+xml"/>
  <Override PartName="/ppt/charts/chart96.xml" ContentType="application/vnd.openxmlformats-officedocument.drawingml.chart+xml"/>
  <Override PartName="/ppt/charts/chart97.xml" ContentType="application/vnd.openxmlformats-officedocument.drawingml.chart+xml"/>
  <Override PartName="/ppt/charts/chart98.xml" ContentType="application/vnd.openxmlformats-officedocument.drawingml.chart+xml"/>
  <Override PartName="/ppt/charts/chart99.xml" ContentType="application/vnd.openxmlformats-officedocument.drawingml.chart+xml"/>
  <Override PartName="/ppt/charts/chart100.xml" ContentType="application/vnd.openxmlformats-officedocument.drawingml.chart+xml"/>
  <Override PartName="/ppt/charts/chart101.xml" ContentType="application/vnd.openxmlformats-officedocument.drawingml.chart+xml"/>
  <Override PartName="/ppt/charts/chart102.xml" ContentType="application/vnd.openxmlformats-officedocument.drawingml.chart+xml"/>
  <Override PartName="/ppt/charts/chart103.xml" ContentType="application/vnd.openxmlformats-officedocument.drawingml.chart+xml"/>
  <Override PartName="/ppt/charts/chart104.xml" ContentType="application/vnd.openxmlformats-officedocument.drawingml.chart+xml"/>
  <Override PartName="/ppt/charts/chart105.xml" ContentType="application/vnd.openxmlformats-officedocument.drawingml.chart+xml"/>
  <Override PartName="/ppt/charts/chart106.xml" ContentType="application/vnd.openxmlformats-officedocument.drawingml.chart+xml"/>
  <Override PartName="/ppt/charts/chart107.xml" ContentType="application/vnd.openxmlformats-officedocument.drawingml.chart+xml"/>
  <Override PartName="/ppt/charts/chart108.xml" ContentType="application/vnd.openxmlformats-officedocument.drawingml.chart+xml"/>
  <Override PartName="/ppt/charts/chart109.xml" ContentType="application/vnd.openxmlformats-officedocument.drawingml.chart+xml"/>
  <Override PartName="/ppt/charts/chart110.xml" ContentType="application/vnd.openxmlformats-officedocument.drawingml.chart+xml"/>
  <Override PartName="/ppt/charts/chart111.xml" ContentType="application/vnd.openxmlformats-officedocument.drawingml.chart+xml"/>
  <Override PartName="/ppt/charts/chart112.xml" ContentType="application/vnd.openxmlformats-officedocument.drawingml.chart+xml"/>
  <Override PartName="/ppt/charts/chart113.xml" ContentType="application/vnd.openxmlformats-officedocument.drawingml.chart+xml"/>
  <Override PartName="/ppt/charts/chart114.xml" ContentType="application/vnd.openxmlformats-officedocument.drawingml.chart+xml"/>
  <Override PartName="/ppt/charts/chart115.xml" ContentType="application/vnd.openxmlformats-officedocument.drawingml.chart+xml"/>
  <Override PartName="/ppt/charts/chart116.xml" ContentType="application/vnd.openxmlformats-officedocument.drawingml.chart+xml"/>
  <Override PartName="/ppt/charts/chart117.xml" ContentType="application/vnd.openxmlformats-officedocument.drawingml.chart+xml"/>
  <Override PartName="/ppt/charts/chart118.xml" ContentType="application/vnd.openxmlformats-officedocument.drawingml.chart+xml"/>
  <Override PartName="/ppt/charts/chart119.xml" ContentType="application/vnd.openxmlformats-officedocument.drawingml.chart+xml"/>
  <Override PartName="/ppt/charts/chart120.xml" ContentType="application/vnd.openxmlformats-officedocument.drawingml.chart+xml"/>
  <Override PartName="/ppt/charts/chart121.xml" ContentType="application/vnd.openxmlformats-officedocument.drawingml.chart+xml"/>
  <Override PartName="/ppt/charts/chart122.xml" ContentType="application/vnd.openxmlformats-officedocument.drawingml.chart+xml"/>
  <Override PartName="/ppt/charts/chart123.xml" ContentType="application/vnd.openxmlformats-officedocument.drawingml.chart+xml"/>
  <Override PartName="/ppt/charts/chart124.xml" ContentType="application/vnd.openxmlformats-officedocument.drawingml.chart+xml"/>
  <Override PartName="/ppt/charts/chart125.xml" ContentType="application/vnd.openxmlformats-officedocument.drawingml.chart+xml"/>
  <Override PartName="/ppt/charts/chart126.xml" ContentType="application/vnd.openxmlformats-officedocument.drawingml.chart+xml"/>
  <Override PartName="/ppt/charts/chart127.xml" ContentType="application/vnd.openxmlformats-officedocument.drawingml.chart+xml"/>
  <Override PartName="/ppt/charts/chart128.xml" ContentType="application/vnd.openxmlformats-officedocument.drawingml.chart+xml"/>
  <Override PartName="/ppt/charts/chart129.xml" ContentType="application/vnd.openxmlformats-officedocument.drawingml.chart+xml"/>
  <Override PartName="/ppt/charts/chart130.xml" ContentType="application/vnd.openxmlformats-officedocument.drawingml.chart+xml"/>
  <Override PartName="/ppt/charts/chart131.xml" ContentType="application/vnd.openxmlformats-officedocument.drawingml.chart+xml"/>
  <Override PartName="/ppt/charts/chart132.xml" ContentType="application/vnd.openxmlformats-officedocument.drawingml.chart+xml"/>
  <Override PartName="/ppt/charts/chart133.xml" ContentType="application/vnd.openxmlformats-officedocument.drawingml.chart+xml"/>
  <Override PartName="/ppt/charts/chart134.xml" ContentType="application/vnd.openxmlformats-officedocument.drawingml.chart+xml"/>
  <Override PartName="/ppt/charts/chart135.xml" ContentType="application/vnd.openxmlformats-officedocument.drawingml.chart+xml"/>
  <Override PartName="/ppt/charts/chart136.xml" ContentType="application/vnd.openxmlformats-officedocument.drawingml.chart+xml"/>
  <Override PartName="/ppt/charts/chart137.xml" ContentType="application/vnd.openxmlformats-officedocument.drawingml.chart+xml"/>
  <Override PartName="/ppt/charts/chart138.xml" ContentType="application/vnd.openxmlformats-officedocument.drawingml.chart+xml"/>
  <Override PartName="/ppt/charts/chart139.xml" ContentType="application/vnd.openxmlformats-officedocument.drawingml.chart+xml"/>
  <Override PartName="/ppt/charts/chart140.xml" ContentType="application/vnd.openxmlformats-officedocument.drawingml.chart+xml"/>
  <Override PartName="/ppt/charts/chart141.xml" ContentType="application/vnd.openxmlformats-officedocument.drawingml.chart+xml"/>
  <Override PartName="/ppt/charts/chart142.xml" ContentType="application/vnd.openxmlformats-officedocument.drawingml.chart+xml"/>
  <Override PartName="/ppt/charts/chart143.xml" ContentType="application/vnd.openxmlformats-officedocument.drawingml.chart+xml"/>
  <Override PartName="/ppt/charts/chart144.xml" ContentType="application/vnd.openxmlformats-officedocument.drawingml.chart+xml"/>
  <Override PartName="/ppt/charts/chart145.xml" ContentType="application/vnd.openxmlformats-officedocument.drawingml.chart+xml"/>
  <Override PartName="/ppt/charts/chart146.xml" ContentType="application/vnd.openxmlformats-officedocument.drawingml.chart+xml"/>
  <Override PartName="/ppt/charts/chart147.xml" ContentType="application/vnd.openxmlformats-officedocument.drawingml.chart+xml"/>
  <Override PartName="/ppt/charts/chart148.xml" ContentType="application/vnd.openxmlformats-officedocument.drawingml.chart+xml"/>
  <Override PartName="/ppt/charts/chart149.xml" ContentType="application/vnd.openxmlformats-officedocument.drawingml.chart+xml"/>
  <Override PartName="/ppt/charts/chart150.xml" ContentType="application/vnd.openxmlformats-officedocument.drawingml.chart+xml"/>
  <Override PartName="/ppt/charts/chart151.xml" ContentType="application/vnd.openxmlformats-officedocument.drawingml.chart+xml"/>
  <Override PartName="/ppt/charts/chart152.xml" ContentType="application/vnd.openxmlformats-officedocument.drawingml.chart+xml"/>
  <Override PartName="/ppt/charts/chart153.xml" ContentType="application/vnd.openxmlformats-officedocument.drawingml.chart+xml"/>
  <Override PartName="/ppt/charts/chart154.xml" ContentType="application/vnd.openxmlformats-officedocument.drawingml.chart+xml"/>
  <Override PartName="/ppt/charts/chart155.xml" ContentType="application/vnd.openxmlformats-officedocument.drawingml.chart+xml"/>
  <Override PartName="/ppt/charts/chart156.xml" ContentType="application/vnd.openxmlformats-officedocument.drawingml.chart+xml"/>
  <Override PartName="/ppt/charts/chart157.xml" ContentType="application/vnd.openxmlformats-officedocument.drawingml.chart+xml"/>
  <Override PartName="/ppt/charts/chart158.xml" ContentType="application/vnd.openxmlformats-officedocument.drawingml.chart+xml"/>
  <Override PartName="/ppt/charts/chart159.xml" ContentType="application/vnd.openxmlformats-officedocument.drawingml.chart+xml"/>
  <Override PartName="/ppt/charts/chart160.xml" ContentType="application/vnd.openxmlformats-officedocument.drawingml.chart+xml"/>
  <Override PartName="/ppt/charts/chart161.xml" ContentType="application/vnd.openxmlformats-officedocument.drawingml.chart+xml"/>
  <Override PartName="/ppt/charts/chart162.xml" ContentType="application/vnd.openxmlformats-officedocument.drawingml.chart+xml"/>
  <Override PartName="/ppt/charts/chart163.xml" ContentType="application/vnd.openxmlformats-officedocument.drawingml.chart+xml"/>
  <Override PartName="/ppt/charts/chart164.xml" ContentType="application/vnd.openxmlformats-officedocument.drawingml.chart+xml"/>
  <Override PartName="/ppt/charts/chart165.xml" ContentType="application/vnd.openxmlformats-officedocument.drawingml.chart+xml"/>
  <Override PartName="/ppt/charts/chart166.xml" ContentType="application/vnd.openxmlformats-officedocument.drawingml.chart+xml"/>
  <Override PartName="/ppt/charts/chart167.xml" ContentType="application/vnd.openxmlformats-officedocument.drawingml.chart+xml"/>
  <Override PartName="/ppt/charts/chart168.xml" ContentType="application/vnd.openxmlformats-officedocument.drawingml.chart+xml"/>
  <Override PartName="/ppt/charts/chart169.xml" ContentType="application/vnd.openxmlformats-officedocument.drawingml.chart+xml"/>
  <Override PartName="/ppt/charts/chart170.xml" ContentType="application/vnd.openxmlformats-officedocument.drawingml.chart+xml"/>
  <Override PartName="/ppt/charts/chart171.xml" ContentType="application/vnd.openxmlformats-officedocument.drawingml.chart+xml"/>
  <Override PartName="/ppt/charts/chart172.xml" ContentType="application/vnd.openxmlformats-officedocument.drawingml.chart+xml"/>
  <Override PartName="/ppt/charts/chart173.xml" ContentType="application/vnd.openxmlformats-officedocument.drawingml.chart+xml"/>
  <Override PartName="/ppt/charts/chart174.xml" ContentType="application/vnd.openxmlformats-officedocument.drawingml.chart+xml"/>
  <Override PartName="/ppt/charts/chart175.xml" ContentType="application/vnd.openxmlformats-officedocument.drawingml.chart+xml"/>
  <Override PartName="/ppt/charts/chart176.xml" ContentType="application/vnd.openxmlformats-officedocument.drawingml.chart+xml"/>
  <Override PartName="/ppt/charts/chart177.xml" ContentType="application/vnd.openxmlformats-officedocument.drawingml.chart+xml"/>
  <Override PartName="/ppt/charts/chart178.xml" ContentType="application/vnd.openxmlformats-officedocument.drawingml.chart+xml"/>
  <Override PartName="/ppt/charts/chart179.xml" ContentType="application/vnd.openxmlformats-officedocument.drawingml.chart+xml"/>
  <Override PartName="/ppt/charts/chart180.xml" ContentType="application/vnd.openxmlformats-officedocument.drawingml.chart+xml"/>
  <Override PartName="/ppt/charts/chart181.xml" ContentType="application/vnd.openxmlformats-officedocument.drawingml.chart+xml"/>
  <Override PartName="/ppt/charts/chart182.xml" ContentType="application/vnd.openxmlformats-officedocument.drawingml.chart+xml"/>
  <Override PartName="/ppt/charts/chart183.xml" ContentType="application/vnd.openxmlformats-officedocument.drawingml.chart+xml"/>
  <Override PartName="/ppt/charts/chart184.xml" ContentType="application/vnd.openxmlformats-officedocument.drawingml.chart+xml"/>
  <Override PartName="/ppt/charts/chart185.xml" ContentType="application/vnd.openxmlformats-officedocument.drawingml.chart+xml"/>
  <Override PartName="/ppt/charts/chart186.xml" ContentType="application/vnd.openxmlformats-officedocument.drawingml.chart+xml"/>
  <Override PartName="/ppt/charts/chart187.xml" ContentType="application/vnd.openxmlformats-officedocument.drawingml.chart+xml"/>
  <Override PartName="/ppt/charts/chart188.xml" ContentType="application/vnd.openxmlformats-officedocument.drawingml.chart+xml"/>
  <Override PartName="/ppt/charts/chart189.xml" ContentType="application/vnd.openxmlformats-officedocument.drawingml.chart+xml"/>
  <Override PartName="/ppt/charts/chart190.xml" ContentType="application/vnd.openxmlformats-officedocument.drawingml.chart+xml"/>
  <Override PartName="/ppt/theme/themeOverride2.xml" ContentType="application/vnd.openxmlformats-officedocument.themeOverride+xml"/>
  <Override PartName="/ppt/charts/chart191.xml" ContentType="application/vnd.openxmlformats-officedocument.drawingml.chart+xml"/>
  <Override PartName="/ppt/charts/chart192.xml" ContentType="application/vnd.openxmlformats-officedocument.drawingml.chart+xml"/>
  <Override PartName="/ppt/charts/chart193.xml" ContentType="application/vnd.openxmlformats-officedocument.drawingml.chart+xml"/>
  <Override PartName="/ppt/charts/chart194.xml" ContentType="application/vnd.openxmlformats-officedocument.drawingml.chart+xml"/>
  <Override PartName="/ppt/charts/chart195.xml" ContentType="application/vnd.openxmlformats-officedocument.drawingml.chart+xml"/>
  <Override PartName="/ppt/charts/chart196.xml" ContentType="application/vnd.openxmlformats-officedocument.drawingml.chart+xml"/>
  <Override PartName="/ppt/charts/chart197.xml" ContentType="application/vnd.openxmlformats-officedocument.drawingml.chart+xml"/>
  <Override PartName="/ppt/charts/chart198.xml" ContentType="application/vnd.openxmlformats-officedocument.drawingml.chart+xml"/>
  <Override PartName="/ppt/charts/chart199.xml" ContentType="application/vnd.openxmlformats-officedocument.drawingml.chart+xml"/>
  <Override PartName="/ppt/charts/chart200.xml" ContentType="application/vnd.openxmlformats-officedocument.drawingml.chart+xml"/>
  <Override PartName="/ppt/charts/chart201.xml" ContentType="application/vnd.openxmlformats-officedocument.drawingml.chart+xml"/>
  <Override PartName="/ppt/charts/chart202.xml" ContentType="application/vnd.openxmlformats-officedocument.drawingml.chart+xml"/>
  <Override PartName="/ppt/charts/chart203.xml" ContentType="application/vnd.openxmlformats-officedocument.drawingml.chart+xml"/>
  <Override PartName="/ppt/charts/chart204.xml" ContentType="application/vnd.openxmlformats-officedocument.drawingml.chart+xml"/>
  <Override PartName="/ppt/charts/chart205.xml" ContentType="application/vnd.openxmlformats-officedocument.drawingml.chart+xml"/>
  <Override PartName="/ppt/charts/chart206.xml" ContentType="application/vnd.openxmlformats-officedocument.drawingml.chart+xml"/>
  <Override PartName="/ppt/charts/chart207.xml" ContentType="application/vnd.openxmlformats-officedocument.drawingml.chart+xml"/>
  <Override PartName="/ppt/charts/chart208.xml" ContentType="application/vnd.openxmlformats-officedocument.drawingml.chart+xml"/>
  <Override PartName="/ppt/charts/chart209.xml" ContentType="application/vnd.openxmlformats-officedocument.drawingml.chart+xml"/>
  <Override PartName="/ppt/charts/chart210.xml" ContentType="application/vnd.openxmlformats-officedocument.drawingml.chart+xml"/>
  <Override PartName="/ppt/charts/chart211.xml" ContentType="application/vnd.openxmlformats-officedocument.drawingml.chart+xml"/>
  <Override PartName="/ppt/charts/chart212.xml" ContentType="application/vnd.openxmlformats-officedocument.drawingml.chart+xml"/>
  <Override PartName="/ppt/charts/chart213.xml" ContentType="application/vnd.openxmlformats-officedocument.drawingml.chart+xml"/>
  <Override PartName="/ppt/charts/chart214.xml" ContentType="application/vnd.openxmlformats-officedocument.drawingml.chart+xml"/>
  <Override PartName="/ppt/charts/chart215.xml" ContentType="application/vnd.openxmlformats-officedocument.drawingml.chart+xml"/>
  <Override PartName="/ppt/charts/chart216.xml" ContentType="application/vnd.openxmlformats-officedocument.drawingml.chart+xml"/>
  <Override PartName="/ppt/charts/chart217.xml" ContentType="application/vnd.openxmlformats-officedocument.drawingml.chart+xml"/>
  <Override PartName="/ppt/charts/chart218.xml" ContentType="application/vnd.openxmlformats-officedocument.drawingml.chart+xml"/>
  <Override PartName="/ppt/charts/chart219.xml" ContentType="application/vnd.openxmlformats-officedocument.drawingml.chart+xml"/>
  <Override PartName="/ppt/charts/chart220.xml" ContentType="application/vnd.openxmlformats-officedocument.drawingml.chart+xml"/>
  <Override PartName="/ppt/charts/chart221.xml" ContentType="application/vnd.openxmlformats-officedocument.drawingml.chart+xml"/>
  <Override PartName="/ppt/charts/chart222.xml" ContentType="application/vnd.openxmlformats-officedocument.drawingml.chart+xml"/>
  <Override PartName="/ppt/charts/chart223.xml" ContentType="application/vnd.openxmlformats-officedocument.drawingml.chart+xml"/>
  <Override PartName="/ppt/charts/chart224.xml" ContentType="application/vnd.openxmlformats-officedocument.drawingml.chart+xml"/>
  <Override PartName="/ppt/charts/chart225.xml" ContentType="application/vnd.openxmlformats-officedocument.drawingml.chart+xml"/>
  <Override PartName="/ppt/charts/chart226.xml" ContentType="application/vnd.openxmlformats-officedocument.drawingml.chart+xml"/>
  <Override PartName="/ppt/charts/chart227.xml" ContentType="application/vnd.openxmlformats-officedocument.drawingml.chart+xml"/>
  <Override PartName="/ppt/charts/chart228.xml" ContentType="application/vnd.openxmlformats-officedocument.drawingml.chart+xml"/>
  <Override PartName="/ppt/charts/chart229.xml" ContentType="application/vnd.openxmlformats-officedocument.drawingml.chart+xml"/>
  <Override PartName="/ppt/charts/chart230.xml" ContentType="application/vnd.openxmlformats-officedocument.drawingml.chart+xml"/>
  <Override PartName="/ppt/charts/chart231.xml" ContentType="application/vnd.openxmlformats-officedocument.drawingml.chart+xml"/>
  <Override PartName="/ppt/charts/chart232.xml" ContentType="application/vnd.openxmlformats-officedocument.drawingml.chart+xml"/>
  <Override PartName="/ppt/charts/chart233.xml" ContentType="application/vnd.openxmlformats-officedocument.drawingml.chart+xml"/>
  <Override PartName="/ppt/charts/chart234.xml" ContentType="application/vnd.openxmlformats-officedocument.drawingml.chart+xml"/>
  <Override PartName="/ppt/charts/chart235.xml" ContentType="application/vnd.openxmlformats-officedocument.drawingml.chart+xml"/>
  <Override PartName="/ppt/charts/chart236.xml" ContentType="application/vnd.openxmlformats-officedocument.drawingml.chart+xml"/>
  <Override PartName="/ppt/charts/chart237.xml" ContentType="application/vnd.openxmlformats-officedocument.drawingml.chart+xml"/>
  <Override PartName="/ppt/charts/chart238.xml" ContentType="application/vnd.openxmlformats-officedocument.drawingml.chart+xml"/>
  <Override PartName="/ppt/charts/chart239.xml" ContentType="application/vnd.openxmlformats-officedocument.drawingml.chart+xml"/>
  <Override PartName="/ppt/charts/chart240.xml" ContentType="application/vnd.openxmlformats-officedocument.drawingml.chart+xml"/>
  <Override PartName="/ppt/charts/chart241.xml" ContentType="application/vnd.openxmlformats-officedocument.drawingml.chart+xml"/>
  <Override PartName="/ppt/charts/chart242.xml" ContentType="application/vnd.openxmlformats-officedocument.drawingml.chart+xml"/>
  <Override PartName="/ppt/charts/chart243.xml" ContentType="application/vnd.openxmlformats-officedocument.drawingml.chart+xml"/>
  <Override PartName="/ppt/charts/chart244.xml" ContentType="application/vnd.openxmlformats-officedocument.drawingml.chart+xml"/>
  <Override PartName="/ppt/charts/chart245.xml" ContentType="application/vnd.openxmlformats-officedocument.drawingml.chart+xml"/>
  <Override PartName="/ppt/charts/chart246.xml" ContentType="application/vnd.openxmlformats-officedocument.drawingml.chart+xml"/>
  <Override PartName="/ppt/charts/chart247.xml" ContentType="application/vnd.openxmlformats-officedocument.drawingml.chart+xml"/>
  <Override PartName="/ppt/charts/chart248.xml" ContentType="application/vnd.openxmlformats-officedocument.drawingml.chart+xml"/>
  <Override PartName="/ppt/charts/chart249.xml" ContentType="application/vnd.openxmlformats-officedocument.drawingml.chart+xml"/>
  <Override PartName="/ppt/charts/chart250.xml" ContentType="application/vnd.openxmlformats-officedocument.drawingml.chart+xml"/>
  <Override PartName="/ppt/charts/chart251.xml" ContentType="application/vnd.openxmlformats-officedocument.drawingml.chart+xml"/>
  <Override PartName="/ppt/charts/chart252.xml" ContentType="application/vnd.openxmlformats-officedocument.drawingml.chart+xml"/>
  <Override PartName="/ppt/charts/chart253.xml" ContentType="application/vnd.openxmlformats-officedocument.drawingml.chart+xml"/>
  <Override PartName="/ppt/charts/chart254.xml" ContentType="application/vnd.openxmlformats-officedocument.drawingml.chart+xml"/>
  <Override PartName="/ppt/charts/chart255.xml" ContentType="application/vnd.openxmlformats-officedocument.drawingml.chart+xml"/>
  <Override PartName="/ppt/charts/chart256.xml" ContentType="application/vnd.openxmlformats-officedocument.drawingml.chart+xml"/>
  <Override PartName="/ppt/charts/chart257.xml" ContentType="application/vnd.openxmlformats-officedocument.drawingml.chart+xml"/>
  <Override PartName="/ppt/charts/chart258.xml" ContentType="application/vnd.openxmlformats-officedocument.drawingml.chart+xml"/>
  <Override PartName="/ppt/charts/chart259.xml" ContentType="application/vnd.openxmlformats-officedocument.drawingml.chart+xml"/>
  <Override PartName="/ppt/charts/chart260.xml" ContentType="application/vnd.openxmlformats-officedocument.drawingml.chart+xml"/>
  <Override PartName="/ppt/charts/chart261.xml" ContentType="application/vnd.openxmlformats-officedocument.drawingml.chart+xml"/>
  <Override PartName="/ppt/charts/chart262.xml" ContentType="application/vnd.openxmlformats-officedocument.drawingml.chart+xml"/>
  <Override PartName="/ppt/charts/chart263.xml" ContentType="application/vnd.openxmlformats-officedocument.drawingml.chart+xml"/>
  <Override PartName="/ppt/charts/chart264.xml" ContentType="application/vnd.openxmlformats-officedocument.drawingml.chart+xml"/>
  <Override PartName="/ppt/charts/chart265.xml" ContentType="application/vnd.openxmlformats-officedocument.drawingml.chart+xml"/>
  <Override PartName="/ppt/charts/chart266.xml" ContentType="application/vnd.openxmlformats-officedocument.drawingml.chart+xml"/>
  <Override PartName="/ppt/charts/chart267.xml" ContentType="application/vnd.openxmlformats-officedocument.drawingml.chart+xml"/>
  <Override PartName="/ppt/charts/chart268.xml" ContentType="application/vnd.openxmlformats-officedocument.drawingml.chart+xml"/>
  <Override PartName="/ppt/charts/chart269.xml" ContentType="application/vnd.openxmlformats-officedocument.drawingml.chart+xml"/>
  <Override PartName="/ppt/charts/chart270.xml" ContentType="application/vnd.openxmlformats-officedocument.drawingml.chart+xml"/>
  <Override PartName="/ppt/charts/chart271.xml" ContentType="application/vnd.openxmlformats-officedocument.drawingml.chart+xml"/>
  <Override PartName="/ppt/charts/chart272.xml" ContentType="application/vnd.openxmlformats-officedocument.drawingml.chart+xml"/>
  <Override PartName="/ppt/charts/chart273.xml" ContentType="application/vnd.openxmlformats-officedocument.drawingml.chart+xml"/>
  <Override PartName="/ppt/charts/chart274.xml" ContentType="application/vnd.openxmlformats-officedocument.drawingml.chart+xml"/>
  <Override PartName="/ppt/charts/chart275.xml" ContentType="application/vnd.openxmlformats-officedocument.drawingml.chart+xml"/>
  <Override PartName="/ppt/charts/chart276.xml" ContentType="application/vnd.openxmlformats-officedocument.drawingml.chart+xml"/>
  <Override PartName="/ppt/charts/chart277.xml" ContentType="application/vnd.openxmlformats-officedocument.drawingml.chart+xml"/>
  <Override PartName="/ppt/charts/chart278.xml" ContentType="application/vnd.openxmlformats-officedocument.drawingml.chart+xml"/>
  <Override PartName="/ppt/charts/chart279.xml" ContentType="application/vnd.openxmlformats-officedocument.drawingml.chart+xml"/>
  <Override PartName="/ppt/charts/chart280.xml" ContentType="application/vnd.openxmlformats-officedocument.drawingml.chart+xml"/>
  <Override PartName="/ppt/charts/chart281.xml" ContentType="application/vnd.openxmlformats-officedocument.drawingml.chart+xml"/>
  <Override PartName="/ppt/charts/chart282.xml" ContentType="application/vnd.openxmlformats-officedocument.drawingml.chart+xml"/>
  <Override PartName="/ppt/charts/chart283.xml" ContentType="application/vnd.openxmlformats-officedocument.drawingml.chart+xml"/>
  <Override PartName="/ppt/charts/chart284.xml" ContentType="application/vnd.openxmlformats-officedocument.drawingml.chart+xml"/>
  <Override PartName="/ppt/charts/chart285.xml" ContentType="application/vnd.openxmlformats-officedocument.drawingml.chart+xml"/>
  <Override PartName="/ppt/charts/chart286.xml" ContentType="application/vnd.openxmlformats-officedocument.drawingml.chart+xml"/>
  <Override PartName="/ppt/charts/chart287.xml" ContentType="application/vnd.openxmlformats-officedocument.drawingml.chart+xml"/>
  <Override PartName="/ppt/charts/chart288.xml" ContentType="application/vnd.openxmlformats-officedocument.drawingml.chart+xml"/>
  <Override PartName="/ppt/charts/chart289.xml" ContentType="application/vnd.openxmlformats-officedocument.drawingml.chart+xml"/>
  <Override PartName="/ppt/charts/chart290.xml" ContentType="application/vnd.openxmlformats-officedocument.drawingml.chart+xml"/>
  <Override PartName="/ppt/charts/chart291.xml" ContentType="application/vnd.openxmlformats-officedocument.drawingml.chart+xml"/>
  <Override PartName="/ppt/charts/chart292.xml" ContentType="application/vnd.openxmlformats-officedocument.drawingml.chart+xml"/>
  <Override PartName="/ppt/charts/chart293.xml" ContentType="application/vnd.openxmlformats-officedocument.drawingml.chart+xml"/>
  <Override PartName="/ppt/charts/chart294.xml" ContentType="application/vnd.openxmlformats-officedocument.drawingml.chart+xml"/>
  <Override PartName="/ppt/charts/chart295.xml" ContentType="application/vnd.openxmlformats-officedocument.drawingml.chart+xml"/>
  <Override PartName="/ppt/charts/chart296.xml" ContentType="application/vnd.openxmlformats-officedocument.drawingml.chart+xml"/>
  <Override PartName="/ppt/charts/chart297.xml" ContentType="application/vnd.openxmlformats-officedocument.drawingml.chart+xml"/>
  <Override PartName="/ppt/charts/chart298.xml" ContentType="application/vnd.openxmlformats-officedocument.drawingml.chart+xml"/>
  <Override PartName="/ppt/charts/chart299.xml" ContentType="application/vnd.openxmlformats-officedocument.drawingml.chart+xml"/>
  <Override PartName="/ppt/charts/chart300.xml" ContentType="application/vnd.openxmlformats-officedocument.drawingml.chart+xml"/>
  <Override PartName="/ppt/charts/chart301.xml" ContentType="application/vnd.openxmlformats-officedocument.drawingml.chart+xml"/>
  <Override PartName="/ppt/charts/chart302.xml" ContentType="application/vnd.openxmlformats-officedocument.drawingml.chart+xml"/>
  <Override PartName="/ppt/charts/chart303.xml" ContentType="application/vnd.openxmlformats-officedocument.drawingml.chart+xml"/>
  <Override PartName="/ppt/charts/chart304.xml" ContentType="application/vnd.openxmlformats-officedocument.drawingml.chart+xml"/>
  <Override PartName="/ppt/charts/chart305.xml" ContentType="application/vnd.openxmlformats-officedocument.drawingml.chart+xml"/>
  <Override PartName="/ppt/charts/chart306.xml" ContentType="application/vnd.openxmlformats-officedocument.drawingml.chart+xml"/>
  <Override PartName="/ppt/charts/chart307.xml" ContentType="application/vnd.openxmlformats-officedocument.drawingml.chart+xml"/>
  <Override PartName="/ppt/charts/chart308.xml" ContentType="application/vnd.openxmlformats-officedocument.drawingml.chart+xml"/>
  <Override PartName="/ppt/charts/chart309.xml" ContentType="application/vnd.openxmlformats-officedocument.drawingml.chart+xml"/>
  <Override PartName="/ppt/charts/chart310.xml" ContentType="application/vnd.openxmlformats-officedocument.drawingml.chart+xml"/>
  <Override PartName="/ppt/charts/chart311.xml" ContentType="application/vnd.openxmlformats-officedocument.drawingml.chart+xml"/>
  <Override PartName="/ppt/charts/chart312.xml" ContentType="application/vnd.openxmlformats-officedocument.drawingml.chart+xml"/>
  <Override PartName="/ppt/charts/chart313.xml" ContentType="application/vnd.openxmlformats-officedocument.drawingml.chart+xml"/>
  <Override PartName="/ppt/charts/chart314.xml" ContentType="application/vnd.openxmlformats-officedocument.drawingml.chart+xml"/>
  <Override PartName="/ppt/charts/chart315.xml" ContentType="application/vnd.openxmlformats-officedocument.drawingml.chart+xml"/>
  <Override PartName="/ppt/charts/chart316.xml" ContentType="application/vnd.openxmlformats-officedocument.drawingml.chart+xml"/>
  <Override PartName="/ppt/charts/chart317.xml" ContentType="application/vnd.openxmlformats-officedocument.drawingml.chart+xml"/>
  <Override PartName="/ppt/charts/chart318.xml" ContentType="application/vnd.openxmlformats-officedocument.drawingml.chart+xml"/>
  <Override PartName="/ppt/charts/chart319.xml" ContentType="application/vnd.openxmlformats-officedocument.drawingml.chart+xml"/>
  <Override PartName="/ppt/charts/chart320.xml" ContentType="application/vnd.openxmlformats-officedocument.drawingml.chart+xml"/>
  <Override PartName="/ppt/charts/chart321.xml" ContentType="application/vnd.openxmlformats-officedocument.drawingml.chart+xml"/>
  <Override PartName="/ppt/charts/chart322.xml" ContentType="application/vnd.openxmlformats-officedocument.drawingml.chart+xml"/>
  <Override PartName="/ppt/charts/chart323.xml" ContentType="application/vnd.openxmlformats-officedocument.drawingml.chart+xml"/>
  <Override PartName="/ppt/charts/chart324.xml" ContentType="application/vnd.openxmlformats-officedocument.drawingml.chart+xml"/>
  <Override PartName="/ppt/charts/chart325.xml" ContentType="application/vnd.openxmlformats-officedocument.drawingml.chart+xml"/>
  <Override PartName="/ppt/charts/chart326.xml" ContentType="application/vnd.openxmlformats-officedocument.drawingml.chart+xml"/>
  <Override PartName="/ppt/charts/chart327.xml" ContentType="application/vnd.openxmlformats-officedocument.drawingml.chart+xml"/>
  <Override PartName="/ppt/charts/chart328.xml" ContentType="application/vnd.openxmlformats-officedocument.drawingml.chart+xml"/>
  <Override PartName="/ppt/charts/chart329.xml" ContentType="application/vnd.openxmlformats-officedocument.drawingml.chart+xml"/>
  <Override PartName="/ppt/charts/chart330.xml" ContentType="application/vnd.openxmlformats-officedocument.drawingml.chart+xml"/>
  <Override PartName="/ppt/charts/chart331.xml" ContentType="application/vnd.openxmlformats-officedocument.drawingml.chart+xml"/>
  <Override PartName="/ppt/charts/chart332.xml" ContentType="application/vnd.openxmlformats-officedocument.drawingml.chart+xml"/>
  <Override PartName="/ppt/charts/chart333.xml" ContentType="application/vnd.openxmlformats-officedocument.drawingml.chart+xml"/>
  <Override PartName="/ppt/charts/chart334.xml" ContentType="application/vnd.openxmlformats-officedocument.drawingml.chart+xml"/>
  <Override PartName="/ppt/charts/chart335.xml" ContentType="application/vnd.openxmlformats-officedocument.drawingml.chart+xml"/>
  <Override PartName="/ppt/charts/chart336.xml" ContentType="application/vnd.openxmlformats-officedocument.drawingml.chart+xml"/>
  <Override PartName="/ppt/charts/chart337.xml" ContentType="application/vnd.openxmlformats-officedocument.drawingml.chart+xml"/>
  <Override PartName="/ppt/charts/chart338.xml" ContentType="application/vnd.openxmlformats-officedocument.drawingml.chart+xml"/>
  <Override PartName="/ppt/charts/chart339.xml" ContentType="application/vnd.openxmlformats-officedocument.drawingml.chart+xml"/>
  <Override PartName="/ppt/charts/chart340.xml" ContentType="application/vnd.openxmlformats-officedocument.drawingml.chart+xml"/>
  <Override PartName="/ppt/charts/chart341.xml" ContentType="application/vnd.openxmlformats-officedocument.drawingml.chart+xml"/>
  <Override PartName="/ppt/charts/chart342.xml" ContentType="application/vnd.openxmlformats-officedocument.drawingml.chart+xml"/>
  <Override PartName="/ppt/charts/chart343.xml" ContentType="application/vnd.openxmlformats-officedocument.drawingml.chart+xml"/>
  <Override PartName="/ppt/charts/chart344.xml" ContentType="application/vnd.openxmlformats-officedocument.drawingml.chart+xml"/>
  <Override PartName="/ppt/charts/chart345.xml" ContentType="application/vnd.openxmlformats-officedocument.drawingml.chart+xml"/>
  <Override PartName="/ppt/charts/chart346.xml" ContentType="application/vnd.openxmlformats-officedocument.drawingml.chart+xml"/>
  <Override PartName="/ppt/charts/chart347.xml" ContentType="application/vnd.openxmlformats-officedocument.drawingml.chart+xml"/>
  <Override PartName="/ppt/charts/chart348.xml" ContentType="application/vnd.openxmlformats-officedocument.drawingml.chart+xml"/>
  <Override PartName="/ppt/charts/chart349.xml" ContentType="application/vnd.openxmlformats-officedocument.drawingml.chart+xml"/>
  <Override PartName="/ppt/charts/chart350.xml" ContentType="application/vnd.openxmlformats-officedocument.drawingml.chart+xml"/>
  <Override PartName="/ppt/charts/chart351.xml" ContentType="application/vnd.openxmlformats-officedocument.drawingml.chart+xml"/>
  <Override PartName="/ppt/theme/themeOverride3.xml" ContentType="application/vnd.openxmlformats-officedocument.themeOverride+xml"/>
  <Override PartName="/ppt/charts/chart352.xml" ContentType="application/vnd.openxmlformats-officedocument.drawingml.chart+xml"/>
  <Override PartName="/ppt/charts/chart353.xml" ContentType="application/vnd.openxmlformats-officedocument.drawingml.chart+xml"/>
  <Override PartName="/ppt/charts/chart354.xml" ContentType="application/vnd.openxmlformats-officedocument.drawingml.chart+xml"/>
  <Override PartName="/ppt/charts/chart355.xml" ContentType="application/vnd.openxmlformats-officedocument.drawingml.chart+xml"/>
  <Override PartName="/ppt/charts/chart356.xml" ContentType="application/vnd.openxmlformats-officedocument.drawingml.chart+xml"/>
  <Override PartName="/ppt/charts/chart357.xml" ContentType="application/vnd.openxmlformats-officedocument.drawingml.chart+xml"/>
  <Override PartName="/ppt/charts/chart358.xml" ContentType="application/vnd.openxmlformats-officedocument.drawingml.chart+xml"/>
  <Override PartName="/ppt/charts/chart359.xml" ContentType="application/vnd.openxmlformats-officedocument.drawingml.chart+xml"/>
  <Override PartName="/ppt/charts/chart360.xml" ContentType="application/vnd.openxmlformats-officedocument.drawingml.chart+xml"/>
  <Override PartName="/ppt/charts/chart361.xml" ContentType="application/vnd.openxmlformats-officedocument.drawingml.chart+xml"/>
  <Override PartName="/ppt/charts/chart362.xml" ContentType="application/vnd.openxmlformats-officedocument.drawingml.chart+xml"/>
  <Override PartName="/ppt/charts/chart363.xml" ContentType="application/vnd.openxmlformats-officedocument.drawingml.chart+xml"/>
  <Override PartName="/ppt/charts/chart364.xml" ContentType="application/vnd.openxmlformats-officedocument.drawingml.chart+xml"/>
  <Override PartName="/ppt/charts/chart365.xml" ContentType="application/vnd.openxmlformats-officedocument.drawingml.chart+xml"/>
  <Override PartName="/ppt/charts/chart366.xml" ContentType="application/vnd.openxmlformats-officedocument.drawingml.chart+xml"/>
  <Override PartName="/ppt/charts/chart367.xml" ContentType="application/vnd.openxmlformats-officedocument.drawingml.chart+xml"/>
  <Override PartName="/ppt/charts/chart368.xml" ContentType="application/vnd.openxmlformats-officedocument.drawingml.chart+xml"/>
  <Override PartName="/ppt/charts/chart369.xml" ContentType="application/vnd.openxmlformats-officedocument.drawingml.chart+xml"/>
  <Override PartName="/ppt/charts/chart370.xml" ContentType="application/vnd.openxmlformats-officedocument.drawingml.chart+xml"/>
  <Override PartName="/ppt/charts/chart371.xml" ContentType="application/vnd.openxmlformats-officedocument.drawingml.chart+xml"/>
  <Override PartName="/ppt/charts/chart372.xml" ContentType="application/vnd.openxmlformats-officedocument.drawingml.chart+xml"/>
  <Override PartName="/ppt/charts/chart373.xml" ContentType="application/vnd.openxmlformats-officedocument.drawingml.chart+xml"/>
  <Override PartName="/ppt/charts/chart374.xml" ContentType="application/vnd.openxmlformats-officedocument.drawingml.chart+xml"/>
  <Override PartName="/ppt/charts/chart375.xml" ContentType="application/vnd.openxmlformats-officedocument.drawingml.chart+xml"/>
  <Override PartName="/ppt/charts/chart376.xml" ContentType="application/vnd.openxmlformats-officedocument.drawingml.chart+xml"/>
  <Override PartName="/ppt/charts/chart377.xml" ContentType="application/vnd.openxmlformats-officedocument.drawingml.chart+xml"/>
  <Override PartName="/ppt/theme/themeOverride4.xml" ContentType="application/vnd.openxmlformats-officedocument.themeOverride+xml"/>
  <Override PartName="/ppt/charts/chart378.xml" ContentType="application/vnd.openxmlformats-officedocument.drawingml.chart+xml"/>
  <Override PartName="/ppt/charts/chart379.xml" ContentType="application/vnd.openxmlformats-officedocument.drawingml.chart+xml"/>
  <Override PartName="/ppt/charts/chart380.xml" ContentType="application/vnd.openxmlformats-officedocument.drawingml.chart+xml"/>
  <Override PartName="/ppt/charts/chart381.xml" ContentType="application/vnd.openxmlformats-officedocument.drawingml.chart+xml"/>
  <Override PartName="/ppt/charts/chart382.xml" ContentType="application/vnd.openxmlformats-officedocument.drawingml.chart+xml"/>
  <Override PartName="/ppt/charts/chart383.xml" ContentType="application/vnd.openxmlformats-officedocument.drawingml.chart+xml"/>
  <Override PartName="/ppt/charts/chart384.xml" ContentType="application/vnd.openxmlformats-officedocument.drawingml.chart+xml"/>
  <Override PartName="/ppt/charts/chart385.xml" ContentType="application/vnd.openxmlformats-officedocument.drawingml.chart+xml"/>
  <Override PartName="/ppt/charts/chart386.xml" ContentType="application/vnd.openxmlformats-officedocument.drawingml.chart+xml"/>
  <Override PartName="/ppt/charts/chart38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2" r:id="rId2"/>
  </p:sldMasterIdLst>
  <p:notesMasterIdLst>
    <p:notesMasterId r:id="rId403"/>
  </p:notesMasterIdLst>
  <p:handoutMasterIdLst>
    <p:handoutMasterId r:id="rId404"/>
  </p:handoutMasterIdLst>
  <p:sldIdLst>
    <p:sldId id="256" r:id="rId3"/>
    <p:sldId id="827" r:id="rId4"/>
    <p:sldId id="776" r:id="rId5"/>
    <p:sldId id="796" r:id="rId6"/>
    <p:sldId id="1256" r:id="rId7"/>
    <p:sldId id="1257" r:id="rId8"/>
    <p:sldId id="1258" r:id="rId9"/>
    <p:sldId id="825" r:id="rId10"/>
    <p:sldId id="826" r:id="rId11"/>
    <p:sldId id="794" r:id="rId12"/>
    <p:sldId id="871" r:id="rId13"/>
    <p:sldId id="866" r:id="rId14"/>
    <p:sldId id="1033" r:id="rId15"/>
    <p:sldId id="1034" r:id="rId16"/>
    <p:sldId id="1035" r:id="rId17"/>
    <p:sldId id="1036" r:id="rId18"/>
    <p:sldId id="1037" r:id="rId19"/>
    <p:sldId id="1038" r:id="rId20"/>
    <p:sldId id="1039" r:id="rId21"/>
    <p:sldId id="1040" r:id="rId22"/>
    <p:sldId id="1041" r:id="rId23"/>
    <p:sldId id="1042" r:id="rId24"/>
    <p:sldId id="1043" r:id="rId25"/>
    <p:sldId id="1044" r:id="rId26"/>
    <p:sldId id="1045" r:id="rId27"/>
    <p:sldId id="1046" r:id="rId28"/>
    <p:sldId id="1047" r:id="rId29"/>
    <p:sldId id="1048" r:id="rId30"/>
    <p:sldId id="1049" r:id="rId31"/>
    <p:sldId id="1050" r:id="rId32"/>
    <p:sldId id="1051" r:id="rId33"/>
    <p:sldId id="1052" r:id="rId34"/>
    <p:sldId id="1053" r:id="rId35"/>
    <p:sldId id="1054" r:id="rId36"/>
    <p:sldId id="1055" r:id="rId37"/>
    <p:sldId id="1056" r:id="rId38"/>
    <p:sldId id="1057" r:id="rId39"/>
    <p:sldId id="1058" r:id="rId40"/>
    <p:sldId id="1059" r:id="rId41"/>
    <p:sldId id="1060" r:id="rId42"/>
    <p:sldId id="1061" r:id="rId43"/>
    <p:sldId id="1062" r:id="rId44"/>
    <p:sldId id="1063" r:id="rId45"/>
    <p:sldId id="1064" r:id="rId46"/>
    <p:sldId id="1065" r:id="rId47"/>
    <p:sldId id="1066" r:id="rId48"/>
    <p:sldId id="1067" r:id="rId49"/>
    <p:sldId id="1068" r:id="rId50"/>
    <p:sldId id="1069" r:id="rId51"/>
    <p:sldId id="1070" r:id="rId52"/>
    <p:sldId id="1071" r:id="rId53"/>
    <p:sldId id="1072" r:id="rId54"/>
    <p:sldId id="1073" r:id="rId55"/>
    <p:sldId id="1074" r:id="rId56"/>
    <p:sldId id="1075" r:id="rId57"/>
    <p:sldId id="1076" r:id="rId58"/>
    <p:sldId id="1077" r:id="rId59"/>
    <p:sldId id="1078" r:id="rId60"/>
    <p:sldId id="1079" r:id="rId61"/>
    <p:sldId id="1080" r:id="rId62"/>
    <p:sldId id="1081" r:id="rId63"/>
    <p:sldId id="1082" r:id="rId64"/>
    <p:sldId id="1083" r:id="rId65"/>
    <p:sldId id="1084" r:id="rId66"/>
    <p:sldId id="1085" r:id="rId67"/>
    <p:sldId id="1086" r:id="rId68"/>
    <p:sldId id="1087" r:id="rId69"/>
    <p:sldId id="1088" r:id="rId70"/>
    <p:sldId id="1089" r:id="rId71"/>
    <p:sldId id="1090" r:id="rId72"/>
    <p:sldId id="1091" r:id="rId73"/>
    <p:sldId id="1092" r:id="rId74"/>
    <p:sldId id="1093" r:id="rId75"/>
    <p:sldId id="1094" r:id="rId76"/>
    <p:sldId id="1095" r:id="rId77"/>
    <p:sldId id="1096" r:id="rId78"/>
    <p:sldId id="1097" r:id="rId79"/>
    <p:sldId id="1098" r:id="rId80"/>
    <p:sldId id="1099" r:id="rId81"/>
    <p:sldId id="1100" r:id="rId82"/>
    <p:sldId id="1101" r:id="rId83"/>
    <p:sldId id="1102" r:id="rId84"/>
    <p:sldId id="1103" r:id="rId85"/>
    <p:sldId id="1104" r:id="rId86"/>
    <p:sldId id="1105" r:id="rId87"/>
    <p:sldId id="1106" r:id="rId88"/>
    <p:sldId id="1107" r:id="rId89"/>
    <p:sldId id="1108" r:id="rId90"/>
    <p:sldId id="1109" r:id="rId91"/>
    <p:sldId id="1110" r:id="rId92"/>
    <p:sldId id="1111" r:id="rId93"/>
    <p:sldId id="1112" r:id="rId94"/>
    <p:sldId id="1113" r:id="rId95"/>
    <p:sldId id="1114" r:id="rId96"/>
    <p:sldId id="1115" r:id="rId97"/>
    <p:sldId id="1116" r:id="rId98"/>
    <p:sldId id="1117" r:id="rId99"/>
    <p:sldId id="1118" r:id="rId100"/>
    <p:sldId id="1119" r:id="rId101"/>
    <p:sldId id="1120" r:id="rId102"/>
    <p:sldId id="1121" r:id="rId103"/>
    <p:sldId id="1122" r:id="rId104"/>
    <p:sldId id="1123" r:id="rId105"/>
    <p:sldId id="1124" r:id="rId106"/>
    <p:sldId id="1125" r:id="rId107"/>
    <p:sldId id="1126" r:id="rId108"/>
    <p:sldId id="1127" r:id="rId109"/>
    <p:sldId id="1128" r:id="rId110"/>
    <p:sldId id="1129" r:id="rId111"/>
    <p:sldId id="1130" r:id="rId112"/>
    <p:sldId id="1131" r:id="rId113"/>
    <p:sldId id="1132" r:id="rId114"/>
    <p:sldId id="1133" r:id="rId115"/>
    <p:sldId id="1134" r:id="rId116"/>
    <p:sldId id="1135" r:id="rId117"/>
    <p:sldId id="1136" r:id="rId118"/>
    <p:sldId id="1137" r:id="rId119"/>
    <p:sldId id="1138" r:id="rId120"/>
    <p:sldId id="1139" r:id="rId121"/>
    <p:sldId id="1140" r:id="rId122"/>
    <p:sldId id="1141" r:id="rId123"/>
    <p:sldId id="1142" r:id="rId124"/>
    <p:sldId id="1143" r:id="rId125"/>
    <p:sldId id="1144" r:id="rId126"/>
    <p:sldId id="1145" r:id="rId127"/>
    <p:sldId id="1146" r:id="rId128"/>
    <p:sldId id="1147" r:id="rId129"/>
    <p:sldId id="1148" r:id="rId130"/>
    <p:sldId id="1149" r:id="rId131"/>
    <p:sldId id="1150" r:id="rId132"/>
    <p:sldId id="1151" r:id="rId133"/>
    <p:sldId id="1152" r:id="rId134"/>
    <p:sldId id="1153" r:id="rId135"/>
    <p:sldId id="1154" r:id="rId136"/>
    <p:sldId id="1155" r:id="rId137"/>
    <p:sldId id="1156" r:id="rId138"/>
    <p:sldId id="1157" r:id="rId139"/>
    <p:sldId id="1158" r:id="rId140"/>
    <p:sldId id="1159" r:id="rId141"/>
    <p:sldId id="1160" r:id="rId142"/>
    <p:sldId id="1161" r:id="rId143"/>
    <p:sldId id="1162" r:id="rId144"/>
    <p:sldId id="1163" r:id="rId145"/>
    <p:sldId id="1164" r:id="rId146"/>
    <p:sldId id="1165" r:id="rId147"/>
    <p:sldId id="1166" r:id="rId148"/>
    <p:sldId id="1167" r:id="rId149"/>
    <p:sldId id="1168" r:id="rId150"/>
    <p:sldId id="1169" r:id="rId151"/>
    <p:sldId id="1170" r:id="rId152"/>
    <p:sldId id="1171" r:id="rId153"/>
    <p:sldId id="1172" r:id="rId154"/>
    <p:sldId id="1173" r:id="rId155"/>
    <p:sldId id="1174" r:id="rId156"/>
    <p:sldId id="1175" r:id="rId157"/>
    <p:sldId id="1176" r:id="rId158"/>
    <p:sldId id="1177" r:id="rId159"/>
    <p:sldId id="1178" r:id="rId160"/>
    <p:sldId id="1179" r:id="rId161"/>
    <p:sldId id="1180" r:id="rId162"/>
    <p:sldId id="1181" r:id="rId163"/>
    <p:sldId id="1182" r:id="rId164"/>
    <p:sldId id="1183" r:id="rId165"/>
    <p:sldId id="1184" r:id="rId166"/>
    <p:sldId id="1185" r:id="rId167"/>
    <p:sldId id="1186" r:id="rId168"/>
    <p:sldId id="1187" r:id="rId169"/>
    <p:sldId id="1188" r:id="rId170"/>
    <p:sldId id="1189" r:id="rId171"/>
    <p:sldId id="1190" r:id="rId172"/>
    <p:sldId id="1191" r:id="rId173"/>
    <p:sldId id="1192" r:id="rId174"/>
    <p:sldId id="1193" r:id="rId175"/>
    <p:sldId id="1194" r:id="rId176"/>
    <p:sldId id="1195" r:id="rId177"/>
    <p:sldId id="1196" r:id="rId178"/>
    <p:sldId id="1197" r:id="rId179"/>
    <p:sldId id="1198" r:id="rId180"/>
    <p:sldId id="1199" r:id="rId181"/>
    <p:sldId id="1200" r:id="rId182"/>
    <p:sldId id="1201" r:id="rId183"/>
    <p:sldId id="1202" r:id="rId184"/>
    <p:sldId id="1203" r:id="rId185"/>
    <p:sldId id="1204" r:id="rId186"/>
    <p:sldId id="1205" r:id="rId187"/>
    <p:sldId id="1206" r:id="rId188"/>
    <p:sldId id="1207" r:id="rId189"/>
    <p:sldId id="1208" r:id="rId190"/>
    <p:sldId id="1209" r:id="rId191"/>
    <p:sldId id="1210" r:id="rId192"/>
    <p:sldId id="1211" r:id="rId193"/>
    <p:sldId id="1212" r:id="rId194"/>
    <p:sldId id="1213" r:id="rId195"/>
    <p:sldId id="1214" r:id="rId196"/>
    <p:sldId id="1215" r:id="rId197"/>
    <p:sldId id="1216" r:id="rId198"/>
    <p:sldId id="1217" r:id="rId199"/>
    <p:sldId id="1218" r:id="rId200"/>
    <p:sldId id="1219" r:id="rId201"/>
    <p:sldId id="1220" r:id="rId202"/>
    <p:sldId id="867" r:id="rId203"/>
    <p:sldId id="873" r:id="rId204"/>
    <p:sldId id="874" r:id="rId205"/>
    <p:sldId id="875" r:id="rId206"/>
    <p:sldId id="876" r:id="rId207"/>
    <p:sldId id="877" r:id="rId208"/>
    <p:sldId id="878" r:id="rId209"/>
    <p:sldId id="879" r:id="rId210"/>
    <p:sldId id="880" r:id="rId211"/>
    <p:sldId id="881" r:id="rId212"/>
    <p:sldId id="882" r:id="rId213"/>
    <p:sldId id="883" r:id="rId214"/>
    <p:sldId id="884" r:id="rId215"/>
    <p:sldId id="885" r:id="rId216"/>
    <p:sldId id="886" r:id="rId217"/>
    <p:sldId id="887" r:id="rId218"/>
    <p:sldId id="888" r:id="rId219"/>
    <p:sldId id="889" r:id="rId220"/>
    <p:sldId id="890" r:id="rId221"/>
    <p:sldId id="891" r:id="rId222"/>
    <p:sldId id="892" r:id="rId223"/>
    <p:sldId id="893" r:id="rId224"/>
    <p:sldId id="894" r:id="rId225"/>
    <p:sldId id="895" r:id="rId226"/>
    <p:sldId id="896" r:id="rId227"/>
    <p:sldId id="897" r:id="rId228"/>
    <p:sldId id="898" r:id="rId229"/>
    <p:sldId id="899" r:id="rId230"/>
    <p:sldId id="900" r:id="rId231"/>
    <p:sldId id="901" r:id="rId232"/>
    <p:sldId id="902" r:id="rId233"/>
    <p:sldId id="903" r:id="rId234"/>
    <p:sldId id="904" r:id="rId235"/>
    <p:sldId id="905" r:id="rId236"/>
    <p:sldId id="906" r:id="rId237"/>
    <p:sldId id="907" r:id="rId238"/>
    <p:sldId id="908" r:id="rId239"/>
    <p:sldId id="909" r:id="rId240"/>
    <p:sldId id="910" r:id="rId241"/>
    <p:sldId id="911" r:id="rId242"/>
    <p:sldId id="912" r:id="rId243"/>
    <p:sldId id="913" r:id="rId244"/>
    <p:sldId id="914" r:id="rId245"/>
    <p:sldId id="915" r:id="rId246"/>
    <p:sldId id="916" r:id="rId247"/>
    <p:sldId id="917" r:id="rId248"/>
    <p:sldId id="918" r:id="rId249"/>
    <p:sldId id="919" r:id="rId250"/>
    <p:sldId id="920" r:id="rId251"/>
    <p:sldId id="921" r:id="rId252"/>
    <p:sldId id="922" r:id="rId253"/>
    <p:sldId id="923" r:id="rId254"/>
    <p:sldId id="924" r:id="rId255"/>
    <p:sldId id="925" r:id="rId256"/>
    <p:sldId id="926" r:id="rId257"/>
    <p:sldId id="927" r:id="rId258"/>
    <p:sldId id="928" r:id="rId259"/>
    <p:sldId id="929" r:id="rId260"/>
    <p:sldId id="930" r:id="rId261"/>
    <p:sldId id="931" r:id="rId262"/>
    <p:sldId id="932" r:id="rId263"/>
    <p:sldId id="933" r:id="rId264"/>
    <p:sldId id="934" r:id="rId265"/>
    <p:sldId id="935" r:id="rId266"/>
    <p:sldId id="936" r:id="rId267"/>
    <p:sldId id="937" r:id="rId268"/>
    <p:sldId id="938" r:id="rId269"/>
    <p:sldId id="939" r:id="rId270"/>
    <p:sldId id="940" r:id="rId271"/>
    <p:sldId id="941" r:id="rId272"/>
    <p:sldId id="942" r:id="rId273"/>
    <p:sldId id="943" r:id="rId274"/>
    <p:sldId id="944" r:id="rId275"/>
    <p:sldId id="945" r:id="rId276"/>
    <p:sldId id="946" r:id="rId277"/>
    <p:sldId id="947" r:id="rId278"/>
    <p:sldId id="948" r:id="rId279"/>
    <p:sldId id="949" r:id="rId280"/>
    <p:sldId id="950" r:id="rId281"/>
    <p:sldId id="951" r:id="rId282"/>
    <p:sldId id="952" r:id="rId283"/>
    <p:sldId id="953" r:id="rId284"/>
    <p:sldId id="954" r:id="rId285"/>
    <p:sldId id="955" r:id="rId286"/>
    <p:sldId id="956" r:id="rId287"/>
    <p:sldId id="957" r:id="rId288"/>
    <p:sldId id="958" r:id="rId289"/>
    <p:sldId id="959" r:id="rId290"/>
    <p:sldId id="960" r:id="rId291"/>
    <p:sldId id="961" r:id="rId292"/>
    <p:sldId id="962" r:id="rId293"/>
    <p:sldId id="963" r:id="rId294"/>
    <p:sldId id="964" r:id="rId295"/>
    <p:sldId id="965" r:id="rId296"/>
    <p:sldId id="966" r:id="rId297"/>
    <p:sldId id="967" r:id="rId298"/>
    <p:sldId id="968" r:id="rId299"/>
    <p:sldId id="969" r:id="rId300"/>
    <p:sldId id="970" r:id="rId301"/>
    <p:sldId id="971" r:id="rId302"/>
    <p:sldId id="972" r:id="rId303"/>
    <p:sldId id="973" r:id="rId304"/>
    <p:sldId id="974" r:id="rId305"/>
    <p:sldId id="975" r:id="rId306"/>
    <p:sldId id="976" r:id="rId307"/>
    <p:sldId id="977" r:id="rId308"/>
    <p:sldId id="978" r:id="rId309"/>
    <p:sldId id="979" r:id="rId310"/>
    <p:sldId id="980" r:id="rId311"/>
    <p:sldId id="981" r:id="rId312"/>
    <p:sldId id="982" r:id="rId313"/>
    <p:sldId id="983" r:id="rId314"/>
    <p:sldId id="984" r:id="rId315"/>
    <p:sldId id="985" r:id="rId316"/>
    <p:sldId id="986" r:id="rId317"/>
    <p:sldId id="987" r:id="rId318"/>
    <p:sldId id="988" r:id="rId319"/>
    <p:sldId id="989" r:id="rId320"/>
    <p:sldId id="990" r:id="rId321"/>
    <p:sldId id="991" r:id="rId322"/>
    <p:sldId id="992" r:id="rId323"/>
    <p:sldId id="993" r:id="rId324"/>
    <p:sldId id="994" r:id="rId325"/>
    <p:sldId id="995" r:id="rId326"/>
    <p:sldId id="996" r:id="rId327"/>
    <p:sldId id="997" r:id="rId328"/>
    <p:sldId id="998" r:id="rId329"/>
    <p:sldId id="999" r:id="rId330"/>
    <p:sldId id="1000" r:id="rId331"/>
    <p:sldId id="1001" r:id="rId332"/>
    <p:sldId id="1002" r:id="rId333"/>
    <p:sldId id="1003" r:id="rId334"/>
    <p:sldId id="1004" r:id="rId335"/>
    <p:sldId id="1005" r:id="rId336"/>
    <p:sldId id="1006" r:id="rId337"/>
    <p:sldId id="1007" r:id="rId338"/>
    <p:sldId id="1008" r:id="rId339"/>
    <p:sldId id="1009" r:id="rId340"/>
    <p:sldId id="1010" r:id="rId341"/>
    <p:sldId id="1011" r:id="rId342"/>
    <p:sldId id="1012" r:id="rId343"/>
    <p:sldId id="1013" r:id="rId344"/>
    <p:sldId id="1014" r:id="rId345"/>
    <p:sldId id="1015" r:id="rId346"/>
    <p:sldId id="1016" r:id="rId347"/>
    <p:sldId id="1017" r:id="rId348"/>
    <p:sldId id="1018" r:id="rId349"/>
    <p:sldId id="1019" r:id="rId350"/>
    <p:sldId id="1020" r:id="rId351"/>
    <p:sldId id="1021" r:id="rId352"/>
    <p:sldId id="1022" r:id="rId353"/>
    <p:sldId id="1023" r:id="rId354"/>
    <p:sldId id="1024" r:id="rId355"/>
    <p:sldId id="1025" r:id="rId356"/>
    <p:sldId id="1026" r:id="rId357"/>
    <p:sldId id="1027" r:id="rId358"/>
    <p:sldId id="1028" r:id="rId359"/>
    <p:sldId id="1029" r:id="rId360"/>
    <p:sldId id="1030" r:id="rId361"/>
    <p:sldId id="1031" r:id="rId362"/>
    <p:sldId id="1032" r:id="rId363"/>
    <p:sldId id="868" r:id="rId364"/>
    <p:sldId id="1221" r:id="rId365"/>
    <p:sldId id="1222" r:id="rId366"/>
    <p:sldId id="1223" r:id="rId367"/>
    <p:sldId id="1224" r:id="rId368"/>
    <p:sldId id="1225" r:id="rId369"/>
    <p:sldId id="1226" r:id="rId370"/>
    <p:sldId id="1227" r:id="rId371"/>
    <p:sldId id="1228" r:id="rId372"/>
    <p:sldId id="1229" r:id="rId373"/>
    <p:sldId id="1230" r:id="rId374"/>
    <p:sldId id="1231" r:id="rId375"/>
    <p:sldId id="1232" r:id="rId376"/>
    <p:sldId id="1233" r:id="rId377"/>
    <p:sldId id="1234" r:id="rId378"/>
    <p:sldId id="1235" r:id="rId379"/>
    <p:sldId id="1236" r:id="rId380"/>
    <p:sldId id="1237" r:id="rId381"/>
    <p:sldId id="1238" r:id="rId382"/>
    <p:sldId id="1239" r:id="rId383"/>
    <p:sldId id="1240" r:id="rId384"/>
    <p:sldId id="1241" r:id="rId385"/>
    <p:sldId id="1242" r:id="rId386"/>
    <p:sldId id="1243" r:id="rId387"/>
    <p:sldId id="1244" r:id="rId388"/>
    <p:sldId id="1245" r:id="rId389"/>
    <p:sldId id="869" r:id="rId390"/>
    <p:sldId id="1246" r:id="rId391"/>
    <p:sldId id="1247" r:id="rId392"/>
    <p:sldId id="1248" r:id="rId393"/>
    <p:sldId id="1249" r:id="rId394"/>
    <p:sldId id="1250" r:id="rId395"/>
    <p:sldId id="1251" r:id="rId396"/>
    <p:sldId id="1252" r:id="rId397"/>
    <p:sldId id="1253" r:id="rId398"/>
    <p:sldId id="1254" r:id="rId399"/>
    <p:sldId id="1255" r:id="rId400"/>
    <p:sldId id="870" r:id="rId401"/>
    <p:sldId id="872" r:id="rId402"/>
  </p:sldIdLst>
  <p:sldSz cx="10693400" cy="7561263"/>
  <p:notesSz cx="6858000" cy="9945688"/>
  <p:defaultTextStyle>
    <a:defPPr>
      <a:defRPr lang="ru-RU"/>
    </a:defPPr>
    <a:lvl1pPr algn="l" rtl="0" fontAlgn="base">
      <a:spcBef>
        <a:spcPct val="0"/>
      </a:spcBef>
      <a:spcAft>
        <a:spcPct val="0"/>
      </a:spcAft>
      <a:defRPr sz="2100" kern="1200">
        <a:solidFill>
          <a:schemeClr val="tx1"/>
        </a:solidFill>
        <a:latin typeface="Arial" charset="0"/>
        <a:ea typeface="+mn-ea"/>
        <a:cs typeface="+mn-cs"/>
      </a:defRPr>
    </a:lvl1pPr>
    <a:lvl2pPr marL="457200" algn="l" rtl="0" fontAlgn="base">
      <a:spcBef>
        <a:spcPct val="0"/>
      </a:spcBef>
      <a:spcAft>
        <a:spcPct val="0"/>
      </a:spcAft>
      <a:defRPr sz="2100" kern="1200">
        <a:solidFill>
          <a:schemeClr val="tx1"/>
        </a:solidFill>
        <a:latin typeface="Arial" charset="0"/>
        <a:ea typeface="+mn-ea"/>
        <a:cs typeface="+mn-cs"/>
      </a:defRPr>
    </a:lvl2pPr>
    <a:lvl3pPr marL="914400" algn="l" rtl="0" fontAlgn="base">
      <a:spcBef>
        <a:spcPct val="0"/>
      </a:spcBef>
      <a:spcAft>
        <a:spcPct val="0"/>
      </a:spcAft>
      <a:defRPr sz="2100" kern="1200">
        <a:solidFill>
          <a:schemeClr val="tx1"/>
        </a:solidFill>
        <a:latin typeface="Arial" charset="0"/>
        <a:ea typeface="+mn-ea"/>
        <a:cs typeface="+mn-cs"/>
      </a:defRPr>
    </a:lvl3pPr>
    <a:lvl4pPr marL="1371600" algn="l" rtl="0" fontAlgn="base">
      <a:spcBef>
        <a:spcPct val="0"/>
      </a:spcBef>
      <a:spcAft>
        <a:spcPct val="0"/>
      </a:spcAft>
      <a:defRPr sz="2100" kern="1200">
        <a:solidFill>
          <a:schemeClr val="tx1"/>
        </a:solidFill>
        <a:latin typeface="Arial" charset="0"/>
        <a:ea typeface="+mn-ea"/>
        <a:cs typeface="+mn-cs"/>
      </a:defRPr>
    </a:lvl4pPr>
    <a:lvl5pPr marL="1828800" algn="l" rtl="0" fontAlgn="base">
      <a:spcBef>
        <a:spcPct val="0"/>
      </a:spcBef>
      <a:spcAft>
        <a:spcPct val="0"/>
      </a:spcAft>
      <a:defRPr sz="2100" kern="1200">
        <a:solidFill>
          <a:schemeClr val="tx1"/>
        </a:solidFill>
        <a:latin typeface="Arial" charset="0"/>
        <a:ea typeface="+mn-ea"/>
        <a:cs typeface="+mn-cs"/>
      </a:defRPr>
    </a:lvl5pPr>
    <a:lvl6pPr marL="2286000" algn="l" defTabSz="914400" rtl="0" eaLnBrk="1" latinLnBrk="0" hangingPunct="1">
      <a:defRPr sz="2100" kern="1200">
        <a:solidFill>
          <a:schemeClr val="tx1"/>
        </a:solidFill>
        <a:latin typeface="Arial" charset="0"/>
        <a:ea typeface="+mn-ea"/>
        <a:cs typeface="+mn-cs"/>
      </a:defRPr>
    </a:lvl6pPr>
    <a:lvl7pPr marL="2743200" algn="l" defTabSz="914400" rtl="0" eaLnBrk="1" latinLnBrk="0" hangingPunct="1">
      <a:defRPr sz="2100" kern="1200">
        <a:solidFill>
          <a:schemeClr val="tx1"/>
        </a:solidFill>
        <a:latin typeface="Arial" charset="0"/>
        <a:ea typeface="+mn-ea"/>
        <a:cs typeface="+mn-cs"/>
      </a:defRPr>
    </a:lvl7pPr>
    <a:lvl8pPr marL="3200400" algn="l" defTabSz="914400" rtl="0" eaLnBrk="1" latinLnBrk="0" hangingPunct="1">
      <a:defRPr sz="2100" kern="1200">
        <a:solidFill>
          <a:schemeClr val="tx1"/>
        </a:solidFill>
        <a:latin typeface="Arial" charset="0"/>
        <a:ea typeface="+mn-ea"/>
        <a:cs typeface="+mn-cs"/>
      </a:defRPr>
    </a:lvl8pPr>
    <a:lvl9pPr marL="3657600" algn="l" defTabSz="914400" rtl="0" eaLnBrk="1" latinLnBrk="0" hangingPunct="1">
      <a:defRPr sz="21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EB95"/>
    <a:srgbClr val="FFD3A7"/>
    <a:srgbClr val="FFCC99"/>
    <a:srgbClr val="FFDA8F"/>
    <a:srgbClr val="DAF5C7"/>
    <a:srgbClr val="CFF2B8"/>
    <a:srgbClr val="E5F8D8"/>
    <a:srgbClr val="CC6600"/>
    <a:srgbClr val="FFFFCC"/>
    <a:srgbClr val="682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21" autoAdjust="0"/>
    <p:restoredTop sz="91623" autoAdjust="0"/>
  </p:normalViewPr>
  <p:slideViewPr>
    <p:cSldViewPr snapToGrid="0">
      <p:cViewPr>
        <p:scale>
          <a:sx n="70" d="100"/>
          <a:sy n="70" d="100"/>
        </p:scale>
        <p:origin x="-1164" y="246"/>
      </p:cViewPr>
      <p:guideLst>
        <p:guide orient="horz" pos="2382"/>
        <p:guide pos="33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9" d="100"/>
        <a:sy n="89" d="100"/>
      </p:scale>
      <p:origin x="0" y="0"/>
    </p:cViewPr>
  </p:sorterViewPr>
  <p:gridSpacing cx="720089" cy="720089"/>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324" Type="http://schemas.openxmlformats.org/officeDocument/2006/relationships/slide" Target="slides/slide322.xml"/><Relationship Id="rId366" Type="http://schemas.openxmlformats.org/officeDocument/2006/relationships/slide" Target="slides/slide364.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314" Type="http://schemas.openxmlformats.org/officeDocument/2006/relationships/slide" Target="slides/slide312.xml"/><Relationship Id="rId335" Type="http://schemas.openxmlformats.org/officeDocument/2006/relationships/slide" Target="slides/slide333.xml"/><Relationship Id="rId356" Type="http://schemas.openxmlformats.org/officeDocument/2006/relationships/slide" Target="slides/slide354.xml"/><Relationship Id="rId377" Type="http://schemas.openxmlformats.org/officeDocument/2006/relationships/slide" Target="slides/slide375.xml"/><Relationship Id="rId398" Type="http://schemas.openxmlformats.org/officeDocument/2006/relationships/slide" Target="slides/slide396.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402" Type="http://schemas.openxmlformats.org/officeDocument/2006/relationships/slide" Target="slides/slide400.xml"/><Relationship Id="rId258" Type="http://schemas.openxmlformats.org/officeDocument/2006/relationships/slide" Target="slides/slide256.xml"/><Relationship Id="rId279" Type="http://schemas.openxmlformats.org/officeDocument/2006/relationships/slide" Target="slides/slide277.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325" Type="http://schemas.openxmlformats.org/officeDocument/2006/relationships/slide" Target="slides/slide323.xml"/><Relationship Id="rId346" Type="http://schemas.openxmlformats.org/officeDocument/2006/relationships/slide" Target="slides/slide344.xml"/><Relationship Id="rId367" Type="http://schemas.openxmlformats.org/officeDocument/2006/relationships/slide" Target="slides/slide365.xml"/><Relationship Id="rId388" Type="http://schemas.openxmlformats.org/officeDocument/2006/relationships/slide" Target="slides/slide386.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slide" Target="slides/slide278.xml"/><Relationship Id="rId315" Type="http://schemas.openxmlformats.org/officeDocument/2006/relationships/slide" Target="slides/slide313.xml"/><Relationship Id="rId336" Type="http://schemas.openxmlformats.org/officeDocument/2006/relationships/slide" Target="slides/slide334.xml"/><Relationship Id="rId357" Type="http://schemas.openxmlformats.org/officeDocument/2006/relationships/slide" Target="slides/slide355.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378" Type="http://schemas.openxmlformats.org/officeDocument/2006/relationships/slide" Target="slides/slide376.xml"/><Relationship Id="rId399" Type="http://schemas.openxmlformats.org/officeDocument/2006/relationships/slide" Target="slides/slide397.xml"/><Relationship Id="rId403" Type="http://schemas.openxmlformats.org/officeDocument/2006/relationships/notesMaster" Target="notesMasters/notesMaster1.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291" Type="http://schemas.openxmlformats.org/officeDocument/2006/relationships/slide" Target="slides/slide289.xml"/><Relationship Id="rId305" Type="http://schemas.openxmlformats.org/officeDocument/2006/relationships/slide" Target="slides/slide303.xml"/><Relationship Id="rId326" Type="http://schemas.openxmlformats.org/officeDocument/2006/relationships/slide" Target="slides/slide324.xml"/><Relationship Id="rId347" Type="http://schemas.openxmlformats.org/officeDocument/2006/relationships/slide" Target="slides/slide345.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368" Type="http://schemas.openxmlformats.org/officeDocument/2006/relationships/slide" Target="slides/slide366.xml"/><Relationship Id="rId389" Type="http://schemas.openxmlformats.org/officeDocument/2006/relationships/slide" Target="slides/slide387.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slide" Target="slides/slide279.xml"/><Relationship Id="rId316" Type="http://schemas.openxmlformats.org/officeDocument/2006/relationships/slide" Target="slides/slide314.xml"/><Relationship Id="rId337" Type="http://schemas.openxmlformats.org/officeDocument/2006/relationships/slide" Target="slides/slide335.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358" Type="http://schemas.openxmlformats.org/officeDocument/2006/relationships/slide" Target="slides/slide356.xml"/><Relationship Id="rId379" Type="http://schemas.openxmlformats.org/officeDocument/2006/relationships/slide" Target="slides/slide377.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390" Type="http://schemas.openxmlformats.org/officeDocument/2006/relationships/slide" Target="slides/slide388.xml"/><Relationship Id="rId404" Type="http://schemas.openxmlformats.org/officeDocument/2006/relationships/handoutMaster" Target="handoutMasters/handoutMaster1.xml"/><Relationship Id="rId250" Type="http://schemas.openxmlformats.org/officeDocument/2006/relationships/slide" Target="slides/slide248.xml"/><Relationship Id="rId271" Type="http://schemas.openxmlformats.org/officeDocument/2006/relationships/slide" Target="slides/slide269.xml"/><Relationship Id="rId292" Type="http://schemas.openxmlformats.org/officeDocument/2006/relationships/slide" Target="slides/slide290.xml"/><Relationship Id="rId306" Type="http://schemas.openxmlformats.org/officeDocument/2006/relationships/slide" Target="slides/slide304.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327" Type="http://schemas.openxmlformats.org/officeDocument/2006/relationships/slide" Target="slides/slide325.xml"/><Relationship Id="rId348" Type="http://schemas.openxmlformats.org/officeDocument/2006/relationships/slide" Target="slides/slide346.xml"/><Relationship Id="rId369" Type="http://schemas.openxmlformats.org/officeDocument/2006/relationships/slide" Target="slides/slide367.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380" Type="http://schemas.openxmlformats.org/officeDocument/2006/relationships/slide" Target="slides/slide378.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317" Type="http://schemas.openxmlformats.org/officeDocument/2006/relationships/slide" Target="slides/slide315.xml"/><Relationship Id="rId338" Type="http://schemas.openxmlformats.org/officeDocument/2006/relationships/slide" Target="slides/slide336.xml"/><Relationship Id="rId359" Type="http://schemas.openxmlformats.org/officeDocument/2006/relationships/slide" Target="slides/slide357.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370" Type="http://schemas.openxmlformats.org/officeDocument/2006/relationships/slide" Target="slides/slide368.xml"/><Relationship Id="rId391" Type="http://schemas.openxmlformats.org/officeDocument/2006/relationships/slide" Target="slides/slide389.xml"/><Relationship Id="rId405" Type="http://schemas.openxmlformats.org/officeDocument/2006/relationships/presProps" Target="presProps.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293" Type="http://schemas.openxmlformats.org/officeDocument/2006/relationships/slide" Target="slides/slide291.xml"/><Relationship Id="rId307" Type="http://schemas.openxmlformats.org/officeDocument/2006/relationships/slide" Target="slides/slide305.xml"/><Relationship Id="rId328" Type="http://schemas.openxmlformats.org/officeDocument/2006/relationships/slide" Target="slides/slide326.xml"/><Relationship Id="rId349" Type="http://schemas.openxmlformats.org/officeDocument/2006/relationships/slide" Target="slides/slide347.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360" Type="http://schemas.openxmlformats.org/officeDocument/2006/relationships/slide" Target="slides/slide358.xml"/><Relationship Id="rId381" Type="http://schemas.openxmlformats.org/officeDocument/2006/relationships/slide" Target="slides/slide379.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283" Type="http://schemas.openxmlformats.org/officeDocument/2006/relationships/slide" Target="slides/slide281.xml"/><Relationship Id="rId318" Type="http://schemas.openxmlformats.org/officeDocument/2006/relationships/slide" Target="slides/slide316.xml"/><Relationship Id="rId339" Type="http://schemas.openxmlformats.org/officeDocument/2006/relationships/slide" Target="slides/slide337.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350" Type="http://schemas.openxmlformats.org/officeDocument/2006/relationships/slide" Target="slides/slide348.xml"/><Relationship Id="rId371" Type="http://schemas.openxmlformats.org/officeDocument/2006/relationships/slide" Target="slides/slide369.xml"/><Relationship Id="rId406" Type="http://schemas.openxmlformats.org/officeDocument/2006/relationships/viewProps" Target="viewProps.xml"/><Relationship Id="rId9" Type="http://schemas.openxmlformats.org/officeDocument/2006/relationships/slide" Target="slides/slide7.xml"/><Relationship Id="rId210" Type="http://schemas.openxmlformats.org/officeDocument/2006/relationships/slide" Target="slides/slide208.xml"/><Relationship Id="rId392" Type="http://schemas.openxmlformats.org/officeDocument/2006/relationships/slide" Target="slides/slide390.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329" Type="http://schemas.openxmlformats.org/officeDocument/2006/relationships/slide" Target="slides/slide327.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340" Type="http://schemas.openxmlformats.org/officeDocument/2006/relationships/slide" Target="slides/slide338.xml"/><Relationship Id="rId361" Type="http://schemas.openxmlformats.org/officeDocument/2006/relationships/slide" Target="slides/slide359.xml"/><Relationship Id="rId196" Type="http://schemas.openxmlformats.org/officeDocument/2006/relationships/slide" Target="slides/slide194.xml"/><Relationship Id="rId200" Type="http://schemas.openxmlformats.org/officeDocument/2006/relationships/slide" Target="slides/slide198.xml"/><Relationship Id="rId382" Type="http://schemas.openxmlformats.org/officeDocument/2006/relationships/slide" Target="slides/slide380.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19" Type="http://schemas.openxmlformats.org/officeDocument/2006/relationships/slide" Target="slides/slide317.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330" Type="http://schemas.openxmlformats.org/officeDocument/2006/relationships/slide" Target="slides/slide328.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351" Type="http://schemas.openxmlformats.org/officeDocument/2006/relationships/slide" Target="slides/slide349.xml"/><Relationship Id="rId372" Type="http://schemas.openxmlformats.org/officeDocument/2006/relationships/slide" Target="slides/slide370.xml"/><Relationship Id="rId393" Type="http://schemas.openxmlformats.org/officeDocument/2006/relationships/slide" Target="slides/slide391.xml"/><Relationship Id="rId407" Type="http://schemas.openxmlformats.org/officeDocument/2006/relationships/theme" Target="theme/theme1.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320" Type="http://schemas.openxmlformats.org/officeDocument/2006/relationships/slide" Target="slides/slide318.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341" Type="http://schemas.openxmlformats.org/officeDocument/2006/relationships/slide" Target="slides/slide339.xml"/><Relationship Id="rId362" Type="http://schemas.openxmlformats.org/officeDocument/2006/relationships/slide" Target="slides/slide360.xml"/><Relationship Id="rId383" Type="http://schemas.openxmlformats.org/officeDocument/2006/relationships/slide" Target="slides/slide381.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331" Type="http://schemas.openxmlformats.org/officeDocument/2006/relationships/slide" Target="slides/slide329.xml"/><Relationship Id="rId352" Type="http://schemas.openxmlformats.org/officeDocument/2006/relationships/slide" Target="slides/slide350.xml"/><Relationship Id="rId373" Type="http://schemas.openxmlformats.org/officeDocument/2006/relationships/slide" Target="slides/slide371.xml"/><Relationship Id="rId394" Type="http://schemas.openxmlformats.org/officeDocument/2006/relationships/slide" Target="slides/slide392.xml"/><Relationship Id="rId408" Type="http://schemas.openxmlformats.org/officeDocument/2006/relationships/tableStyles" Target="tableStyles.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321" Type="http://schemas.openxmlformats.org/officeDocument/2006/relationships/slide" Target="slides/slide319.xml"/><Relationship Id="rId342" Type="http://schemas.openxmlformats.org/officeDocument/2006/relationships/slide" Target="slides/slide340.xml"/><Relationship Id="rId363" Type="http://schemas.openxmlformats.org/officeDocument/2006/relationships/slide" Target="slides/slide361.xml"/><Relationship Id="rId384" Type="http://schemas.openxmlformats.org/officeDocument/2006/relationships/slide" Target="slides/slide382.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slide" Target="slides/slide309.xml"/><Relationship Id="rId332" Type="http://schemas.openxmlformats.org/officeDocument/2006/relationships/slide" Target="slides/slide330.xml"/><Relationship Id="rId353" Type="http://schemas.openxmlformats.org/officeDocument/2006/relationships/slide" Target="slides/slide351.xml"/><Relationship Id="rId374" Type="http://schemas.openxmlformats.org/officeDocument/2006/relationships/slide" Target="slides/slide372.xml"/><Relationship Id="rId395" Type="http://schemas.openxmlformats.org/officeDocument/2006/relationships/slide" Target="slides/slide393.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322" Type="http://schemas.openxmlformats.org/officeDocument/2006/relationships/slide" Target="slides/slide320.xml"/><Relationship Id="rId343" Type="http://schemas.openxmlformats.org/officeDocument/2006/relationships/slide" Target="slides/slide341.xml"/><Relationship Id="rId364" Type="http://schemas.openxmlformats.org/officeDocument/2006/relationships/slide" Target="slides/slide362.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385" Type="http://schemas.openxmlformats.org/officeDocument/2006/relationships/slide" Target="slides/slide383.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slide" Target="slides/slide310.xml"/><Relationship Id="rId333" Type="http://schemas.openxmlformats.org/officeDocument/2006/relationships/slide" Target="slides/slide331.xml"/><Relationship Id="rId354" Type="http://schemas.openxmlformats.org/officeDocument/2006/relationships/slide" Target="slides/slide352.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75" Type="http://schemas.openxmlformats.org/officeDocument/2006/relationships/slide" Target="slides/slide373.xml"/><Relationship Id="rId396" Type="http://schemas.openxmlformats.org/officeDocument/2006/relationships/slide" Target="slides/slide394.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400" Type="http://schemas.openxmlformats.org/officeDocument/2006/relationships/slide" Target="slides/slide398.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slide" Target="slides/slide300.xml"/><Relationship Id="rId323" Type="http://schemas.openxmlformats.org/officeDocument/2006/relationships/slide" Target="slides/slide321.xml"/><Relationship Id="rId344" Type="http://schemas.openxmlformats.org/officeDocument/2006/relationships/slide" Target="slides/slide342.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365" Type="http://schemas.openxmlformats.org/officeDocument/2006/relationships/slide" Target="slides/slide363.xml"/><Relationship Id="rId386" Type="http://schemas.openxmlformats.org/officeDocument/2006/relationships/slide" Target="slides/slide384.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slide" Target="slides/slide311.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334" Type="http://schemas.openxmlformats.org/officeDocument/2006/relationships/slide" Target="slides/slide332.xml"/><Relationship Id="rId355" Type="http://schemas.openxmlformats.org/officeDocument/2006/relationships/slide" Target="slides/slide353.xml"/><Relationship Id="rId376" Type="http://schemas.openxmlformats.org/officeDocument/2006/relationships/slide" Target="slides/slide374.xml"/><Relationship Id="rId397" Type="http://schemas.openxmlformats.org/officeDocument/2006/relationships/slide" Target="slides/slide395.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401" Type="http://schemas.openxmlformats.org/officeDocument/2006/relationships/slide" Target="slides/slide399.xml"/><Relationship Id="rId303" Type="http://schemas.openxmlformats.org/officeDocument/2006/relationships/slide" Target="slides/slide301.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345" Type="http://schemas.openxmlformats.org/officeDocument/2006/relationships/slide" Target="slides/slide343.xml"/><Relationship Id="rId387" Type="http://schemas.openxmlformats.org/officeDocument/2006/relationships/slide" Target="slides/slide385.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289" Type="http://schemas.openxmlformats.org/officeDocument/2006/relationships/slide" Target="slides/slide28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00.xml.rels><?xml version="1.0" encoding="UTF-8" standalone="yes"?>
<Relationships xmlns="http://schemas.openxmlformats.org/package/2006/relationships"><Relationship Id="rId1" Type="http://schemas.openxmlformats.org/officeDocument/2006/relationships/package" Target="../embeddings/Microsoft_Excel_Worksheet100.xlsx"/></Relationships>
</file>

<file path=ppt/charts/_rels/chart101.xml.rels><?xml version="1.0" encoding="UTF-8" standalone="yes"?>
<Relationships xmlns="http://schemas.openxmlformats.org/package/2006/relationships"><Relationship Id="rId1" Type="http://schemas.openxmlformats.org/officeDocument/2006/relationships/package" Target="../embeddings/Microsoft_Excel_Worksheet101.xlsx"/></Relationships>
</file>

<file path=ppt/charts/_rels/chart102.xml.rels><?xml version="1.0" encoding="UTF-8" standalone="yes"?>
<Relationships xmlns="http://schemas.openxmlformats.org/package/2006/relationships"><Relationship Id="rId1" Type="http://schemas.openxmlformats.org/officeDocument/2006/relationships/package" Target="../embeddings/Microsoft_Excel_Worksheet102.xlsx"/></Relationships>
</file>

<file path=ppt/charts/_rels/chart103.xml.rels><?xml version="1.0" encoding="UTF-8" standalone="yes"?>
<Relationships xmlns="http://schemas.openxmlformats.org/package/2006/relationships"><Relationship Id="rId1" Type="http://schemas.openxmlformats.org/officeDocument/2006/relationships/package" Target="../embeddings/Microsoft_Excel_Worksheet103.xlsx"/></Relationships>
</file>

<file path=ppt/charts/_rels/chart104.xml.rels><?xml version="1.0" encoding="UTF-8" standalone="yes"?>
<Relationships xmlns="http://schemas.openxmlformats.org/package/2006/relationships"><Relationship Id="rId1" Type="http://schemas.openxmlformats.org/officeDocument/2006/relationships/package" Target="../embeddings/Microsoft_Excel_Worksheet104.xlsx"/></Relationships>
</file>

<file path=ppt/charts/_rels/chart105.xml.rels><?xml version="1.0" encoding="UTF-8" standalone="yes"?>
<Relationships xmlns="http://schemas.openxmlformats.org/package/2006/relationships"><Relationship Id="rId1" Type="http://schemas.openxmlformats.org/officeDocument/2006/relationships/package" Target="../embeddings/Microsoft_Excel_Worksheet105.xlsx"/></Relationships>
</file>

<file path=ppt/charts/_rels/chart106.xml.rels><?xml version="1.0" encoding="UTF-8" standalone="yes"?>
<Relationships xmlns="http://schemas.openxmlformats.org/package/2006/relationships"><Relationship Id="rId1" Type="http://schemas.openxmlformats.org/officeDocument/2006/relationships/package" Target="../embeddings/Microsoft_Excel_Worksheet106.xlsx"/></Relationships>
</file>

<file path=ppt/charts/_rels/chart107.xml.rels><?xml version="1.0" encoding="UTF-8" standalone="yes"?>
<Relationships xmlns="http://schemas.openxmlformats.org/package/2006/relationships"><Relationship Id="rId1" Type="http://schemas.openxmlformats.org/officeDocument/2006/relationships/package" Target="../embeddings/Microsoft_Excel_Worksheet107.xlsx"/></Relationships>
</file>

<file path=ppt/charts/_rels/chart108.xml.rels><?xml version="1.0" encoding="UTF-8" standalone="yes"?>
<Relationships xmlns="http://schemas.openxmlformats.org/package/2006/relationships"><Relationship Id="rId1" Type="http://schemas.openxmlformats.org/officeDocument/2006/relationships/package" Target="../embeddings/Microsoft_Excel_Worksheet108.xlsx"/></Relationships>
</file>

<file path=ppt/charts/_rels/chart109.xml.rels><?xml version="1.0" encoding="UTF-8" standalone="yes"?>
<Relationships xmlns="http://schemas.openxmlformats.org/package/2006/relationships"><Relationship Id="rId1" Type="http://schemas.openxmlformats.org/officeDocument/2006/relationships/package" Target="../embeddings/Microsoft_Excel_Worksheet10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10.xml.rels><?xml version="1.0" encoding="UTF-8" standalone="yes"?>
<Relationships xmlns="http://schemas.openxmlformats.org/package/2006/relationships"><Relationship Id="rId1" Type="http://schemas.openxmlformats.org/officeDocument/2006/relationships/package" Target="../embeddings/Microsoft_Excel_Worksheet110.xlsx"/></Relationships>
</file>

<file path=ppt/charts/_rels/chart111.xml.rels><?xml version="1.0" encoding="UTF-8" standalone="yes"?>
<Relationships xmlns="http://schemas.openxmlformats.org/package/2006/relationships"><Relationship Id="rId1" Type="http://schemas.openxmlformats.org/officeDocument/2006/relationships/package" Target="../embeddings/Microsoft_Excel_Worksheet111.xlsx"/></Relationships>
</file>

<file path=ppt/charts/_rels/chart112.xml.rels><?xml version="1.0" encoding="UTF-8" standalone="yes"?>
<Relationships xmlns="http://schemas.openxmlformats.org/package/2006/relationships"><Relationship Id="rId1" Type="http://schemas.openxmlformats.org/officeDocument/2006/relationships/package" Target="../embeddings/Microsoft_Excel_Worksheet112.xlsx"/></Relationships>
</file>

<file path=ppt/charts/_rels/chart113.xml.rels><?xml version="1.0" encoding="UTF-8" standalone="yes"?>
<Relationships xmlns="http://schemas.openxmlformats.org/package/2006/relationships"><Relationship Id="rId1" Type="http://schemas.openxmlformats.org/officeDocument/2006/relationships/package" Target="../embeddings/Microsoft_Excel_Worksheet113.xlsx"/></Relationships>
</file>

<file path=ppt/charts/_rels/chart114.xml.rels><?xml version="1.0" encoding="UTF-8" standalone="yes"?>
<Relationships xmlns="http://schemas.openxmlformats.org/package/2006/relationships"><Relationship Id="rId1" Type="http://schemas.openxmlformats.org/officeDocument/2006/relationships/package" Target="../embeddings/Microsoft_Excel_Worksheet114.xlsx"/></Relationships>
</file>

<file path=ppt/charts/_rels/chart115.xml.rels><?xml version="1.0" encoding="UTF-8" standalone="yes"?>
<Relationships xmlns="http://schemas.openxmlformats.org/package/2006/relationships"><Relationship Id="rId1" Type="http://schemas.openxmlformats.org/officeDocument/2006/relationships/package" Target="../embeddings/Microsoft_Excel_Worksheet115.xlsx"/></Relationships>
</file>

<file path=ppt/charts/_rels/chart116.xml.rels><?xml version="1.0" encoding="UTF-8" standalone="yes"?>
<Relationships xmlns="http://schemas.openxmlformats.org/package/2006/relationships"><Relationship Id="rId1" Type="http://schemas.openxmlformats.org/officeDocument/2006/relationships/package" Target="../embeddings/Microsoft_Excel_Worksheet116.xlsx"/></Relationships>
</file>

<file path=ppt/charts/_rels/chart117.xml.rels><?xml version="1.0" encoding="UTF-8" standalone="yes"?>
<Relationships xmlns="http://schemas.openxmlformats.org/package/2006/relationships"><Relationship Id="rId1" Type="http://schemas.openxmlformats.org/officeDocument/2006/relationships/package" Target="../embeddings/Microsoft_Excel_Worksheet117.xlsx"/></Relationships>
</file>

<file path=ppt/charts/_rels/chart118.xml.rels><?xml version="1.0" encoding="UTF-8" standalone="yes"?>
<Relationships xmlns="http://schemas.openxmlformats.org/package/2006/relationships"><Relationship Id="rId1" Type="http://schemas.openxmlformats.org/officeDocument/2006/relationships/package" Target="../embeddings/Microsoft_Excel_Worksheet118.xlsx"/></Relationships>
</file>

<file path=ppt/charts/_rels/chart119.xml.rels><?xml version="1.0" encoding="UTF-8" standalone="yes"?>
<Relationships xmlns="http://schemas.openxmlformats.org/package/2006/relationships"><Relationship Id="rId1" Type="http://schemas.openxmlformats.org/officeDocument/2006/relationships/package" Target="../embeddings/Microsoft_Excel_Worksheet119.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20.xml.rels><?xml version="1.0" encoding="UTF-8" standalone="yes"?>
<Relationships xmlns="http://schemas.openxmlformats.org/package/2006/relationships"><Relationship Id="rId1" Type="http://schemas.openxmlformats.org/officeDocument/2006/relationships/package" Target="../embeddings/Microsoft_Excel_Worksheet120.xlsx"/></Relationships>
</file>

<file path=ppt/charts/_rels/chart121.xml.rels><?xml version="1.0" encoding="UTF-8" standalone="yes"?>
<Relationships xmlns="http://schemas.openxmlformats.org/package/2006/relationships"><Relationship Id="rId1" Type="http://schemas.openxmlformats.org/officeDocument/2006/relationships/package" Target="../embeddings/Microsoft_Excel_Worksheet121.xlsx"/></Relationships>
</file>

<file path=ppt/charts/_rels/chart122.xml.rels><?xml version="1.0" encoding="UTF-8" standalone="yes"?>
<Relationships xmlns="http://schemas.openxmlformats.org/package/2006/relationships"><Relationship Id="rId1" Type="http://schemas.openxmlformats.org/officeDocument/2006/relationships/package" Target="../embeddings/Microsoft_Excel_Worksheet122.xlsx"/></Relationships>
</file>

<file path=ppt/charts/_rels/chart123.xml.rels><?xml version="1.0" encoding="UTF-8" standalone="yes"?>
<Relationships xmlns="http://schemas.openxmlformats.org/package/2006/relationships"><Relationship Id="rId1" Type="http://schemas.openxmlformats.org/officeDocument/2006/relationships/package" Target="../embeddings/Microsoft_Excel_Worksheet123.xlsx"/></Relationships>
</file>

<file path=ppt/charts/_rels/chart124.xml.rels><?xml version="1.0" encoding="UTF-8" standalone="yes"?>
<Relationships xmlns="http://schemas.openxmlformats.org/package/2006/relationships"><Relationship Id="rId1" Type="http://schemas.openxmlformats.org/officeDocument/2006/relationships/package" Target="../embeddings/Microsoft_Excel_Worksheet124.xlsx"/></Relationships>
</file>

<file path=ppt/charts/_rels/chart125.xml.rels><?xml version="1.0" encoding="UTF-8" standalone="yes"?>
<Relationships xmlns="http://schemas.openxmlformats.org/package/2006/relationships"><Relationship Id="rId1" Type="http://schemas.openxmlformats.org/officeDocument/2006/relationships/package" Target="../embeddings/Microsoft_Excel_Worksheet125.xlsx"/></Relationships>
</file>

<file path=ppt/charts/_rels/chart126.xml.rels><?xml version="1.0" encoding="UTF-8" standalone="yes"?>
<Relationships xmlns="http://schemas.openxmlformats.org/package/2006/relationships"><Relationship Id="rId1" Type="http://schemas.openxmlformats.org/officeDocument/2006/relationships/package" Target="../embeddings/Microsoft_Excel_Worksheet126.xlsx"/></Relationships>
</file>

<file path=ppt/charts/_rels/chart127.xml.rels><?xml version="1.0" encoding="UTF-8" standalone="yes"?>
<Relationships xmlns="http://schemas.openxmlformats.org/package/2006/relationships"><Relationship Id="rId1" Type="http://schemas.openxmlformats.org/officeDocument/2006/relationships/package" Target="../embeddings/Microsoft_Excel_Worksheet127.xlsx"/></Relationships>
</file>

<file path=ppt/charts/_rels/chart128.xml.rels><?xml version="1.0" encoding="UTF-8" standalone="yes"?>
<Relationships xmlns="http://schemas.openxmlformats.org/package/2006/relationships"><Relationship Id="rId1" Type="http://schemas.openxmlformats.org/officeDocument/2006/relationships/package" Target="../embeddings/Microsoft_Excel_Worksheet128.xlsx"/></Relationships>
</file>

<file path=ppt/charts/_rels/chart129.xml.rels><?xml version="1.0" encoding="UTF-8" standalone="yes"?>
<Relationships xmlns="http://schemas.openxmlformats.org/package/2006/relationships"><Relationship Id="rId1" Type="http://schemas.openxmlformats.org/officeDocument/2006/relationships/package" Target="../embeddings/Microsoft_Excel_Worksheet129.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30.xml.rels><?xml version="1.0" encoding="UTF-8" standalone="yes"?>
<Relationships xmlns="http://schemas.openxmlformats.org/package/2006/relationships"><Relationship Id="rId1" Type="http://schemas.openxmlformats.org/officeDocument/2006/relationships/package" Target="../embeddings/Microsoft_Excel_Worksheet130.xlsx"/></Relationships>
</file>

<file path=ppt/charts/_rels/chart131.xml.rels><?xml version="1.0" encoding="UTF-8" standalone="yes"?>
<Relationships xmlns="http://schemas.openxmlformats.org/package/2006/relationships"><Relationship Id="rId1" Type="http://schemas.openxmlformats.org/officeDocument/2006/relationships/package" Target="../embeddings/Microsoft_Excel_Worksheet131.xlsx"/></Relationships>
</file>

<file path=ppt/charts/_rels/chart132.xml.rels><?xml version="1.0" encoding="UTF-8" standalone="yes"?>
<Relationships xmlns="http://schemas.openxmlformats.org/package/2006/relationships"><Relationship Id="rId1" Type="http://schemas.openxmlformats.org/officeDocument/2006/relationships/package" Target="../embeddings/Microsoft_Excel_Worksheet132.xlsx"/></Relationships>
</file>

<file path=ppt/charts/_rels/chart133.xml.rels><?xml version="1.0" encoding="UTF-8" standalone="yes"?>
<Relationships xmlns="http://schemas.openxmlformats.org/package/2006/relationships"><Relationship Id="rId1" Type="http://schemas.openxmlformats.org/officeDocument/2006/relationships/package" Target="../embeddings/Microsoft_Excel_Worksheet133.xlsx"/></Relationships>
</file>

<file path=ppt/charts/_rels/chart134.xml.rels><?xml version="1.0" encoding="UTF-8" standalone="yes"?>
<Relationships xmlns="http://schemas.openxmlformats.org/package/2006/relationships"><Relationship Id="rId1" Type="http://schemas.openxmlformats.org/officeDocument/2006/relationships/package" Target="../embeddings/Microsoft_Excel_Worksheet134.xlsx"/></Relationships>
</file>

<file path=ppt/charts/_rels/chart135.xml.rels><?xml version="1.0" encoding="UTF-8" standalone="yes"?>
<Relationships xmlns="http://schemas.openxmlformats.org/package/2006/relationships"><Relationship Id="rId1" Type="http://schemas.openxmlformats.org/officeDocument/2006/relationships/package" Target="../embeddings/Microsoft_Excel_Worksheet135.xlsx"/></Relationships>
</file>

<file path=ppt/charts/_rels/chart136.xml.rels><?xml version="1.0" encoding="UTF-8" standalone="yes"?>
<Relationships xmlns="http://schemas.openxmlformats.org/package/2006/relationships"><Relationship Id="rId1" Type="http://schemas.openxmlformats.org/officeDocument/2006/relationships/package" Target="../embeddings/Microsoft_Excel_Worksheet136.xlsx"/></Relationships>
</file>

<file path=ppt/charts/_rels/chart137.xml.rels><?xml version="1.0" encoding="UTF-8" standalone="yes"?>
<Relationships xmlns="http://schemas.openxmlformats.org/package/2006/relationships"><Relationship Id="rId1" Type="http://schemas.openxmlformats.org/officeDocument/2006/relationships/package" Target="../embeddings/Microsoft_Excel_Worksheet137.xlsx"/></Relationships>
</file>

<file path=ppt/charts/_rels/chart138.xml.rels><?xml version="1.0" encoding="UTF-8" standalone="yes"?>
<Relationships xmlns="http://schemas.openxmlformats.org/package/2006/relationships"><Relationship Id="rId1" Type="http://schemas.openxmlformats.org/officeDocument/2006/relationships/package" Target="../embeddings/Microsoft_Excel_Worksheet138.xlsx"/></Relationships>
</file>

<file path=ppt/charts/_rels/chart139.xml.rels><?xml version="1.0" encoding="UTF-8" standalone="yes"?>
<Relationships xmlns="http://schemas.openxmlformats.org/package/2006/relationships"><Relationship Id="rId1" Type="http://schemas.openxmlformats.org/officeDocument/2006/relationships/package" Target="../embeddings/Microsoft_Excel_Worksheet139.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40.xml.rels><?xml version="1.0" encoding="UTF-8" standalone="yes"?>
<Relationships xmlns="http://schemas.openxmlformats.org/package/2006/relationships"><Relationship Id="rId1" Type="http://schemas.openxmlformats.org/officeDocument/2006/relationships/package" Target="../embeddings/Microsoft_Excel_Worksheet140.xlsx"/></Relationships>
</file>

<file path=ppt/charts/_rels/chart141.xml.rels><?xml version="1.0" encoding="UTF-8" standalone="yes"?>
<Relationships xmlns="http://schemas.openxmlformats.org/package/2006/relationships"><Relationship Id="rId1" Type="http://schemas.openxmlformats.org/officeDocument/2006/relationships/package" Target="../embeddings/Microsoft_Excel_Worksheet141.xlsx"/></Relationships>
</file>

<file path=ppt/charts/_rels/chart142.xml.rels><?xml version="1.0" encoding="UTF-8" standalone="yes"?>
<Relationships xmlns="http://schemas.openxmlformats.org/package/2006/relationships"><Relationship Id="rId1" Type="http://schemas.openxmlformats.org/officeDocument/2006/relationships/package" Target="../embeddings/Microsoft_Excel_Worksheet142.xlsx"/></Relationships>
</file>

<file path=ppt/charts/_rels/chart143.xml.rels><?xml version="1.0" encoding="UTF-8" standalone="yes"?>
<Relationships xmlns="http://schemas.openxmlformats.org/package/2006/relationships"><Relationship Id="rId1" Type="http://schemas.openxmlformats.org/officeDocument/2006/relationships/package" Target="../embeddings/Microsoft_Excel_Worksheet143.xlsx"/></Relationships>
</file>

<file path=ppt/charts/_rels/chart144.xml.rels><?xml version="1.0" encoding="UTF-8" standalone="yes"?>
<Relationships xmlns="http://schemas.openxmlformats.org/package/2006/relationships"><Relationship Id="rId1" Type="http://schemas.openxmlformats.org/officeDocument/2006/relationships/package" Target="../embeddings/Microsoft_Excel_Worksheet144.xlsx"/></Relationships>
</file>

<file path=ppt/charts/_rels/chart145.xml.rels><?xml version="1.0" encoding="UTF-8" standalone="yes"?>
<Relationships xmlns="http://schemas.openxmlformats.org/package/2006/relationships"><Relationship Id="rId1" Type="http://schemas.openxmlformats.org/officeDocument/2006/relationships/package" Target="../embeddings/Microsoft_Excel_Worksheet145.xlsx"/></Relationships>
</file>

<file path=ppt/charts/_rels/chart146.xml.rels><?xml version="1.0" encoding="UTF-8" standalone="yes"?>
<Relationships xmlns="http://schemas.openxmlformats.org/package/2006/relationships"><Relationship Id="rId1" Type="http://schemas.openxmlformats.org/officeDocument/2006/relationships/package" Target="../embeddings/Microsoft_Excel_Worksheet146.xlsx"/></Relationships>
</file>

<file path=ppt/charts/_rels/chart147.xml.rels><?xml version="1.0" encoding="UTF-8" standalone="yes"?>
<Relationships xmlns="http://schemas.openxmlformats.org/package/2006/relationships"><Relationship Id="rId1" Type="http://schemas.openxmlformats.org/officeDocument/2006/relationships/package" Target="../embeddings/Microsoft_Excel_Worksheet147.xlsx"/></Relationships>
</file>

<file path=ppt/charts/_rels/chart148.xml.rels><?xml version="1.0" encoding="UTF-8" standalone="yes"?>
<Relationships xmlns="http://schemas.openxmlformats.org/package/2006/relationships"><Relationship Id="rId1" Type="http://schemas.openxmlformats.org/officeDocument/2006/relationships/package" Target="../embeddings/Microsoft_Excel_Worksheet148.xlsx"/></Relationships>
</file>

<file path=ppt/charts/_rels/chart149.xml.rels><?xml version="1.0" encoding="UTF-8" standalone="yes"?>
<Relationships xmlns="http://schemas.openxmlformats.org/package/2006/relationships"><Relationship Id="rId1" Type="http://schemas.openxmlformats.org/officeDocument/2006/relationships/package" Target="../embeddings/Microsoft_Excel_Worksheet149.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50.xml.rels><?xml version="1.0" encoding="UTF-8" standalone="yes"?>
<Relationships xmlns="http://schemas.openxmlformats.org/package/2006/relationships"><Relationship Id="rId1" Type="http://schemas.openxmlformats.org/officeDocument/2006/relationships/package" Target="../embeddings/Microsoft_Excel_Worksheet150.xlsx"/></Relationships>
</file>

<file path=ppt/charts/_rels/chart151.xml.rels><?xml version="1.0" encoding="UTF-8" standalone="yes"?>
<Relationships xmlns="http://schemas.openxmlformats.org/package/2006/relationships"><Relationship Id="rId1" Type="http://schemas.openxmlformats.org/officeDocument/2006/relationships/package" Target="../embeddings/Microsoft_Excel_Worksheet151.xlsx"/></Relationships>
</file>

<file path=ppt/charts/_rels/chart152.xml.rels><?xml version="1.0" encoding="UTF-8" standalone="yes"?>
<Relationships xmlns="http://schemas.openxmlformats.org/package/2006/relationships"><Relationship Id="rId1" Type="http://schemas.openxmlformats.org/officeDocument/2006/relationships/package" Target="../embeddings/Microsoft_Excel_Worksheet152.xlsx"/></Relationships>
</file>

<file path=ppt/charts/_rels/chart153.xml.rels><?xml version="1.0" encoding="UTF-8" standalone="yes"?>
<Relationships xmlns="http://schemas.openxmlformats.org/package/2006/relationships"><Relationship Id="rId1" Type="http://schemas.openxmlformats.org/officeDocument/2006/relationships/package" Target="../embeddings/Microsoft_Excel_Worksheet153.xlsx"/></Relationships>
</file>

<file path=ppt/charts/_rels/chart154.xml.rels><?xml version="1.0" encoding="UTF-8" standalone="yes"?>
<Relationships xmlns="http://schemas.openxmlformats.org/package/2006/relationships"><Relationship Id="rId1" Type="http://schemas.openxmlformats.org/officeDocument/2006/relationships/package" Target="../embeddings/Microsoft_Excel_Worksheet154.xlsx"/></Relationships>
</file>

<file path=ppt/charts/_rels/chart155.xml.rels><?xml version="1.0" encoding="UTF-8" standalone="yes"?>
<Relationships xmlns="http://schemas.openxmlformats.org/package/2006/relationships"><Relationship Id="rId1" Type="http://schemas.openxmlformats.org/officeDocument/2006/relationships/package" Target="../embeddings/Microsoft_Excel_Worksheet155.xlsx"/></Relationships>
</file>

<file path=ppt/charts/_rels/chart156.xml.rels><?xml version="1.0" encoding="UTF-8" standalone="yes"?>
<Relationships xmlns="http://schemas.openxmlformats.org/package/2006/relationships"><Relationship Id="rId1" Type="http://schemas.openxmlformats.org/officeDocument/2006/relationships/package" Target="../embeddings/Microsoft_Excel_Worksheet156.xlsx"/></Relationships>
</file>

<file path=ppt/charts/_rels/chart157.xml.rels><?xml version="1.0" encoding="UTF-8" standalone="yes"?>
<Relationships xmlns="http://schemas.openxmlformats.org/package/2006/relationships"><Relationship Id="rId1" Type="http://schemas.openxmlformats.org/officeDocument/2006/relationships/package" Target="../embeddings/Microsoft_Excel_Worksheet157.xlsx"/></Relationships>
</file>

<file path=ppt/charts/_rels/chart158.xml.rels><?xml version="1.0" encoding="UTF-8" standalone="yes"?>
<Relationships xmlns="http://schemas.openxmlformats.org/package/2006/relationships"><Relationship Id="rId1" Type="http://schemas.openxmlformats.org/officeDocument/2006/relationships/package" Target="../embeddings/Microsoft_Excel_Worksheet158.xlsx"/></Relationships>
</file>

<file path=ppt/charts/_rels/chart159.xml.rels><?xml version="1.0" encoding="UTF-8" standalone="yes"?>
<Relationships xmlns="http://schemas.openxmlformats.org/package/2006/relationships"><Relationship Id="rId1" Type="http://schemas.openxmlformats.org/officeDocument/2006/relationships/package" Target="../embeddings/Microsoft_Excel_Worksheet159.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60.xml.rels><?xml version="1.0" encoding="UTF-8" standalone="yes"?>
<Relationships xmlns="http://schemas.openxmlformats.org/package/2006/relationships"><Relationship Id="rId1" Type="http://schemas.openxmlformats.org/officeDocument/2006/relationships/package" Target="../embeddings/Microsoft_Excel_Worksheet160.xlsx"/></Relationships>
</file>

<file path=ppt/charts/_rels/chart161.xml.rels><?xml version="1.0" encoding="UTF-8" standalone="yes"?>
<Relationships xmlns="http://schemas.openxmlformats.org/package/2006/relationships"><Relationship Id="rId1" Type="http://schemas.openxmlformats.org/officeDocument/2006/relationships/package" Target="../embeddings/Microsoft_Excel_Worksheet161.xlsx"/></Relationships>
</file>

<file path=ppt/charts/_rels/chart162.xml.rels><?xml version="1.0" encoding="UTF-8" standalone="yes"?>
<Relationships xmlns="http://schemas.openxmlformats.org/package/2006/relationships"><Relationship Id="rId1" Type="http://schemas.openxmlformats.org/officeDocument/2006/relationships/package" Target="../embeddings/Microsoft_Excel_Worksheet162.xlsx"/></Relationships>
</file>

<file path=ppt/charts/_rels/chart163.xml.rels><?xml version="1.0" encoding="UTF-8" standalone="yes"?>
<Relationships xmlns="http://schemas.openxmlformats.org/package/2006/relationships"><Relationship Id="rId1" Type="http://schemas.openxmlformats.org/officeDocument/2006/relationships/package" Target="../embeddings/Microsoft_Excel_Worksheet163.xlsx"/></Relationships>
</file>

<file path=ppt/charts/_rels/chart164.xml.rels><?xml version="1.0" encoding="UTF-8" standalone="yes"?>
<Relationships xmlns="http://schemas.openxmlformats.org/package/2006/relationships"><Relationship Id="rId1" Type="http://schemas.openxmlformats.org/officeDocument/2006/relationships/package" Target="../embeddings/Microsoft_Excel_Worksheet164.xlsx"/></Relationships>
</file>

<file path=ppt/charts/_rels/chart165.xml.rels><?xml version="1.0" encoding="UTF-8" standalone="yes"?>
<Relationships xmlns="http://schemas.openxmlformats.org/package/2006/relationships"><Relationship Id="rId1" Type="http://schemas.openxmlformats.org/officeDocument/2006/relationships/package" Target="../embeddings/Microsoft_Excel_Worksheet165.xlsx"/></Relationships>
</file>

<file path=ppt/charts/_rels/chart166.xml.rels><?xml version="1.0" encoding="UTF-8" standalone="yes"?>
<Relationships xmlns="http://schemas.openxmlformats.org/package/2006/relationships"><Relationship Id="rId1" Type="http://schemas.openxmlformats.org/officeDocument/2006/relationships/package" Target="../embeddings/Microsoft_Excel_Worksheet166.xlsx"/></Relationships>
</file>

<file path=ppt/charts/_rels/chart167.xml.rels><?xml version="1.0" encoding="UTF-8" standalone="yes"?>
<Relationships xmlns="http://schemas.openxmlformats.org/package/2006/relationships"><Relationship Id="rId1" Type="http://schemas.openxmlformats.org/officeDocument/2006/relationships/package" Target="../embeddings/Microsoft_Excel_Worksheet167.xlsx"/></Relationships>
</file>

<file path=ppt/charts/_rels/chart168.xml.rels><?xml version="1.0" encoding="UTF-8" standalone="yes"?>
<Relationships xmlns="http://schemas.openxmlformats.org/package/2006/relationships"><Relationship Id="rId1" Type="http://schemas.openxmlformats.org/officeDocument/2006/relationships/package" Target="../embeddings/Microsoft_Excel_Worksheet168.xlsx"/></Relationships>
</file>

<file path=ppt/charts/_rels/chart169.xml.rels><?xml version="1.0" encoding="UTF-8" standalone="yes"?>
<Relationships xmlns="http://schemas.openxmlformats.org/package/2006/relationships"><Relationship Id="rId1" Type="http://schemas.openxmlformats.org/officeDocument/2006/relationships/package" Target="../embeddings/Microsoft_Excel_Worksheet169.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70.xml.rels><?xml version="1.0" encoding="UTF-8" standalone="yes"?>
<Relationships xmlns="http://schemas.openxmlformats.org/package/2006/relationships"><Relationship Id="rId1" Type="http://schemas.openxmlformats.org/officeDocument/2006/relationships/package" Target="../embeddings/Microsoft_Excel_Worksheet170.xlsx"/></Relationships>
</file>

<file path=ppt/charts/_rels/chart171.xml.rels><?xml version="1.0" encoding="UTF-8" standalone="yes"?>
<Relationships xmlns="http://schemas.openxmlformats.org/package/2006/relationships"><Relationship Id="rId1" Type="http://schemas.openxmlformats.org/officeDocument/2006/relationships/package" Target="../embeddings/Microsoft_Excel_Worksheet171.xlsx"/></Relationships>
</file>

<file path=ppt/charts/_rels/chart172.xml.rels><?xml version="1.0" encoding="UTF-8" standalone="yes"?>
<Relationships xmlns="http://schemas.openxmlformats.org/package/2006/relationships"><Relationship Id="rId1" Type="http://schemas.openxmlformats.org/officeDocument/2006/relationships/package" Target="../embeddings/Microsoft_Excel_Worksheet172.xlsx"/></Relationships>
</file>

<file path=ppt/charts/_rels/chart173.xml.rels><?xml version="1.0" encoding="UTF-8" standalone="yes"?>
<Relationships xmlns="http://schemas.openxmlformats.org/package/2006/relationships"><Relationship Id="rId1" Type="http://schemas.openxmlformats.org/officeDocument/2006/relationships/package" Target="../embeddings/Microsoft_Excel_Worksheet173.xlsx"/></Relationships>
</file>

<file path=ppt/charts/_rels/chart174.xml.rels><?xml version="1.0" encoding="UTF-8" standalone="yes"?>
<Relationships xmlns="http://schemas.openxmlformats.org/package/2006/relationships"><Relationship Id="rId1" Type="http://schemas.openxmlformats.org/officeDocument/2006/relationships/package" Target="../embeddings/Microsoft_Excel_Worksheet174.xlsx"/></Relationships>
</file>

<file path=ppt/charts/_rels/chart175.xml.rels><?xml version="1.0" encoding="UTF-8" standalone="yes"?>
<Relationships xmlns="http://schemas.openxmlformats.org/package/2006/relationships"><Relationship Id="rId1" Type="http://schemas.openxmlformats.org/officeDocument/2006/relationships/package" Target="../embeddings/Microsoft_Excel_Worksheet175.xlsx"/></Relationships>
</file>

<file path=ppt/charts/_rels/chart176.xml.rels><?xml version="1.0" encoding="UTF-8" standalone="yes"?>
<Relationships xmlns="http://schemas.openxmlformats.org/package/2006/relationships"><Relationship Id="rId1" Type="http://schemas.openxmlformats.org/officeDocument/2006/relationships/package" Target="../embeddings/Microsoft_Excel_Worksheet176.xlsx"/></Relationships>
</file>

<file path=ppt/charts/_rels/chart177.xml.rels><?xml version="1.0" encoding="UTF-8" standalone="yes"?>
<Relationships xmlns="http://schemas.openxmlformats.org/package/2006/relationships"><Relationship Id="rId1" Type="http://schemas.openxmlformats.org/officeDocument/2006/relationships/package" Target="../embeddings/Microsoft_Excel_Worksheet177.xlsx"/></Relationships>
</file>

<file path=ppt/charts/_rels/chart178.xml.rels><?xml version="1.0" encoding="UTF-8" standalone="yes"?>
<Relationships xmlns="http://schemas.openxmlformats.org/package/2006/relationships"><Relationship Id="rId1" Type="http://schemas.openxmlformats.org/officeDocument/2006/relationships/package" Target="../embeddings/Microsoft_Excel_Worksheet178.xlsx"/></Relationships>
</file>

<file path=ppt/charts/_rels/chart179.xml.rels><?xml version="1.0" encoding="UTF-8" standalone="yes"?>
<Relationships xmlns="http://schemas.openxmlformats.org/package/2006/relationships"><Relationship Id="rId1" Type="http://schemas.openxmlformats.org/officeDocument/2006/relationships/package" Target="../embeddings/Microsoft_Excel_Worksheet179.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80.xml.rels><?xml version="1.0" encoding="UTF-8" standalone="yes"?>
<Relationships xmlns="http://schemas.openxmlformats.org/package/2006/relationships"><Relationship Id="rId1" Type="http://schemas.openxmlformats.org/officeDocument/2006/relationships/package" Target="../embeddings/Microsoft_Excel_Worksheet180.xlsx"/></Relationships>
</file>

<file path=ppt/charts/_rels/chart181.xml.rels><?xml version="1.0" encoding="UTF-8" standalone="yes"?>
<Relationships xmlns="http://schemas.openxmlformats.org/package/2006/relationships"><Relationship Id="rId1" Type="http://schemas.openxmlformats.org/officeDocument/2006/relationships/package" Target="../embeddings/Microsoft_Excel_Worksheet181.xlsx"/></Relationships>
</file>

<file path=ppt/charts/_rels/chart182.xml.rels><?xml version="1.0" encoding="UTF-8" standalone="yes"?>
<Relationships xmlns="http://schemas.openxmlformats.org/package/2006/relationships"><Relationship Id="rId1" Type="http://schemas.openxmlformats.org/officeDocument/2006/relationships/package" Target="../embeddings/Microsoft_Excel_Worksheet182.xlsx"/></Relationships>
</file>

<file path=ppt/charts/_rels/chart183.xml.rels><?xml version="1.0" encoding="UTF-8" standalone="yes"?>
<Relationships xmlns="http://schemas.openxmlformats.org/package/2006/relationships"><Relationship Id="rId1" Type="http://schemas.openxmlformats.org/officeDocument/2006/relationships/package" Target="../embeddings/Microsoft_Excel_Worksheet183.xlsx"/></Relationships>
</file>

<file path=ppt/charts/_rels/chart184.xml.rels><?xml version="1.0" encoding="UTF-8" standalone="yes"?>
<Relationships xmlns="http://schemas.openxmlformats.org/package/2006/relationships"><Relationship Id="rId1" Type="http://schemas.openxmlformats.org/officeDocument/2006/relationships/package" Target="../embeddings/Microsoft_Excel_Worksheet184.xlsx"/></Relationships>
</file>

<file path=ppt/charts/_rels/chart185.xml.rels><?xml version="1.0" encoding="UTF-8" standalone="yes"?>
<Relationships xmlns="http://schemas.openxmlformats.org/package/2006/relationships"><Relationship Id="rId1" Type="http://schemas.openxmlformats.org/officeDocument/2006/relationships/package" Target="../embeddings/Microsoft_Excel_Worksheet185.xlsx"/></Relationships>
</file>

<file path=ppt/charts/_rels/chart186.xml.rels><?xml version="1.0" encoding="UTF-8" standalone="yes"?>
<Relationships xmlns="http://schemas.openxmlformats.org/package/2006/relationships"><Relationship Id="rId1" Type="http://schemas.openxmlformats.org/officeDocument/2006/relationships/package" Target="../embeddings/Microsoft_Excel_Worksheet186.xlsx"/></Relationships>
</file>

<file path=ppt/charts/_rels/chart187.xml.rels><?xml version="1.0" encoding="UTF-8" standalone="yes"?>
<Relationships xmlns="http://schemas.openxmlformats.org/package/2006/relationships"><Relationship Id="rId1" Type="http://schemas.openxmlformats.org/officeDocument/2006/relationships/package" Target="../embeddings/Microsoft_Excel_Worksheet187.xlsx"/></Relationships>
</file>

<file path=ppt/charts/_rels/chart188.xml.rels><?xml version="1.0" encoding="UTF-8" standalone="yes"?>
<Relationships xmlns="http://schemas.openxmlformats.org/package/2006/relationships"><Relationship Id="rId1" Type="http://schemas.openxmlformats.org/officeDocument/2006/relationships/package" Target="../embeddings/Microsoft_Excel_Worksheet188.xlsx"/></Relationships>
</file>

<file path=ppt/charts/_rels/chart189.xml.rels><?xml version="1.0" encoding="UTF-8" standalone="yes"?>
<Relationships xmlns="http://schemas.openxmlformats.org/package/2006/relationships"><Relationship Id="rId1" Type="http://schemas.openxmlformats.org/officeDocument/2006/relationships/package" Target="../embeddings/Microsoft_Excel_Worksheet189.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190.xml.rels><?xml version="1.0" encoding="UTF-8" standalone="yes"?>
<Relationships xmlns="http://schemas.openxmlformats.org/package/2006/relationships"><Relationship Id="rId2" Type="http://schemas.openxmlformats.org/officeDocument/2006/relationships/package" Target="../embeddings/Microsoft_Excel_Worksheet190.xlsx"/><Relationship Id="rId1" Type="http://schemas.openxmlformats.org/officeDocument/2006/relationships/themeOverride" Target="../theme/themeOverride2.xml"/></Relationships>
</file>

<file path=ppt/charts/_rels/chart191.xml.rels><?xml version="1.0" encoding="UTF-8" standalone="yes"?>
<Relationships xmlns="http://schemas.openxmlformats.org/package/2006/relationships"><Relationship Id="rId1" Type="http://schemas.openxmlformats.org/officeDocument/2006/relationships/package" Target="../embeddings/Microsoft_Excel_Worksheet191.xlsx"/></Relationships>
</file>

<file path=ppt/charts/_rels/chart192.xml.rels><?xml version="1.0" encoding="UTF-8" standalone="yes"?>
<Relationships xmlns="http://schemas.openxmlformats.org/package/2006/relationships"><Relationship Id="rId1" Type="http://schemas.openxmlformats.org/officeDocument/2006/relationships/package" Target="../embeddings/Microsoft_Excel_Worksheet192.xlsx"/></Relationships>
</file>

<file path=ppt/charts/_rels/chart193.xml.rels><?xml version="1.0" encoding="UTF-8" standalone="yes"?>
<Relationships xmlns="http://schemas.openxmlformats.org/package/2006/relationships"><Relationship Id="rId1" Type="http://schemas.openxmlformats.org/officeDocument/2006/relationships/package" Target="../embeddings/Microsoft_Excel_Worksheet193.xlsx"/></Relationships>
</file>

<file path=ppt/charts/_rels/chart194.xml.rels><?xml version="1.0" encoding="UTF-8" standalone="yes"?>
<Relationships xmlns="http://schemas.openxmlformats.org/package/2006/relationships"><Relationship Id="rId1" Type="http://schemas.openxmlformats.org/officeDocument/2006/relationships/package" Target="../embeddings/Microsoft_Excel_Worksheet194.xlsx"/></Relationships>
</file>

<file path=ppt/charts/_rels/chart195.xml.rels><?xml version="1.0" encoding="UTF-8" standalone="yes"?>
<Relationships xmlns="http://schemas.openxmlformats.org/package/2006/relationships"><Relationship Id="rId1" Type="http://schemas.openxmlformats.org/officeDocument/2006/relationships/package" Target="../embeddings/Microsoft_Excel_Worksheet195.xlsx"/></Relationships>
</file>

<file path=ppt/charts/_rels/chart196.xml.rels><?xml version="1.0" encoding="UTF-8" standalone="yes"?>
<Relationships xmlns="http://schemas.openxmlformats.org/package/2006/relationships"><Relationship Id="rId1" Type="http://schemas.openxmlformats.org/officeDocument/2006/relationships/package" Target="../embeddings/Microsoft_Excel_Worksheet196.xlsx"/></Relationships>
</file>

<file path=ppt/charts/_rels/chart197.xml.rels><?xml version="1.0" encoding="UTF-8" standalone="yes"?>
<Relationships xmlns="http://schemas.openxmlformats.org/package/2006/relationships"><Relationship Id="rId1" Type="http://schemas.openxmlformats.org/officeDocument/2006/relationships/package" Target="../embeddings/Microsoft_Excel_Worksheet197.xlsx"/></Relationships>
</file>

<file path=ppt/charts/_rels/chart198.xml.rels><?xml version="1.0" encoding="UTF-8" standalone="yes"?>
<Relationships xmlns="http://schemas.openxmlformats.org/package/2006/relationships"><Relationship Id="rId1" Type="http://schemas.openxmlformats.org/officeDocument/2006/relationships/package" Target="../embeddings/Microsoft_Excel_Worksheet198.xlsx"/></Relationships>
</file>

<file path=ppt/charts/_rels/chart199.xml.rels><?xml version="1.0" encoding="UTF-8" standalone="yes"?>
<Relationships xmlns="http://schemas.openxmlformats.org/package/2006/relationships"><Relationship Id="rId1" Type="http://schemas.openxmlformats.org/officeDocument/2006/relationships/package" Target="../embeddings/Microsoft_Excel_Worksheet19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00.xml.rels><?xml version="1.0" encoding="UTF-8" standalone="yes"?>
<Relationships xmlns="http://schemas.openxmlformats.org/package/2006/relationships"><Relationship Id="rId1" Type="http://schemas.openxmlformats.org/officeDocument/2006/relationships/package" Target="../embeddings/Microsoft_Excel_Worksheet200.xlsx"/></Relationships>
</file>

<file path=ppt/charts/_rels/chart201.xml.rels><?xml version="1.0" encoding="UTF-8" standalone="yes"?>
<Relationships xmlns="http://schemas.openxmlformats.org/package/2006/relationships"><Relationship Id="rId1" Type="http://schemas.openxmlformats.org/officeDocument/2006/relationships/package" Target="../embeddings/Microsoft_Excel_Worksheet201.xlsx"/></Relationships>
</file>

<file path=ppt/charts/_rels/chart202.xml.rels><?xml version="1.0" encoding="UTF-8" standalone="yes"?>
<Relationships xmlns="http://schemas.openxmlformats.org/package/2006/relationships"><Relationship Id="rId1" Type="http://schemas.openxmlformats.org/officeDocument/2006/relationships/package" Target="../embeddings/Microsoft_Excel_Worksheet202.xlsx"/></Relationships>
</file>

<file path=ppt/charts/_rels/chart203.xml.rels><?xml version="1.0" encoding="UTF-8" standalone="yes"?>
<Relationships xmlns="http://schemas.openxmlformats.org/package/2006/relationships"><Relationship Id="rId1" Type="http://schemas.openxmlformats.org/officeDocument/2006/relationships/package" Target="../embeddings/Microsoft_Excel_Worksheet203.xlsx"/></Relationships>
</file>

<file path=ppt/charts/_rels/chart204.xml.rels><?xml version="1.0" encoding="UTF-8" standalone="yes"?>
<Relationships xmlns="http://schemas.openxmlformats.org/package/2006/relationships"><Relationship Id="rId1" Type="http://schemas.openxmlformats.org/officeDocument/2006/relationships/package" Target="../embeddings/Microsoft_Excel_Worksheet204.xlsx"/></Relationships>
</file>

<file path=ppt/charts/_rels/chart205.xml.rels><?xml version="1.0" encoding="UTF-8" standalone="yes"?>
<Relationships xmlns="http://schemas.openxmlformats.org/package/2006/relationships"><Relationship Id="rId1" Type="http://schemas.openxmlformats.org/officeDocument/2006/relationships/package" Target="../embeddings/Microsoft_Excel_Worksheet205.xlsx"/></Relationships>
</file>

<file path=ppt/charts/_rels/chart206.xml.rels><?xml version="1.0" encoding="UTF-8" standalone="yes"?>
<Relationships xmlns="http://schemas.openxmlformats.org/package/2006/relationships"><Relationship Id="rId1" Type="http://schemas.openxmlformats.org/officeDocument/2006/relationships/package" Target="../embeddings/Microsoft_Excel_Worksheet206.xlsx"/></Relationships>
</file>

<file path=ppt/charts/_rels/chart207.xml.rels><?xml version="1.0" encoding="UTF-8" standalone="yes"?>
<Relationships xmlns="http://schemas.openxmlformats.org/package/2006/relationships"><Relationship Id="rId1" Type="http://schemas.openxmlformats.org/officeDocument/2006/relationships/package" Target="../embeddings/Microsoft_Excel_Worksheet207.xlsx"/></Relationships>
</file>

<file path=ppt/charts/_rels/chart208.xml.rels><?xml version="1.0" encoding="UTF-8" standalone="yes"?>
<Relationships xmlns="http://schemas.openxmlformats.org/package/2006/relationships"><Relationship Id="rId1" Type="http://schemas.openxmlformats.org/officeDocument/2006/relationships/package" Target="../embeddings/Microsoft_Excel_Worksheet208.xlsx"/></Relationships>
</file>

<file path=ppt/charts/_rels/chart209.xml.rels><?xml version="1.0" encoding="UTF-8" standalone="yes"?>
<Relationships xmlns="http://schemas.openxmlformats.org/package/2006/relationships"><Relationship Id="rId1" Type="http://schemas.openxmlformats.org/officeDocument/2006/relationships/package" Target="../embeddings/Microsoft_Excel_Worksheet20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10.xml.rels><?xml version="1.0" encoding="UTF-8" standalone="yes"?>
<Relationships xmlns="http://schemas.openxmlformats.org/package/2006/relationships"><Relationship Id="rId1" Type="http://schemas.openxmlformats.org/officeDocument/2006/relationships/package" Target="../embeddings/Microsoft_Excel_Worksheet210.xlsx"/></Relationships>
</file>

<file path=ppt/charts/_rels/chart211.xml.rels><?xml version="1.0" encoding="UTF-8" standalone="yes"?>
<Relationships xmlns="http://schemas.openxmlformats.org/package/2006/relationships"><Relationship Id="rId1" Type="http://schemas.openxmlformats.org/officeDocument/2006/relationships/package" Target="../embeddings/Microsoft_Excel_Worksheet211.xlsx"/></Relationships>
</file>

<file path=ppt/charts/_rels/chart212.xml.rels><?xml version="1.0" encoding="UTF-8" standalone="yes"?>
<Relationships xmlns="http://schemas.openxmlformats.org/package/2006/relationships"><Relationship Id="rId1" Type="http://schemas.openxmlformats.org/officeDocument/2006/relationships/package" Target="../embeddings/Microsoft_Excel_Worksheet212.xlsx"/></Relationships>
</file>

<file path=ppt/charts/_rels/chart213.xml.rels><?xml version="1.0" encoding="UTF-8" standalone="yes"?>
<Relationships xmlns="http://schemas.openxmlformats.org/package/2006/relationships"><Relationship Id="rId1" Type="http://schemas.openxmlformats.org/officeDocument/2006/relationships/package" Target="../embeddings/Microsoft_Excel_Worksheet213.xlsx"/></Relationships>
</file>

<file path=ppt/charts/_rels/chart214.xml.rels><?xml version="1.0" encoding="UTF-8" standalone="yes"?>
<Relationships xmlns="http://schemas.openxmlformats.org/package/2006/relationships"><Relationship Id="rId1" Type="http://schemas.openxmlformats.org/officeDocument/2006/relationships/package" Target="../embeddings/Microsoft_Excel_Worksheet214.xlsx"/></Relationships>
</file>

<file path=ppt/charts/_rels/chart215.xml.rels><?xml version="1.0" encoding="UTF-8" standalone="yes"?>
<Relationships xmlns="http://schemas.openxmlformats.org/package/2006/relationships"><Relationship Id="rId1" Type="http://schemas.openxmlformats.org/officeDocument/2006/relationships/package" Target="../embeddings/Microsoft_Excel_Worksheet215.xlsx"/></Relationships>
</file>

<file path=ppt/charts/_rels/chart216.xml.rels><?xml version="1.0" encoding="UTF-8" standalone="yes"?>
<Relationships xmlns="http://schemas.openxmlformats.org/package/2006/relationships"><Relationship Id="rId1" Type="http://schemas.openxmlformats.org/officeDocument/2006/relationships/package" Target="../embeddings/Microsoft_Excel_Worksheet216.xlsx"/></Relationships>
</file>

<file path=ppt/charts/_rels/chart217.xml.rels><?xml version="1.0" encoding="UTF-8" standalone="yes"?>
<Relationships xmlns="http://schemas.openxmlformats.org/package/2006/relationships"><Relationship Id="rId1" Type="http://schemas.openxmlformats.org/officeDocument/2006/relationships/package" Target="../embeddings/Microsoft_Excel_Worksheet217.xlsx"/></Relationships>
</file>

<file path=ppt/charts/_rels/chart218.xml.rels><?xml version="1.0" encoding="UTF-8" standalone="yes"?>
<Relationships xmlns="http://schemas.openxmlformats.org/package/2006/relationships"><Relationship Id="rId1" Type="http://schemas.openxmlformats.org/officeDocument/2006/relationships/package" Target="../embeddings/Microsoft_Excel_Worksheet218.xlsx"/></Relationships>
</file>

<file path=ppt/charts/_rels/chart219.xml.rels><?xml version="1.0" encoding="UTF-8" standalone="yes"?>
<Relationships xmlns="http://schemas.openxmlformats.org/package/2006/relationships"><Relationship Id="rId1" Type="http://schemas.openxmlformats.org/officeDocument/2006/relationships/package" Target="../embeddings/Microsoft_Excel_Worksheet219.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20.xml.rels><?xml version="1.0" encoding="UTF-8" standalone="yes"?>
<Relationships xmlns="http://schemas.openxmlformats.org/package/2006/relationships"><Relationship Id="rId1" Type="http://schemas.openxmlformats.org/officeDocument/2006/relationships/package" Target="../embeddings/Microsoft_Excel_Worksheet220.xlsx"/></Relationships>
</file>

<file path=ppt/charts/_rels/chart221.xml.rels><?xml version="1.0" encoding="UTF-8" standalone="yes"?>
<Relationships xmlns="http://schemas.openxmlformats.org/package/2006/relationships"><Relationship Id="rId1" Type="http://schemas.openxmlformats.org/officeDocument/2006/relationships/package" Target="../embeddings/Microsoft_Excel_Worksheet221.xlsx"/></Relationships>
</file>

<file path=ppt/charts/_rels/chart222.xml.rels><?xml version="1.0" encoding="UTF-8" standalone="yes"?>
<Relationships xmlns="http://schemas.openxmlformats.org/package/2006/relationships"><Relationship Id="rId1" Type="http://schemas.openxmlformats.org/officeDocument/2006/relationships/package" Target="../embeddings/Microsoft_Excel_Worksheet222.xlsx"/></Relationships>
</file>

<file path=ppt/charts/_rels/chart223.xml.rels><?xml version="1.0" encoding="UTF-8" standalone="yes"?>
<Relationships xmlns="http://schemas.openxmlformats.org/package/2006/relationships"><Relationship Id="rId1" Type="http://schemas.openxmlformats.org/officeDocument/2006/relationships/package" Target="../embeddings/Microsoft_Excel_Worksheet223.xlsx"/></Relationships>
</file>

<file path=ppt/charts/_rels/chart224.xml.rels><?xml version="1.0" encoding="UTF-8" standalone="yes"?>
<Relationships xmlns="http://schemas.openxmlformats.org/package/2006/relationships"><Relationship Id="rId1" Type="http://schemas.openxmlformats.org/officeDocument/2006/relationships/package" Target="../embeddings/Microsoft_Excel_Worksheet224.xlsx"/></Relationships>
</file>

<file path=ppt/charts/_rels/chart225.xml.rels><?xml version="1.0" encoding="UTF-8" standalone="yes"?>
<Relationships xmlns="http://schemas.openxmlformats.org/package/2006/relationships"><Relationship Id="rId1" Type="http://schemas.openxmlformats.org/officeDocument/2006/relationships/package" Target="../embeddings/Microsoft_Excel_Worksheet225.xlsx"/></Relationships>
</file>

<file path=ppt/charts/_rels/chart226.xml.rels><?xml version="1.0" encoding="UTF-8" standalone="yes"?>
<Relationships xmlns="http://schemas.openxmlformats.org/package/2006/relationships"><Relationship Id="rId1" Type="http://schemas.openxmlformats.org/officeDocument/2006/relationships/package" Target="../embeddings/Microsoft_Excel_Worksheet226.xlsx"/></Relationships>
</file>

<file path=ppt/charts/_rels/chart227.xml.rels><?xml version="1.0" encoding="UTF-8" standalone="yes"?>
<Relationships xmlns="http://schemas.openxmlformats.org/package/2006/relationships"><Relationship Id="rId1" Type="http://schemas.openxmlformats.org/officeDocument/2006/relationships/package" Target="../embeddings/Microsoft_Excel_Worksheet227.xlsx"/></Relationships>
</file>

<file path=ppt/charts/_rels/chart228.xml.rels><?xml version="1.0" encoding="UTF-8" standalone="yes"?>
<Relationships xmlns="http://schemas.openxmlformats.org/package/2006/relationships"><Relationship Id="rId1" Type="http://schemas.openxmlformats.org/officeDocument/2006/relationships/package" Target="../embeddings/Microsoft_Excel_Worksheet228.xlsx"/></Relationships>
</file>

<file path=ppt/charts/_rels/chart229.xml.rels><?xml version="1.0" encoding="UTF-8" standalone="yes"?>
<Relationships xmlns="http://schemas.openxmlformats.org/package/2006/relationships"><Relationship Id="rId1" Type="http://schemas.openxmlformats.org/officeDocument/2006/relationships/package" Target="../embeddings/Microsoft_Excel_Worksheet229.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30.xml.rels><?xml version="1.0" encoding="UTF-8" standalone="yes"?>
<Relationships xmlns="http://schemas.openxmlformats.org/package/2006/relationships"><Relationship Id="rId1" Type="http://schemas.openxmlformats.org/officeDocument/2006/relationships/package" Target="../embeddings/Microsoft_Excel_Worksheet230.xlsx"/></Relationships>
</file>

<file path=ppt/charts/_rels/chart231.xml.rels><?xml version="1.0" encoding="UTF-8" standalone="yes"?>
<Relationships xmlns="http://schemas.openxmlformats.org/package/2006/relationships"><Relationship Id="rId1" Type="http://schemas.openxmlformats.org/officeDocument/2006/relationships/package" Target="../embeddings/Microsoft_Excel_Worksheet231.xlsx"/></Relationships>
</file>

<file path=ppt/charts/_rels/chart232.xml.rels><?xml version="1.0" encoding="UTF-8" standalone="yes"?>
<Relationships xmlns="http://schemas.openxmlformats.org/package/2006/relationships"><Relationship Id="rId1" Type="http://schemas.openxmlformats.org/officeDocument/2006/relationships/package" Target="../embeddings/Microsoft_Excel_Worksheet232.xlsx"/></Relationships>
</file>

<file path=ppt/charts/_rels/chart233.xml.rels><?xml version="1.0" encoding="UTF-8" standalone="yes"?>
<Relationships xmlns="http://schemas.openxmlformats.org/package/2006/relationships"><Relationship Id="rId1" Type="http://schemas.openxmlformats.org/officeDocument/2006/relationships/package" Target="../embeddings/Microsoft_Excel_Worksheet233.xlsx"/></Relationships>
</file>

<file path=ppt/charts/_rels/chart234.xml.rels><?xml version="1.0" encoding="UTF-8" standalone="yes"?>
<Relationships xmlns="http://schemas.openxmlformats.org/package/2006/relationships"><Relationship Id="rId1" Type="http://schemas.openxmlformats.org/officeDocument/2006/relationships/package" Target="../embeddings/Microsoft_Excel_Worksheet234.xlsx"/></Relationships>
</file>

<file path=ppt/charts/_rels/chart235.xml.rels><?xml version="1.0" encoding="UTF-8" standalone="yes"?>
<Relationships xmlns="http://schemas.openxmlformats.org/package/2006/relationships"><Relationship Id="rId1" Type="http://schemas.openxmlformats.org/officeDocument/2006/relationships/package" Target="../embeddings/Microsoft_Excel_Worksheet235.xlsx"/></Relationships>
</file>

<file path=ppt/charts/_rels/chart236.xml.rels><?xml version="1.0" encoding="UTF-8" standalone="yes"?>
<Relationships xmlns="http://schemas.openxmlformats.org/package/2006/relationships"><Relationship Id="rId1" Type="http://schemas.openxmlformats.org/officeDocument/2006/relationships/package" Target="../embeddings/Microsoft_Excel_Worksheet236.xlsx"/></Relationships>
</file>

<file path=ppt/charts/_rels/chart237.xml.rels><?xml version="1.0" encoding="UTF-8" standalone="yes"?>
<Relationships xmlns="http://schemas.openxmlformats.org/package/2006/relationships"><Relationship Id="rId1" Type="http://schemas.openxmlformats.org/officeDocument/2006/relationships/package" Target="../embeddings/Microsoft_Excel_Worksheet237.xlsx"/></Relationships>
</file>

<file path=ppt/charts/_rels/chart238.xml.rels><?xml version="1.0" encoding="UTF-8" standalone="yes"?>
<Relationships xmlns="http://schemas.openxmlformats.org/package/2006/relationships"><Relationship Id="rId1" Type="http://schemas.openxmlformats.org/officeDocument/2006/relationships/package" Target="../embeddings/Microsoft_Excel_Worksheet238.xlsx"/></Relationships>
</file>

<file path=ppt/charts/_rels/chart239.xml.rels><?xml version="1.0" encoding="UTF-8" standalone="yes"?>
<Relationships xmlns="http://schemas.openxmlformats.org/package/2006/relationships"><Relationship Id="rId1" Type="http://schemas.openxmlformats.org/officeDocument/2006/relationships/package" Target="../embeddings/Microsoft_Excel_Worksheet239.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40.xml.rels><?xml version="1.0" encoding="UTF-8" standalone="yes"?>
<Relationships xmlns="http://schemas.openxmlformats.org/package/2006/relationships"><Relationship Id="rId1" Type="http://schemas.openxmlformats.org/officeDocument/2006/relationships/package" Target="../embeddings/Microsoft_Excel_Worksheet240.xlsx"/></Relationships>
</file>

<file path=ppt/charts/_rels/chart241.xml.rels><?xml version="1.0" encoding="UTF-8" standalone="yes"?>
<Relationships xmlns="http://schemas.openxmlformats.org/package/2006/relationships"><Relationship Id="rId1" Type="http://schemas.openxmlformats.org/officeDocument/2006/relationships/package" Target="../embeddings/Microsoft_Excel_Worksheet241.xlsx"/></Relationships>
</file>

<file path=ppt/charts/_rels/chart242.xml.rels><?xml version="1.0" encoding="UTF-8" standalone="yes"?>
<Relationships xmlns="http://schemas.openxmlformats.org/package/2006/relationships"><Relationship Id="rId1" Type="http://schemas.openxmlformats.org/officeDocument/2006/relationships/package" Target="../embeddings/Microsoft_Excel_Worksheet242.xlsx"/></Relationships>
</file>

<file path=ppt/charts/_rels/chart243.xml.rels><?xml version="1.0" encoding="UTF-8" standalone="yes"?>
<Relationships xmlns="http://schemas.openxmlformats.org/package/2006/relationships"><Relationship Id="rId1" Type="http://schemas.openxmlformats.org/officeDocument/2006/relationships/package" Target="../embeddings/Microsoft_Excel_Worksheet243.xlsx"/></Relationships>
</file>

<file path=ppt/charts/_rels/chart244.xml.rels><?xml version="1.0" encoding="UTF-8" standalone="yes"?>
<Relationships xmlns="http://schemas.openxmlformats.org/package/2006/relationships"><Relationship Id="rId1" Type="http://schemas.openxmlformats.org/officeDocument/2006/relationships/package" Target="../embeddings/Microsoft_Excel_Worksheet244.xlsx"/></Relationships>
</file>

<file path=ppt/charts/_rels/chart245.xml.rels><?xml version="1.0" encoding="UTF-8" standalone="yes"?>
<Relationships xmlns="http://schemas.openxmlformats.org/package/2006/relationships"><Relationship Id="rId1" Type="http://schemas.openxmlformats.org/officeDocument/2006/relationships/package" Target="../embeddings/Microsoft_Excel_Worksheet245.xlsx"/></Relationships>
</file>

<file path=ppt/charts/_rels/chart246.xml.rels><?xml version="1.0" encoding="UTF-8" standalone="yes"?>
<Relationships xmlns="http://schemas.openxmlformats.org/package/2006/relationships"><Relationship Id="rId1" Type="http://schemas.openxmlformats.org/officeDocument/2006/relationships/package" Target="../embeddings/Microsoft_Excel_Worksheet246.xlsx"/></Relationships>
</file>

<file path=ppt/charts/_rels/chart247.xml.rels><?xml version="1.0" encoding="UTF-8" standalone="yes"?>
<Relationships xmlns="http://schemas.openxmlformats.org/package/2006/relationships"><Relationship Id="rId1" Type="http://schemas.openxmlformats.org/officeDocument/2006/relationships/package" Target="../embeddings/Microsoft_Excel_Worksheet247.xlsx"/></Relationships>
</file>

<file path=ppt/charts/_rels/chart248.xml.rels><?xml version="1.0" encoding="UTF-8" standalone="yes"?>
<Relationships xmlns="http://schemas.openxmlformats.org/package/2006/relationships"><Relationship Id="rId1" Type="http://schemas.openxmlformats.org/officeDocument/2006/relationships/package" Target="../embeddings/Microsoft_Excel_Worksheet248.xlsx"/></Relationships>
</file>

<file path=ppt/charts/_rels/chart249.xml.rels><?xml version="1.0" encoding="UTF-8" standalone="yes"?>
<Relationships xmlns="http://schemas.openxmlformats.org/package/2006/relationships"><Relationship Id="rId1" Type="http://schemas.openxmlformats.org/officeDocument/2006/relationships/package" Target="../embeddings/Microsoft_Excel_Worksheet249.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50.xml.rels><?xml version="1.0" encoding="UTF-8" standalone="yes"?>
<Relationships xmlns="http://schemas.openxmlformats.org/package/2006/relationships"><Relationship Id="rId1" Type="http://schemas.openxmlformats.org/officeDocument/2006/relationships/package" Target="../embeddings/Microsoft_Excel_Worksheet250.xlsx"/></Relationships>
</file>

<file path=ppt/charts/_rels/chart251.xml.rels><?xml version="1.0" encoding="UTF-8" standalone="yes"?>
<Relationships xmlns="http://schemas.openxmlformats.org/package/2006/relationships"><Relationship Id="rId1" Type="http://schemas.openxmlformats.org/officeDocument/2006/relationships/package" Target="../embeddings/Microsoft_Excel_Worksheet251.xlsx"/></Relationships>
</file>

<file path=ppt/charts/_rels/chart252.xml.rels><?xml version="1.0" encoding="UTF-8" standalone="yes"?>
<Relationships xmlns="http://schemas.openxmlformats.org/package/2006/relationships"><Relationship Id="rId1" Type="http://schemas.openxmlformats.org/officeDocument/2006/relationships/package" Target="../embeddings/Microsoft_Excel_Worksheet252.xlsx"/></Relationships>
</file>

<file path=ppt/charts/_rels/chart253.xml.rels><?xml version="1.0" encoding="UTF-8" standalone="yes"?>
<Relationships xmlns="http://schemas.openxmlformats.org/package/2006/relationships"><Relationship Id="rId1" Type="http://schemas.openxmlformats.org/officeDocument/2006/relationships/package" Target="../embeddings/Microsoft_Excel_Worksheet253.xlsx"/></Relationships>
</file>

<file path=ppt/charts/_rels/chart254.xml.rels><?xml version="1.0" encoding="UTF-8" standalone="yes"?>
<Relationships xmlns="http://schemas.openxmlformats.org/package/2006/relationships"><Relationship Id="rId1" Type="http://schemas.openxmlformats.org/officeDocument/2006/relationships/package" Target="../embeddings/Microsoft_Excel_Worksheet254.xlsx"/></Relationships>
</file>

<file path=ppt/charts/_rels/chart255.xml.rels><?xml version="1.0" encoding="UTF-8" standalone="yes"?>
<Relationships xmlns="http://schemas.openxmlformats.org/package/2006/relationships"><Relationship Id="rId1" Type="http://schemas.openxmlformats.org/officeDocument/2006/relationships/package" Target="../embeddings/Microsoft_Excel_Worksheet255.xlsx"/></Relationships>
</file>

<file path=ppt/charts/_rels/chart256.xml.rels><?xml version="1.0" encoding="UTF-8" standalone="yes"?>
<Relationships xmlns="http://schemas.openxmlformats.org/package/2006/relationships"><Relationship Id="rId1" Type="http://schemas.openxmlformats.org/officeDocument/2006/relationships/package" Target="../embeddings/Microsoft_Excel_Worksheet256.xlsx"/></Relationships>
</file>

<file path=ppt/charts/_rels/chart257.xml.rels><?xml version="1.0" encoding="UTF-8" standalone="yes"?>
<Relationships xmlns="http://schemas.openxmlformats.org/package/2006/relationships"><Relationship Id="rId1" Type="http://schemas.openxmlformats.org/officeDocument/2006/relationships/package" Target="../embeddings/Microsoft_Excel_Worksheet257.xlsx"/></Relationships>
</file>

<file path=ppt/charts/_rels/chart258.xml.rels><?xml version="1.0" encoding="UTF-8" standalone="yes"?>
<Relationships xmlns="http://schemas.openxmlformats.org/package/2006/relationships"><Relationship Id="rId1" Type="http://schemas.openxmlformats.org/officeDocument/2006/relationships/package" Target="../embeddings/Microsoft_Excel_Worksheet258.xlsx"/></Relationships>
</file>

<file path=ppt/charts/_rels/chart259.xml.rels><?xml version="1.0" encoding="UTF-8" standalone="yes"?>
<Relationships xmlns="http://schemas.openxmlformats.org/package/2006/relationships"><Relationship Id="rId1" Type="http://schemas.openxmlformats.org/officeDocument/2006/relationships/package" Target="../embeddings/Microsoft_Excel_Worksheet259.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60.xml.rels><?xml version="1.0" encoding="UTF-8" standalone="yes"?>
<Relationships xmlns="http://schemas.openxmlformats.org/package/2006/relationships"><Relationship Id="rId1" Type="http://schemas.openxmlformats.org/officeDocument/2006/relationships/package" Target="../embeddings/Microsoft_Excel_Worksheet260.xlsx"/></Relationships>
</file>

<file path=ppt/charts/_rels/chart261.xml.rels><?xml version="1.0" encoding="UTF-8" standalone="yes"?>
<Relationships xmlns="http://schemas.openxmlformats.org/package/2006/relationships"><Relationship Id="rId1" Type="http://schemas.openxmlformats.org/officeDocument/2006/relationships/package" Target="../embeddings/Microsoft_Excel_Worksheet261.xlsx"/></Relationships>
</file>

<file path=ppt/charts/_rels/chart262.xml.rels><?xml version="1.0" encoding="UTF-8" standalone="yes"?>
<Relationships xmlns="http://schemas.openxmlformats.org/package/2006/relationships"><Relationship Id="rId1" Type="http://schemas.openxmlformats.org/officeDocument/2006/relationships/package" Target="../embeddings/Microsoft_Excel_Worksheet262.xlsx"/></Relationships>
</file>

<file path=ppt/charts/_rels/chart263.xml.rels><?xml version="1.0" encoding="UTF-8" standalone="yes"?>
<Relationships xmlns="http://schemas.openxmlformats.org/package/2006/relationships"><Relationship Id="rId1" Type="http://schemas.openxmlformats.org/officeDocument/2006/relationships/package" Target="../embeddings/Microsoft_Excel_Worksheet263.xlsx"/></Relationships>
</file>

<file path=ppt/charts/_rels/chart264.xml.rels><?xml version="1.0" encoding="UTF-8" standalone="yes"?>
<Relationships xmlns="http://schemas.openxmlformats.org/package/2006/relationships"><Relationship Id="rId1" Type="http://schemas.openxmlformats.org/officeDocument/2006/relationships/package" Target="../embeddings/Microsoft_Excel_Worksheet264.xlsx"/></Relationships>
</file>

<file path=ppt/charts/_rels/chart265.xml.rels><?xml version="1.0" encoding="UTF-8" standalone="yes"?>
<Relationships xmlns="http://schemas.openxmlformats.org/package/2006/relationships"><Relationship Id="rId1" Type="http://schemas.openxmlformats.org/officeDocument/2006/relationships/package" Target="../embeddings/Microsoft_Excel_Worksheet265.xlsx"/></Relationships>
</file>

<file path=ppt/charts/_rels/chart266.xml.rels><?xml version="1.0" encoding="UTF-8" standalone="yes"?>
<Relationships xmlns="http://schemas.openxmlformats.org/package/2006/relationships"><Relationship Id="rId1" Type="http://schemas.openxmlformats.org/officeDocument/2006/relationships/package" Target="../embeddings/Microsoft_Excel_Worksheet266.xlsx"/></Relationships>
</file>

<file path=ppt/charts/_rels/chart267.xml.rels><?xml version="1.0" encoding="UTF-8" standalone="yes"?>
<Relationships xmlns="http://schemas.openxmlformats.org/package/2006/relationships"><Relationship Id="rId1" Type="http://schemas.openxmlformats.org/officeDocument/2006/relationships/package" Target="../embeddings/Microsoft_Excel_Worksheet267.xlsx"/></Relationships>
</file>

<file path=ppt/charts/_rels/chart268.xml.rels><?xml version="1.0" encoding="UTF-8" standalone="yes"?>
<Relationships xmlns="http://schemas.openxmlformats.org/package/2006/relationships"><Relationship Id="rId1" Type="http://schemas.openxmlformats.org/officeDocument/2006/relationships/package" Target="../embeddings/Microsoft_Excel_Worksheet268.xlsx"/></Relationships>
</file>

<file path=ppt/charts/_rels/chart269.xml.rels><?xml version="1.0" encoding="UTF-8" standalone="yes"?>
<Relationships xmlns="http://schemas.openxmlformats.org/package/2006/relationships"><Relationship Id="rId1" Type="http://schemas.openxmlformats.org/officeDocument/2006/relationships/package" Target="../embeddings/Microsoft_Excel_Worksheet269.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70.xml.rels><?xml version="1.0" encoding="UTF-8" standalone="yes"?>
<Relationships xmlns="http://schemas.openxmlformats.org/package/2006/relationships"><Relationship Id="rId1" Type="http://schemas.openxmlformats.org/officeDocument/2006/relationships/package" Target="../embeddings/Microsoft_Excel_Worksheet270.xlsx"/></Relationships>
</file>

<file path=ppt/charts/_rels/chart271.xml.rels><?xml version="1.0" encoding="UTF-8" standalone="yes"?>
<Relationships xmlns="http://schemas.openxmlformats.org/package/2006/relationships"><Relationship Id="rId1" Type="http://schemas.openxmlformats.org/officeDocument/2006/relationships/package" Target="../embeddings/Microsoft_Excel_Worksheet271.xlsx"/></Relationships>
</file>

<file path=ppt/charts/_rels/chart272.xml.rels><?xml version="1.0" encoding="UTF-8" standalone="yes"?>
<Relationships xmlns="http://schemas.openxmlformats.org/package/2006/relationships"><Relationship Id="rId1" Type="http://schemas.openxmlformats.org/officeDocument/2006/relationships/package" Target="../embeddings/Microsoft_Excel_Worksheet272.xlsx"/></Relationships>
</file>

<file path=ppt/charts/_rels/chart273.xml.rels><?xml version="1.0" encoding="UTF-8" standalone="yes"?>
<Relationships xmlns="http://schemas.openxmlformats.org/package/2006/relationships"><Relationship Id="rId1" Type="http://schemas.openxmlformats.org/officeDocument/2006/relationships/package" Target="../embeddings/Microsoft_Excel_Worksheet273.xlsx"/></Relationships>
</file>

<file path=ppt/charts/_rels/chart274.xml.rels><?xml version="1.0" encoding="UTF-8" standalone="yes"?>
<Relationships xmlns="http://schemas.openxmlformats.org/package/2006/relationships"><Relationship Id="rId1" Type="http://schemas.openxmlformats.org/officeDocument/2006/relationships/package" Target="../embeddings/Microsoft_Excel_Worksheet274.xlsx"/></Relationships>
</file>

<file path=ppt/charts/_rels/chart275.xml.rels><?xml version="1.0" encoding="UTF-8" standalone="yes"?>
<Relationships xmlns="http://schemas.openxmlformats.org/package/2006/relationships"><Relationship Id="rId1" Type="http://schemas.openxmlformats.org/officeDocument/2006/relationships/package" Target="../embeddings/Microsoft_Excel_Worksheet275.xlsx"/></Relationships>
</file>

<file path=ppt/charts/_rels/chart276.xml.rels><?xml version="1.0" encoding="UTF-8" standalone="yes"?>
<Relationships xmlns="http://schemas.openxmlformats.org/package/2006/relationships"><Relationship Id="rId1" Type="http://schemas.openxmlformats.org/officeDocument/2006/relationships/package" Target="../embeddings/Microsoft_Excel_Worksheet276.xlsx"/></Relationships>
</file>

<file path=ppt/charts/_rels/chart277.xml.rels><?xml version="1.0" encoding="UTF-8" standalone="yes"?>
<Relationships xmlns="http://schemas.openxmlformats.org/package/2006/relationships"><Relationship Id="rId1" Type="http://schemas.openxmlformats.org/officeDocument/2006/relationships/package" Target="../embeddings/Microsoft_Excel_Worksheet277.xlsx"/></Relationships>
</file>

<file path=ppt/charts/_rels/chart278.xml.rels><?xml version="1.0" encoding="UTF-8" standalone="yes"?>
<Relationships xmlns="http://schemas.openxmlformats.org/package/2006/relationships"><Relationship Id="rId1" Type="http://schemas.openxmlformats.org/officeDocument/2006/relationships/package" Target="../embeddings/Microsoft_Excel_Worksheet278.xlsx"/></Relationships>
</file>

<file path=ppt/charts/_rels/chart279.xml.rels><?xml version="1.0" encoding="UTF-8" standalone="yes"?>
<Relationships xmlns="http://schemas.openxmlformats.org/package/2006/relationships"><Relationship Id="rId1" Type="http://schemas.openxmlformats.org/officeDocument/2006/relationships/package" Target="../embeddings/Microsoft_Excel_Worksheet279.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80.xml.rels><?xml version="1.0" encoding="UTF-8" standalone="yes"?>
<Relationships xmlns="http://schemas.openxmlformats.org/package/2006/relationships"><Relationship Id="rId1" Type="http://schemas.openxmlformats.org/officeDocument/2006/relationships/package" Target="../embeddings/Microsoft_Excel_Worksheet280.xlsx"/></Relationships>
</file>

<file path=ppt/charts/_rels/chart281.xml.rels><?xml version="1.0" encoding="UTF-8" standalone="yes"?>
<Relationships xmlns="http://schemas.openxmlformats.org/package/2006/relationships"><Relationship Id="rId1" Type="http://schemas.openxmlformats.org/officeDocument/2006/relationships/package" Target="../embeddings/Microsoft_Excel_Worksheet281.xlsx"/></Relationships>
</file>

<file path=ppt/charts/_rels/chart282.xml.rels><?xml version="1.0" encoding="UTF-8" standalone="yes"?>
<Relationships xmlns="http://schemas.openxmlformats.org/package/2006/relationships"><Relationship Id="rId1" Type="http://schemas.openxmlformats.org/officeDocument/2006/relationships/package" Target="../embeddings/Microsoft_Excel_Worksheet282.xlsx"/></Relationships>
</file>

<file path=ppt/charts/_rels/chart283.xml.rels><?xml version="1.0" encoding="UTF-8" standalone="yes"?>
<Relationships xmlns="http://schemas.openxmlformats.org/package/2006/relationships"><Relationship Id="rId1" Type="http://schemas.openxmlformats.org/officeDocument/2006/relationships/package" Target="../embeddings/Microsoft_Excel_Worksheet283.xlsx"/></Relationships>
</file>

<file path=ppt/charts/_rels/chart284.xml.rels><?xml version="1.0" encoding="UTF-8" standalone="yes"?>
<Relationships xmlns="http://schemas.openxmlformats.org/package/2006/relationships"><Relationship Id="rId1" Type="http://schemas.openxmlformats.org/officeDocument/2006/relationships/package" Target="../embeddings/Microsoft_Excel_Worksheet284.xlsx"/></Relationships>
</file>

<file path=ppt/charts/_rels/chart285.xml.rels><?xml version="1.0" encoding="UTF-8" standalone="yes"?>
<Relationships xmlns="http://schemas.openxmlformats.org/package/2006/relationships"><Relationship Id="rId1" Type="http://schemas.openxmlformats.org/officeDocument/2006/relationships/package" Target="../embeddings/Microsoft_Excel_Worksheet285.xlsx"/></Relationships>
</file>

<file path=ppt/charts/_rels/chart286.xml.rels><?xml version="1.0" encoding="UTF-8" standalone="yes"?>
<Relationships xmlns="http://schemas.openxmlformats.org/package/2006/relationships"><Relationship Id="rId1" Type="http://schemas.openxmlformats.org/officeDocument/2006/relationships/package" Target="../embeddings/Microsoft_Excel_Worksheet286.xlsx"/></Relationships>
</file>

<file path=ppt/charts/_rels/chart287.xml.rels><?xml version="1.0" encoding="UTF-8" standalone="yes"?>
<Relationships xmlns="http://schemas.openxmlformats.org/package/2006/relationships"><Relationship Id="rId1" Type="http://schemas.openxmlformats.org/officeDocument/2006/relationships/package" Target="../embeddings/Microsoft_Excel_Worksheet287.xlsx"/></Relationships>
</file>

<file path=ppt/charts/_rels/chart288.xml.rels><?xml version="1.0" encoding="UTF-8" standalone="yes"?>
<Relationships xmlns="http://schemas.openxmlformats.org/package/2006/relationships"><Relationship Id="rId1" Type="http://schemas.openxmlformats.org/officeDocument/2006/relationships/package" Target="../embeddings/Microsoft_Excel_Worksheet288.xlsx"/></Relationships>
</file>

<file path=ppt/charts/_rels/chart289.xml.rels><?xml version="1.0" encoding="UTF-8" standalone="yes"?>
<Relationships xmlns="http://schemas.openxmlformats.org/package/2006/relationships"><Relationship Id="rId1" Type="http://schemas.openxmlformats.org/officeDocument/2006/relationships/package" Target="../embeddings/Microsoft_Excel_Worksheet289.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290.xml.rels><?xml version="1.0" encoding="UTF-8" standalone="yes"?>
<Relationships xmlns="http://schemas.openxmlformats.org/package/2006/relationships"><Relationship Id="rId1" Type="http://schemas.openxmlformats.org/officeDocument/2006/relationships/package" Target="../embeddings/Microsoft_Excel_Worksheet290.xlsx"/></Relationships>
</file>

<file path=ppt/charts/_rels/chart291.xml.rels><?xml version="1.0" encoding="UTF-8" standalone="yes"?>
<Relationships xmlns="http://schemas.openxmlformats.org/package/2006/relationships"><Relationship Id="rId1" Type="http://schemas.openxmlformats.org/officeDocument/2006/relationships/package" Target="../embeddings/Microsoft_Excel_Worksheet291.xlsx"/></Relationships>
</file>

<file path=ppt/charts/_rels/chart292.xml.rels><?xml version="1.0" encoding="UTF-8" standalone="yes"?>
<Relationships xmlns="http://schemas.openxmlformats.org/package/2006/relationships"><Relationship Id="rId1" Type="http://schemas.openxmlformats.org/officeDocument/2006/relationships/package" Target="../embeddings/Microsoft_Excel_Worksheet292.xlsx"/></Relationships>
</file>

<file path=ppt/charts/_rels/chart293.xml.rels><?xml version="1.0" encoding="UTF-8" standalone="yes"?>
<Relationships xmlns="http://schemas.openxmlformats.org/package/2006/relationships"><Relationship Id="rId1" Type="http://schemas.openxmlformats.org/officeDocument/2006/relationships/package" Target="../embeddings/Microsoft_Excel_Worksheet293.xlsx"/></Relationships>
</file>

<file path=ppt/charts/_rels/chart294.xml.rels><?xml version="1.0" encoding="UTF-8" standalone="yes"?>
<Relationships xmlns="http://schemas.openxmlformats.org/package/2006/relationships"><Relationship Id="rId1" Type="http://schemas.openxmlformats.org/officeDocument/2006/relationships/package" Target="../embeddings/Microsoft_Excel_Worksheet294.xlsx"/></Relationships>
</file>

<file path=ppt/charts/_rels/chart295.xml.rels><?xml version="1.0" encoding="UTF-8" standalone="yes"?>
<Relationships xmlns="http://schemas.openxmlformats.org/package/2006/relationships"><Relationship Id="rId1" Type="http://schemas.openxmlformats.org/officeDocument/2006/relationships/package" Target="../embeddings/Microsoft_Excel_Worksheet295.xlsx"/></Relationships>
</file>

<file path=ppt/charts/_rels/chart296.xml.rels><?xml version="1.0" encoding="UTF-8" standalone="yes"?>
<Relationships xmlns="http://schemas.openxmlformats.org/package/2006/relationships"><Relationship Id="rId1" Type="http://schemas.openxmlformats.org/officeDocument/2006/relationships/package" Target="../embeddings/Microsoft_Excel_Worksheet296.xlsx"/></Relationships>
</file>

<file path=ppt/charts/_rels/chart297.xml.rels><?xml version="1.0" encoding="UTF-8" standalone="yes"?>
<Relationships xmlns="http://schemas.openxmlformats.org/package/2006/relationships"><Relationship Id="rId1" Type="http://schemas.openxmlformats.org/officeDocument/2006/relationships/package" Target="../embeddings/Microsoft_Excel_Worksheet297.xlsx"/></Relationships>
</file>

<file path=ppt/charts/_rels/chart298.xml.rels><?xml version="1.0" encoding="UTF-8" standalone="yes"?>
<Relationships xmlns="http://schemas.openxmlformats.org/package/2006/relationships"><Relationship Id="rId1" Type="http://schemas.openxmlformats.org/officeDocument/2006/relationships/package" Target="../embeddings/Microsoft_Excel_Worksheet298.xlsx"/></Relationships>
</file>

<file path=ppt/charts/_rels/chart299.xml.rels><?xml version="1.0" encoding="UTF-8" standalone="yes"?>
<Relationships xmlns="http://schemas.openxmlformats.org/package/2006/relationships"><Relationship Id="rId1" Type="http://schemas.openxmlformats.org/officeDocument/2006/relationships/package" Target="../embeddings/Microsoft_Excel_Worksheet29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00.xml.rels><?xml version="1.0" encoding="UTF-8" standalone="yes"?>
<Relationships xmlns="http://schemas.openxmlformats.org/package/2006/relationships"><Relationship Id="rId1" Type="http://schemas.openxmlformats.org/officeDocument/2006/relationships/package" Target="../embeddings/Microsoft_Excel_Worksheet300.xlsx"/></Relationships>
</file>

<file path=ppt/charts/_rels/chart301.xml.rels><?xml version="1.0" encoding="UTF-8" standalone="yes"?>
<Relationships xmlns="http://schemas.openxmlformats.org/package/2006/relationships"><Relationship Id="rId1" Type="http://schemas.openxmlformats.org/officeDocument/2006/relationships/package" Target="../embeddings/Microsoft_Excel_Worksheet301.xlsx"/></Relationships>
</file>

<file path=ppt/charts/_rels/chart302.xml.rels><?xml version="1.0" encoding="UTF-8" standalone="yes"?>
<Relationships xmlns="http://schemas.openxmlformats.org/package/2006/relationships"><Relationship Id="rId1" Type="http://schemas.openxmlformats.org/officeDocument/2006/relationships/package" Target="../embeddings/Microsoft_Excel_Worksheet302.xlsx"/></Relationships>
</file>

<file path=ppt/charts/_rels/chart303.xml.rels><?xml version="1.0" encoding="UTF-8" standalone="yes"?>
<Relationships xmlns="http://schemas.openxmlformats.org/package/2006/relationships"><Relationship Id="rId1" Type="http://schemas.openxmlformats.org/officeDocument/2006/relationships/package" Target="../embeddings/Microsoft_Excel_Worksheet303.xlsx"/></Relationships>
</file>

<file path=ppt/charts/_rels/chart304.xml.rels><?xml version="1.0" encoding="UTF-8" standalone="yes"?>
<Relationships xmlns="http://schemas.openxmlformats.org/package/2006/relationships"><Relationship Id="rId1" Type="http://schemas.openxmlformats.org/officeDocument/2006/relationships/package" Target="../embeddings/Microsoft_Excel_Worksheet304.xlsx"/></Relationships>
</file>

<file path=ppt/charts/_rels/chart305.xml.rels><?xml version="1.0" encoding="UTF-8" standalone="yes"?>
<Relationships xmlns="http://schemas.openxmlformats.org/package/2006/relationships"><Relationship Id="rId1" Type="http://schemas.openxmlformats.org/officeDocument/2006/relationships/package" Target="../embeddings/Microsoft_Excel_Worksheet305.xlsx"/></Relationships>
</file>

<file path=ppt/charts/_rels/chart306.xml.rels><?xml version="1.0" encoding="UTF-8" standalone="yes"?>
<Relationships xmlns="http://schemas.openxmlformats.org/package/2006/relationships"><Relationship Id="rId1" Type="http://schemas.openxmlformats.org/officeDocument/2006/relationships/package" Target="../embeddings/Microsoft_Excel_Worksheet306.xlsx"/></Relationships>
</file>

<file path=ppt/charts/_rels/chart307.xml.rels><?xml version="1.0" encoding="UTF-8" standalone="yes"?>
<Relationships xmlns="http://schemas.openxmlformats.org/package/2006/relationships"><Relationship Id="rId1" Type="http://schemas.openxmlformats.org/officeDocument/2006/relationships/package" Target="../embeddings/Microsoft_Excel_Worksheet307.xlsx"/></Relationships>
</file>

<file path=ppt/charts/_rels/chart308.xml.rels><?xml version="1.0" encoding="UTF-8" standalone="yes"?>
<Relationships xmlns="http://schemas.openxmlformats.org/package/2006/relationships"><Relationship Id="rId1" Type="http://schemas.openxmlformats.org/officeDocument/2006/relationships/package" Target="../embeddings/Microsoft_Excel_Worksheet308.xlsx"/></Relationships>
</file>

<file path=ppt/charts/_rels/chart309.xml.rels><?xml version="1.0" encoding="UTF-8" standalone="yes"?>
<Relationships xmlns="http://schemas.openxmlformats.org/package/2006/relationships"><Relationship Id="rId1" Type="http://schemas.openxmlformats.org/officeDocument/2006/relationships/package" Target="../embeddings/Microsoft_Excel_Worksheet30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10.xml.rels><?xml version="1.0" encoding="UTF-8" standalone="yes"?>
<Relationships xmlns="http://schemas.openxmlformats.org/package/2006/relationships"><Relationship Id="rId1" Type="http://schemas.openxmlformats.org/officeDocument/2006/relationships/package" Target="../embeddings/Microsoft_Excel_Worksheet310.xlsx"/></Relationships>
</file>

<file path=ppt/charts/_rels/chart311.xml.rels><?xml version="1.0" encoding="UTF-8" standalone="yes"?>
<Relationships xmlns="http://schemas.openxmlformats.org/package/2006/relationships"><Relationship Id="rId1" Type="http://schemas.openxmlformats.org/officeDocument/2006/relationships/package" Target="../embeddings/Microsoft_Excel_Worksheet311.xlsx"/></Relationships>
</file>

<file path=ppt/charts/_rels/chart312.xml.rels><?xml version="1.0" encoding="UTF-8" standalone="yes"?>
<Relationships xmlns="http://schemas.openxmlformats.org/package/2006/relationships"><Relationship Id="rId1" Type="http://schemas.openxmlformats.org/officeDocument/2006/relationships/package" Target="../embeddings/Microsoft_Excel_Worksheet312.xlsx"/></Relationships>
</file>

<file path=ppt/charts/_rels/chart313.xml.rels><?xml version="1.0" encoding="UTF-8" standalone="yes"?>
<Relationships xmlns="http://schemas.openxmlformats.org/package/2006/relationships"><Relationship Id="rId1" Type="http://schemas.openxmlformats.org/officeDocument/2006/relationships/package" Target="../embeddings/Microsoft_Excel_Worksheet313.xlsx"/></Relationships>
</file>

<file path=ppt/charts/_rels/chart314.xml.rels><?xml version="1.0" encoding="UTF-8" standalone="yes"?>
<Relationships xmlns="http://schemas.openxmlformats.org/package/2006/relationships"><Relationship Id="rId1" Type="http://schemas.openxmlformats.org/officeDocument/2006/relationships/package" Target="../embeddings/Microsoft_Excel_Worksheet314.xlsx"/></Relationships>
</file>

<file path=ppt/charts/_rels/chart315.xml.rels><?xml version="1.0" encoding="UTF-8" standalone="yes"?>
<Relationships xmlns="http://schemas.openxmlformats.org/package/2006/relationships"><Relationship Id="rId1" Type="http://schemas.openxmlformats.org/officeDocument/2006/relationships/package" Target="../embeddings/Microsoft_Excel_Worksheet315.xlsx"/></Relationships>
</file>

<file path=ppt/charts/_rels/chart316.xml.rels><?xml version="1.0" encoding="UTF-8" standalone="yes"?>
<Relationships xmlns="http://schemas.openxmlformats.org/package/2006/relationships"><Relationship Id="rId1" Type="http://schemas.openxmlformats.org/officeDocument/2006/relationships/package" Target="../embeddings/Microsoft_Excel_Worksheet316.xlsx"/></Relationships>
</file>

<file path=ppt/charts/_rels/chart317.xml.rels><?xml version="1.0" encoding="UTF-8" standalone="yes"?>
<Relationships xmlns="http://schemas.openxmlformats.org/package/2006/relationships"><Relationship Id="rId1" Type="http://schemas.openxmlformats.org/officeDocument/2006/relationships/package" Target="../embeddings/Microsoft_Excel_Worksheet317.xlsx"/></Relationships>
</file>

<file path=ppt/charts/_rels/chart318.xml.rels><?xml version="1.0" encoding="UTF-8" standalone="yes"?>
<Relationships xmlns="http://schemas.openxmlformats.org/package/2006/relationships"><Relationship Id="rId1" Type="http://schemas.openxmlformats.org/officeDocument/2006/relationships/package" Target="../embeddings/Microsoft_Excel_Worksheet318.xlsx"/></Relationships>
</file>

<file path=ppt/charts/_rels/chart319.xml.rels><?xml version="1.0" encoding="UTF-8" standalone="yes"?>
<Relationships xmlns="http://schemas.openxmlformats.org/package/2006/relationships"><Relationship Id="rId1" Type="http://schemas.openxmlformats.org/officeDocument/2006/relationships/package" Target="../embeddings/Microsoft_Excel_Worksheet319.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20.xml.rels><?xml version="1.0" encoding="UTF-8" standalone="yes"?>
<Relationships xmlns="http://schemas.openxmlformats.org/package/2006/relationships"><Relationship Id="rId1" Type="http://schemas.openxmlformats.org/officeDocument/2006/relationships/package" Target="../embeddings/Microsoft_Excel_Worksheet320.xlsx"/></Relationships>
</file>

<file path=ppt/charts/_rels/chart321.xml.rels><?xml version="1.0" encoding="UTF-8" standalone="yes"?>
<Relationships xmlns="http://schemas.openxmlformats.org/package/2006/relationships"><Relationship Id="rId1" Type="http://schemas.openxmlformats.org/officeDocument/2006/relationships/package" Target="../embeddings/Microsoft_Excel_Worksheet321.xlsx"/></Relationships>
</file>

<file path=ppt/charts/_rels/chart322.xml.rels><?xml version="1.0" encoding="UTF-8" standalone="yes"?>
<Relationships xmlns="http://schemas.openxmlformats.org/package/2006/relationships"><Relationship Id="rId1" Type="http://schemas.openxmlformats.org/officeDocument/2006/relationships/package" Target="../embeddings/Microsoft_Excel_Worksheet322.xlsx"/></Relationships>
</file>

<file path=ppt/charts/_rels/chart323.xml.rels><?xml version="1.0" encoding="UTF-8" standalone="yes"?>
<Relationships xmlns="http://schemas.openxmlformats.org/package/2006/relationships"><Relationship Id="rId1" Type="http://schemas.openxmlformats.org/officeDocument/2006/relationships/package" Target="../embeddings/Microsoft_Excel_Worksheet323.xlsx"/></Relationships>
</file>

<file path=ppt/charts/_rels/chart324.xml.rels><?xml version="1.0" encoding="UTF-8" standalone="yes"?>
<Relationships xmlns="http://schemas.openxmlformats.org/package/2006/relationships"><Relationship Id="rId1" Type="http://schemas.openxmlformats.org/officeDocument/2006/relationships/package" Target="../embeddings/Microsoft_Excel_Worksheet324.xlsx"/></Relationships>
</file>

<file path=ppt/charts/_rels/chart325.xml.rels><?xml version="1.0" encoding="UTF-8" standalone="yes"?>
<Relationships xmlns="http://schemas.openxmlformats.org/package/2006/relationships"><Relationship Id="rId1" Type="http://schemas.openxmlformats.org/officeDocument/2006/relationships/package" Target="../embeddings/Microsoft_Excel_Worksheet325.xlsx"/></Relationships>
</file>

<file path=ppt/charts/_rels/chart326.xml.rels><?xml version="1.0" encoding="UTF-8" standalone="yes"?>
<Relationships xmlns="http://schemas.openxmlformats.org/package/2006/relationships"><Relationship Id="rId1" Type="http://schemas.openxmlformats.org/officeDocument/2006/relationships/package" Target="../embeddings/Microsoft_Excel_Worksheet326.xlsx"/></Relationships>
</file>

<file path=ppt/charts/_rels/chart327.xml.rels><?xml version="1.0" encoding="UTF-8" standalone="yes"?>
<Relationships xmlns="http://schemas.openxmlformats.org/package/2006/relationships"><Relationship Id="rId1" Type="http://schemas.openxmlformats.org/officeDocument/2006/relationships/package" Target="../embeddings/Microsoft_Excel_Worksheet327.xlsx"/></Relationships>
</file>

<file path=ppt/charts/_rels/chart328.xml.rels><?xml version="1.0" encoding="UTF-8" standalone="yes"?>
<Relationships xmlns="http://schemas.openxmlformats.org/package/2006/relationships"><Relationship Id="rId1" Type="http://schemas.openxmlformats.org/officeDocument/2006/relationships/package" Target="../embeddings/Microsoft_Excel_Worksheet328.xlsx"/></Relationships>
</file>

<file path=ppt/charts/_rels/chart329.xml.rels><?xml version="1.0" encoding="UTF-8" standalone="yes"?>
<Relationships xmlns="http://schemas.openxmlformats.org/package/2006/relationships"><Relationship Id="rId1" Type="http://schemas.openxmlformats.org/officeDocument/2006/relationships/package" Target="../embeddings/Microsoft_Excel_Worksheet329.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30.xml.rels><?xml version="1.0" encoding="UTF-8" standalone="yes"?>
<Relationships xmlns="http://schemas.openxmlformats.org/package/2006/relationships"><Relationship Id="rId1" Type="http://schemas.openxmlformats.org/officeDocument/2006/relationships/package" Target="../embeddings/Microsoft_Excel_Worksheet330.xlsx"/></Relationships>
</file>

<file path=ppt/charts/_rels/chart331.xml.rels><?xml version="1.0" encoding="UTF-8" standalone="yes"?>
<Relationships xmlns="http://schemas.openxmlformats.org/package/2006/relationships"><Relationship Id="rId1" Type="http://schemas.openxmlformats.org/officeDocument/2006/relationships/package" Target="../embeddings/Microsoft_Excel_Worksheet331.xlsx"/></Relationships>
</file>

<file path=ppt/charts/_rels/chart332.xml.rels><?xml version="1.0" encoding="UTF-8" standalone="yes"?>
<Relationships xmlns="http://schemas.openxmlformats.org/package/2006/relationships"><Relationship Id="rId1" Type="http://schemas.openxmlformats.org/officeDocument/2006/relationships/package" Target="../embeddings/Microsoft_Excel_Worksheet332.xlsx"/></Relationships>
</file>

<file path=ppt/charts/_rels/chart333.xml.rels><?xml version="1.0" encoding="UTF-8" standalone="yes"?>
<Relationships xmlns="http://schemas.openxmlformats.org/package/2006/relationships"><Relationship Id="rId1" Type="http://schemas.openxmlformats.org/officeDocument/2006/relationships/package" Target="../embeddings/Microsoft_Excel_Worksheet333.xlsx"/></Relationships>
</file>

<file path=ppt/charts/_rels/chart334.xml.rels><?xml version="1.0" encoding="UTF-8" standalone="yes"?>
<Relationships xmlns="http://schemas.openxmlformats.org/package/2006/relationships"><Relationship Id="rId1" Type="http://schemas.openxmlformats.org/officeDocument/2006/relationships/package" Target="../embeddings/Microsoft_Excel_Worksheet334.xlsx"/></Relationships>
</file>

<file path=ppt/charts/_rels/chart335.xml.rels><?xml version="1.0" encoding="UTF-8" standalone="yes"?>
<Relationships xmlns="http://schemas.openxmlformats.org/package/2006/relationships"><Relationship Id="rId1" Type="http://schemas.openxmlformats.org/officeDocument/2006/relationships/package" Target="../embeddings/Microsoft_Excel_Worksheet335.xlsx"/></Relationships>
</file>

<file path=ppt/charts/_rels/chart336.xml.rels><?xml version="1.0" encoding="UTF-8" standalone="yes"?>
<Relationships xmlns="http://schemas.openxmlformats.org/package/2006/relationships"><Relationship Id="rId1" Type="http://schemas.openxmlformats.org/officeDocument/2006/relationships/package" Target="../embeddings/Microsoft_Excel_Worksheet336.xlsx"/></Relationships>
</file>

<file path=ppt/charts/_rels/chart337.xml.rels><?xml version="1.0" encoding="UTF-8" standalone="yes"?>
<Relationships xmlns="http://schemas.openxmlformats.org/package/2006/relationships"><Relationship Id="rId1" Type="http://schemas.openxmlformats.org/officeDocument/2006/relationships/package" Target="../embeddings/Microsoft_Excel_Worksheet337.xlsx"/></Relationships>
</file>

<file path=ppt/charts/_rels/chart338.xml.rels><?xml version="1.0" encoding="UTF-8" standalone="yes"?>
<Relationships xmlns="http://schemas.openxmlformats.org/package/2006/relationships"><Relationship Id="rId1" Type="http://schemas.openxmlformats.org/officeDocument/2006/relationships/package" Target="../embeddings/Microsoft_Excel_Worksheet338.xlsx"/></Relationships>
</file>

<file path=ppt/charts/_rels/chart339.xml.rels><?xml version="1.0" encoding="UTF-8" standalone="yes"?>
<Relationships xmlns="http://schemas.openxmlformats.org/package/2006/relationships"><Relationship Id="rId1" Type="http://schemas.openxmlformats.org/officeDocument/2006/relationships/package" Target="../embeddings/Microsoft_Excel_Worksheet339.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40.xml.rels><?xml version="1.0" encoding="UTF-8" standalone="yes"?>
<Relationships xmlns="http://schemas.openxmlformats.org/package/2006/relationships"><Relationship Id="rId1" Type="http://schemas.openxmlformats.org/officeDocument/2006/relationships/package" Target="../embeddings/Microsoft_Excel_Worksheet340.xlsx"/></Relationships>
</file>

<file path=ppt/charts/_rels/chart341.xml.rels><?xml version="1.0" encoding="UTF-8" standalone="yes"?>
<Relationships xmlns="http://schemas.openxmlformats.org/package/2006/relationships"><Relationship Id="rId1" Type="http://schemas.openxmlformats.org/officeDocument/2006/relationships/package" Target="../embeddings/Microsoft_Excel_Worksheet341.xlsx"/></Relationships>
</file>

<file path=ppt/charts/_rels/chart342.xml.rels><?xml version="1.0" encoding="UTF-8" standalone="yes"?>
<Relationships xmlns="http://schemas.openxmlformats.org/package/2006/relationships"><Relationship Id="rId1" Type="http://schemas.openxmlformats.org/officeDocument/2006/relationships/package" Target="../embeddings/Microsoft_Excel_Worksheet342.xlsx"/></Relationships>
</file>

<file path=ppt/charts/_rels/chart343.xml.rels><?xml version="1.0" encoding="UTF-8" standalone="yes"?>
<Relationships xmlns="http://schemas.openxmlformats.org/package/2006/relationships"><Relationship Id="rId1" Type="http://schemas.openxmlformats.org/officeDocument/2006/relationships/package" Target="../embeddings/Microsoft_Excel_Worksheet343.xlsx"/></Relationships>
</file>

<file path=ppt/charts/_rels/chart344.xml.rels><?xml version="1.0" encoding="UTF-8" standalone="yes"?>
<Relationships xmlns="http://schemas.openxmlformats.org/package/2006/relationships"><Relationship Id="rId1" Type="http://schemas.openxmlformats.org/officeDocument/2006/relationships/package" Target="../embeddings/Microsoft_Excel_Worksheet344.xlsx"/></Relationships>
</file>

<file path=ppt/charts/_rels/chart345.xml.rels><?xml version="1.0" encoding="UTF-8" standalone="yes"?>
<Relationships xmlns="http://schemas.openxmlformats.org/package/2006/relationships"><Relationship Id="rId1" Type="http://schemas.openxmlformats.org/officeDocument/2006/relationships/package" Target="../embeddings/Microsoft_Excel_Worksheet345.xlsx"/></Relationships>
</file>

<file path=ppt/charts/_rels/chart346.xml.rels><?xml version="1.0" encoding="UTF-8" standalone="yes"?>
<Relationships xmlns="http://schemas.openxmlformats.org/package/2006/relationships"><Relationship Id="rId1" Type="http://schemas.openxmlformats.org/officeDocument/2006/relationships/package" Target="../embeddings/Microsoft_Excel_Worksheet346.xlsx"/></Relationships>
</file>

<file path=ppt/charts/_rels/chart347.xml.rels><?xml version="1.0" encoding="UTF-8" standalone="yes"?>
<Relationships xmlns="http://schemas.openxmlformats.org/package/2006/relationships"><Relationship Id="rId1" Type="http://schemas.openxmlformats.org/officeDocument/2006/relationships/package" Target="../embeddings/Microsoft_Excel_Worksheet347.xlsx"/></Relationships>
</file>

<file path=ppt/charts/_rels/chart348.xml.rels><?xml version="1.0" encoding="UTF-8" standalone="yes"?>
<Relationships xmlns="http://schemas.openxmlformats.org/package/2006/relationships"><Relationship Id="rId1" Type="http://schemas.openxmlformats.org/officeDocument/2006/relationships/package" Target="../embeddings/Microsoft_Excel_Worksheet348.xlsx"/></Relationships>
</file>

<file path=ppt/charts/_rels/chart349.xml.rels><?xml version="1.0" encoding="UTF-8" standalone="yes"?>
<Relationships xmlns="http://schemas.openxmlformats.org/package/2006/relationships"><Relationship Id="rId1" Type="http://schemas.openxmlformats.org/officeDocument/2006/relationships/package" Target="../embeddings/Microsoft_Excel_Worksheet349.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50.xml.rels><?xml version="1.0" encoding="UTF-8" standalone="yes"?>
<Relationships xmlns="http://schemas.openxmlformats.org/package/2006/relationships"><Relationship Id="rId1" Type="http://schemas.openxmlformats.org/officeDocument/2006/relationships/package" Target="../embeddings/Microsoft_Excel_Worksheet350.xlsx"/></Relationships>
</file>

<file path=ppt/charts/_rels/chart351.xml.rels><?xml version="1.0" encoding="UTF-8" standalone="yes"?>
<Relationships xmlns="http://schemas.openxmlformats.org/package/2006/relationships"><Relationship Id="rId2" Type="http://schemas.openxmlformats.org/officeDocument/2006/relationships/package" Target="../embeddings/Microsoft_Excel_Worksheet351.xlsx"/><Relationship Id="rId1" Type="http://schemas.openxmlformats.org/officeDocument/2006/relationships/themeOverride" Target="../theme/themeOverride3.xml"/></Relationships>
</file>

<file path=ppt/charts/_rels/chart352.xml.rels><?xml version="1.0" encoding="UTF-8" standalone="yes"?>
<Relationships xmlns="http://schemas.openxmlformats.org/package/2006/relationships"><Relationship Id="rId1" Type="http://schemas.openxmlformats.org/officeDocument/2006/relationships/package" Target="../embeddings/Microsoft_Excel_Worksheet352.xlsx"/></Relationships>
</file>

<file path=ppt/charts/_rels/chart353.xml.rels><?xml version="1.0" encoding="UTF-8" standalone="yes"?>
<Relationships xmlns="http://schemas.openxmlformats.org/package/2006/relationships"><Relationship Id="rId1" Type="http://schemas.openxmlformats.org/officeDocument/2006/relationships/package" Target="../embeddings/Microsoft_Excel_Worksheet353.xlsx"/></Relationships>
</file>

<file path=ppt/charts/_rels/chart354.xml.rels><?xml version="1.0" encoding="UTF-8" standalone="yes"?>
<Relationships xmlns="http://schemas.openxmlformats.org/package/2006/relationships"><Relationship Id="rId1" Type="http://schemas.openxmlformats.org/officeDocument/2006/relationships/package" Target="../embeddings/Microsoft_Excel_Worksheet354.xlsx"/></Relationships>
</file>

<file path=ppt/charts/_rels/chart355.xml.rels><?xml version="1.0" encoding="UTF-8" standalone="yes"?>
<Relationships xmlns="http://schemas.openxmlformats.org/package/2006/relationships"><Relationship Id="rId1" Type="http://schemas.openxmlformats.org/officeDocument/2006/relationships/package" Target="../embeddings/Microsoft_Excel_Worksheet355.xlsx"/></Relationships>
</file>

<file path=ppt/charts/_rels/chart356.xml.rels><?xml version="1.0" encoding="UTF-8" standalone="yes"?>
<Relationships xmlns="http://schemas.openxmlformats.org/package/2006/relationships"><Relationship Id="rId1" Type="http://schemas.openxmlformats.org/officeDocument/2006/relationships/package" Target="../embeddings/Microsoft_Excel_Worksheet356.xlsx"/></Relationships>
</file>

<file path=ppt/charts/_rels/chart357.xml.rels><?xml version="1.0" encoding="UTF-8" standalone="yes"?>
<Relationships xmlns="http://schemas.openxmlformats.org/package/2006/relationships"><Relationship Id="rId1" Type="http://schemas.openxmlformats.org/officeDocument/2006/relationships/package" Target="../embeddings/Microsoft_Excel_Worksheet357.xlsx"/></Relationships>
</file>

<file path=ppt/charts/_rels/chart358.xml.rels><?xml version="1.0" encoding="UTF-8" standalone="yes"?>
<Relationships xmlns="http://schemas.openxmlformats.org/package/2006/relationships"><Relationship Id="rId1" Type="http://schemas.openxmlformats.org/officeDocument/2006/relationships/package" Target="../embeddings/Microsoft_Excel_Worksheet358.xlsx"/></Relationships>
</file>

<file path=ppt/charts/_rels/chart359.xml.rels><?xml version="1.0" encoding="UTF-8" standalone="yes"?>
<Relationships xmlns="http://schemas.openxmlformats.org/package/2006/relationships"><Relationship Id="rId1" Type="http://schemas.openxmlformats.org/officeDocument/2006/relationships/package" Target="../embeddings/Microsoft_Excel_Worksheet359.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60.xml.rels><?xml version="1.0" encoding="UTF-8" standalone="yes"?>
<Relationships xmlns="http://schemas.openxmlformats.org/package/2006/relationships"><Relationship Id="rId1" Type="http://schemas.openxmlformats.org/officeDocument/2006/relationships/package" Target="../embeddings/Microsoft_Excel_Worksheet360.xlsx"/></Relationships>
</file>

<file path=ppt/charts/_rels/chart361.xml.rels><?xml version="1.0" encoding="UTF-8" standalone="yes"?>
<Relationships xmlns="http://schemas.openxmlformats.org/package/2006/relationships"><Relationship Id="rId1" Type="http://schemas.openxmlformats.org/officeDocument/2006/relationships/package" Target="../embeddings/Microsoft_Excel_Worksheet361.xlsx"/></Relationships>
</file>

<file path=ppt/charts/_rels/chart362.xml.rels><?xml version="1.0" encoding="UTF-8" standalone="yes"?>
<Relationships xmlns="http://schemas.openxmlformats.org/package/2006/relationships"><Relationship Id="rId1" Type="http://schemas.openxmlformats.org/officeDocument/2006/relationships/package" Target="../embeddings/Microsoft_Excel_Worksheet362.xlsx"/></Relationships>
</file>

<file path=ppt/charts/_rels/chart363.xml.rels><?xml version="1.0" encoding="UTF-8" standalone="yes"?>
<Relationships xmlns="http://schemas.openxmlformats.org/package/2006/relationships"><Relationship Id="rId1" Type="http://schemas.openxmlformats.org/officeDocument/2006/relationships/package" Target="../embeddings/Microsoft_Excel_Worksheet363.xlsx"/></Relationships>
</file>

<file path=ppt/charts/_rels/chart364.xml.rels><?xml version="1.0" encoding="UTF-8" standalone="yes"?>
<Relationships xmlns="http://schemas.openxmlformats.org/package/2006/relationships"><Relationship Id="rId1" Type="http://schemas.openxmlformats.org/officeDocument/2006/relationships/package" Target="../embeddings/Microsoft_Excel_Worksheet364.xlsx"/></Relationships>
</file>

<file path=ppt/charts/_rels/chart365.xml.rels><?xml version="1.0" encoding="UTF-8" standalone="yes"?>
<Relationships xmlns="http://schemas.openxmlformats.org/package/2006/relationships"><Relationship Id="rId1" Type="http://schemas.openxmlformats.org/officeDocument/2006/relationships/package" Target="../embeddings/Microsoft_Excel_Worksheet365.xlsx"/></Relationships>
</file>

<file path=ppt/charts/_rels/chart366.xml.rels><?xml version="1.0" encoding="UTF-8" standalone="yes"?>
<Relationships xmlns="http://schemas.openxmlformats.org/package/2006/relationships"><Relationship Id="rId1" Type="http://schemas.openxmlformats.org/officeDocument/2006/relationships/package" Target="../embeddings/Microsoft_Excel_Worksheet366.xlsx"/></Relationships>
</file>

<file path=ppt/charts/_rels/chart367.xml.rels><?xml version="1.0" encoding="UTF-8" standalone="yes"?>
<Relationships xmlns="http://schemas.openxmlformats.org/package/2006/relationships"><Relationship Id="rId1" Type="http://schemas.openxmlformats.org/officeDocument/2006/relationships/package" Target="../embeddings/Microsoft_Excel_Worksheet367.xlsx"/></Relationships>
</file>

<file path=ppt/charts/_rels/chart368.xml.rels><?xml version="1.0" encoding="UTF-8" standalone="yes"?>
<Relationships xmlns="http://schemas.openxmlformats.org/package/2006/relationships"><Relationship Id="rId1" Type="http://schemas.openxmlformats.org/officeDocument/2006/relationships/package" Target="../embeddings/Microsoft_Excel_Worksheet368.xlsx"/></Relationships>
</file>

<file path=ppt/charts/_rels/chart369.xml.rels><?xml version="1.0" encoding="UTF-8" standalone="yes"?>
<Relationships xmlns="http://schemas.openxmlformats.org/package/2006/relationships"><Relationship Id="rId1" Type="http://schemas.openxmlformats.org/officeDocument/2006/relationships/package" Target="../embeddings/Microsoft_Excel_Worksheet369.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70.xml.rels><?xml version="1.0" encoding="UTF-8" standalone="yes"?>
<Relationships xmlns="http://schemas.openxmlformats.org/package/2006/relationships"><Relationship Id="rId1" Type="http://schemas.openxmlformats.org/officeDocument/2006/relationships/package" Target="../embeddings/Microsoft_Excel_Worksheet370.xlsx"/></Relationships>
</file>

<file path=ppt/charts/_rels/chart371.xml.rels><?xml version="1.0" encoding="UTF-8" standalone="yes"?>
<Relationships xmlns="http://schemas.openxmlformats.org/package/2006/relationships"><Relationship Id="rId1" Type="http://schemas.openxmlformats.org/officeDocument/2006/relationships/package" Target="../embeddings/Microsoft_Excel_Worksheet371.xlsx"/></Relationships>
</file>

<file path=ppt/charts/_rels/chart372.xml.rels><?xml version="1.0" encoding="UTF-8" standalone="yes"?>
<Relationships xmlns="http://schemas.openxmlformats.org/package/2006/relationships"><Relationship Id="rId1" Type="http://schemas.openxmlformats.org/officeDocument/2006/relationships/package" Target="../embeddings/Microsoft_Excel_Worksheet372.xlsx"/></Relationships>
</file>

<file path=ppt/charts/_rels/chart373.xml.rels><?xml version="1.0" encoding="UTF-8" standalone="yes"?>
<Relationships xmlns="http://schemas.openxmlformats.org/package/2006/relationships"><Relationship Id="rId1" Type="http://schemas.openxmlformats.org/officeDocument/2006/relationships/package" Target="../embeddings/Microsoft_Excel_Worksheet373.xlsx"/></Relationships>
</file>

<file path=ppt/charts/_rels/chart374.xml.rels><?xml version="1.0" encoding="UTF-8" standalone="yes"?>
<Relationships xmlns="http://schemas.openxmlformats.org/package/2006/relationships"><Relationship Id="rId1" Type="http://schemas.openxmlformats.org/officeDocument/2006/relationships/package" Target="../embeddings/Microsoft_Excel_Worksheet374.xlsx"/></Relationships>
</file>

<file path=ppt/charts/_rels/chart375.xml.rels><?xml version="1.0" encoding="UTF-8" standalone="yes"?>
<Relationships xmlns="http://schemas.openxmlformats.org/package/2006/relationships"><Relationship Id="rId1" Type="http://schemas.openxmlformats.org/officeDocument/2006/relationships/package" Target="../embeddings/Microsoft_Excel_Worksheet375.xlsx"/></Relationships>
</file>

<file path=ppt/charts/_rels/chart376.xml.rels><?xml version="1.0" encoding="UTF-8" standalone="yes"?>
<Relationships xmlns="http://schemas.openxmlformats.org/package/2006/relationships"><Relationship Id="rId1" Type="http://schemas.openxmlformats.org/officeDocument/2006/relationships/package" Target="../embeddings/Microsoft_Excel_Worksheet376.xlsx"/></Relationships>
</file>

<file path=ppt/charts/_rels/chart377.xml.rels><?xml version="1.0" encoding="UTF-8" standalone="yes"?>
<Relationships xmlns="http://schemas.openxmlformats.org/package/2006/relationships"><Relationship Id="rId2" Type="http://schemas.openxmlformats.org/officeDocument/2006/relationships/package" Target="../embeddings/Microsoft_Excel_Worksheet377.xlsx"/><Relationship Id="rId1" Type="http://schemas.openxmlformats.org/officeDocument/2006/relationships/themeOverride" Target="../theme/themeOverride4.xml"/></Relationships>
</file>

<file path=ppt/charts/_rels/chart378.xml.rels><?xml version="1.0" encoding="UTF-8" standalone="yes"?>
<Relationships xmlns="http://schemas.openxmlformats.org/package/2006/relationships"><Relationship Id="rId1" Type="http://schemas.openxmlformats.org/officeDocument/2006/relationships/package" Target="../embeddings/Microsoft_Excel_Worksheet378.xlsx"/></Relationships>
</file>

<file path=ppt/charts/_rels/chart379.xml.rels><?xml version="1.0" encoding="UTF-8" standalone="yes"?>
<Relationships xmlns="http://schemas.openxmlformats.org/package/2006/relationships"><Relationship Id="rId1" Type="http://schemas.openxmlformats.org/officeDocument/2006/relationships/package" Target="../embeddings/Microsoft_Excel_Worksheet379.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80.xml.rels><?xml version="1.0" encoding="UTF-8" standalone="yes"?>
<Relationships xmlns="http://schemas.openxmlformats.org/package/2006/relationships"><Relationship Id="rId1" Type="http://schemas.openxmlformats.org/officeDocument/2006/relationships/package" Target="../embeddings/Microsoft_Excel_Worksheet380.xlsx"/></Relationships>
</file>

<file path=ppt/charts/_rels/chart381.xml.rels><?xml version="1.0" encoding="UTF-8" standalone="yes"?>
<Relationships xmlns="http://schemas.openxmlformats.org/package/2006/relationships"><Relationship Id="rId1" Type="http://schemas.openxmlformats.org/officeDocument/2006/relationships/package" Target="../embeddings/Microsoft_Excel_Worksheet381.xlsx"/></Relationships>
</file>

<file path=ppt/charts/_rels/chart382.xml.rels><?xml version="1.0" encoding="UTF-8" standalone="yes"?>
<Relationships xmlns="http://schemas.openxmlformats.org/package/2006/relationships"><Relationship Id="rId1" Type="http://schemas.openxmlformats.org/officeDocument/2006/relationships/package" Target="../embeddings/Microsoft_Excel_Worksheet382.xlsx"/></Relationships>
</file>

<file path=ppt/charts/_rels/chart383.xml.rels><?xml version="1.0" encoding="UTF-8" standalone="yes"?>
<Relationships xmlns="http://schemas.openxmlformats.org/package/2006/relationships"><Relationship Id="rId1" Type="http://schemas.openxmlformats.org/officeDocument/2006/relationships/package" Target="../embeddings/Microsoft_Excel_Worksheet383.xlsx"/></Relationships>
</file>

<file path=ppt/charts/_rels/chart384.xml.rels><?xml version="1.0" encoding="UTF-8" standalone="yes"?>
<Relationships xmlns="http://schemas.openxmlformats.org/package/2006/relationships"><Relationship Id="rId1" Type="http://schemas.openxmlformats.org/officeDocument/2006/relationships/package" Target="../embeddings/Microsoft_Excel_Worksheet384.xlsx"/></Relationships>
</file>

<file path=ppt/charts/_rels/chart385.xml.rels><?xml version="1.0" encoding="UTF-8" standalone="yes"?>
<Relationships xmlns="http://schemas.openxmlformats.org/package/2006/relationships"><Relationship Id="rId1" Type="http://schemas.openxmlformats.org/officeDocument/2006/relationships/package" Target="../embeddings/Microsoft_Excel_Worksheet385.xlsx"/></Relationships>
</file>

<file path=ppt/charts/_rels/chart386.xml.rels><?xml version="1.0" encoding="UTF-8" standalone="yes"?>
<Relationships xmlns="http://schemas.openxmlformats.org/package/2006/relationships"><Relationship Id="rId1" Type="http://schemas.openxmlformats.org/officeDocument/2006/relationships/package" Target="../embeddings/Microsoft_Excel_Worksheet386.xlsx"/></Relationships>
</file>

<file path=ppt/charts/_rels/chart387.xml.rels><?xml version="1.0" encoding="UTF-8" standalone="yes"?>
<Relationships xmlns="http://schemas.openxmlformats.org/package/2006/relationships"><Relationship Id="rId1" Type="http://schemas.openxmlformats.org/officeDocument/2006/relationships/package" Target="../embeddings/Microsoft_Excel_Worksheet387.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1"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1"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1"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60.xml.rels><?xml version="1.0" encoding="UTF-8" standalone="yes"?>
<Relationships xmlns="http://schemas.openxmlformats.org/package/2006/relationships"><Relationship Id="rId1"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1"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1"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1" Type="http://schemas.openxmlformats.org/officeDocument/2006/relationships/package" Target="../embeddings/Microsoft_Excel_Worksheet65.xlsx"/></Relationships>
</file>

<file path=ppt/charts/_rels/chart66.xml.rels><?xml version="1.0" encoding="UTF-8" standalone="yes"?>
<Relationships xmlns="http://schemas.openxmlformats.org/package/2006/relationships"><Relationship Id="rId1" Type="http://schemas.openxmlformats.org/officeDocument/2006/relationships/package" Target="../embeddings/Microsoft_Excel_Worksheet66.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1"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70.xlsx"/></Relationships>
</file>

<file path=ppt/charts/_rels/chart71.xml.rels><?xml version="1.0" encoding="UTF-8" standalone="yes"?>
<Relationships xmlns="http://schemas.openxmlformats.org/package/2006/relationships"><Relationship Id="rId1" Type="http://schemas.openxmlformats.org/officeDocument/2006/relationships/package" Target="../embeddings/Microsoft_Excel_Worksheet71.xlsx"/></Relationships>
</file>

<file path=ppt/charts/_rels/chart72.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3.xlsx"/></Relationships>
</file>

<file path=ppt/charts/_rels/chart74.xml.rels><?xml version="1.0" encoding="UTF-8" standalone="yes"?>
<Relationships xmlns="http://schemas.openxmlformats.org/package/2006/relationships"><Relationship Id="rId1" Type="http://schemas.openxmlformats.org/officeDocument/2006/relationships/package" Target="../embeddings/Microsoft_Excel_Worksheet74.xlsx"/></Relationships>
</file>

<file path=ppt/charts/_rels/chart75.xml.rels><?xml version="1.0" encoding="UTF-8" standalone="yes"?>
<Relationships xmlns="http://schemas.openxmlformats.org/package/2006/relationships"><Relationship Id="rId1" Type="http://schemas.openxmlformats.org/officeDocument/2006/relationships/package" Target="../embeddings/Microsoft_Excel_Worksheet75.xlsx"/></Relationships>
</file>

<file path=ppt/charts/_rels/chart76.xml.rels><?xml version="1.0" encoding="UTF-8" standalone="yes"?>
<Relationships xmlns="http://schemas.openxmlformats.org/package/2006/relationships"><Relationship Id="rId1" Type="http://schemas.openxmlformats.org/officeDocument/2006/relationships/package" Target="../embeddings/Microsoft_Excel_Worksheet76.xlsx"/></Relationships>
</file>

<file path=ppt/charts/_rels/chart77.xml.rels><?xml version="1.0" encoding="UTF-8" standalone="yes"?>
<Relationships xmlns="http://schemas.openxmlformats.org/package/2006/relationships"><Relationship Id="rId1" Type="http://schemas.openxmlformats.org/officeDocument/2006/relationships/package" Target="../embeddings/Microsoft_Excel_Worksheet77.xlsx"/></Relationships>
</file>

<file path=ppt/charts/_rels/chart78.xml.rels><?xml version="1.0" encoding="UTF-8" standalone="yes"?>
<Relationships xmlns="http://schemas.openxmlformats.org/package/2006/relationships"><Relationship Id="rId1" Type="http://schemas.openxmlformats.org/officeDocument/2006/relationships/package" Target="../embeddings/Microsoft_Excel_Worksheet78.xlsx"/></Relationships>
</file>

<file path=ppt/charts/_rels/chart79.xml.rels><?xml version="1.0" encoding="UTF-8" standalone="yes"?>
<Relationships xmlns="http://schemas.openxmlformats.org/package/2006/relationships"><Relationship Id="rId1" Type="http://schemas.openxmlformats.org/officeDocument/2006/relationships/package" Target="../embeddings/Microsoft_Excel_Worksheet79.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80.xml.rels><?xml version="1.0" encoding="UTF-8" standalone="yes"?>
<Relationships xmlns="http://schemas.openxmlformats.org/package/2006/relationships"><Relationship Id="rId1" Type="http://schemas.openxmlformats.org/officeDocument/2006/relationships/package" Target="../embeddings/Microsoft_Excel_Worksheet80.xlsx"/></Relationships>
</file>

<file path=ppt/charts/_rels/chart81.xml.rels><?xml version="1.0" encoding="UTF-8" standalone="yes"?>
<Relationships xmlns="http://schemas.openxmlformats.org/package/2006/relationships"><Relationship Id="rId1" Type="http://schemas.openxmlformats.org/officeDocument/2006/relationships/package" Target="../embeddings/Microsoft_Excel_Worksheet81.xlsx"/></Relationships>
</file>

<file path=ppt/charts/_rels/chart82.xml.rels><?xml version="1.0" encoding="UTF-8" standalone="yes"?>
<Relationships xmlns="http://schemas.openxmlformats.org/package/2006/relationships"><Relationship Id="rId1" Type="http://schemas.openxmlformats.org/officeDocument/2006/relationships/package" Target="../embeddings/Microsoft_Excel_Worksheet82.xlsx"/></Relationships>
</file>

<file path=ppt/charts/_rels/chart83.xml.rels><?xml version="1.0" encoding="UTF-8" standalone="yes"?>
<Relationships xmlns="http://schemas.openxmlformats.org/package/2006/relationships"><Relationship Id="rId1" Type="http://schemas.openxmlformats.org/officeDocument/2006/relationships/package" Target="../embeddings/Microsoft_Excel_Worksheet83.xlsx"/></Relationships>
</file>

<file path=ppt/charts/_rels/chart84.xml.rels><?xml version="1.0" encoding="UTF-8" standalone="yes"?>
<Relationships xmlns="http://schemas.openxmlformats.org/package/2006/relationships"><Relationship Id="rId1" Type="http://schemas.openxmlformats.org/officeDocument/2006/relationships/package" Target="../embeddings/Microsoft_Excel_Worksheet84.xlsx"/></Relationships>
</file>

<file path=ppt/charts/_rels/chart85.xml.rels><?xml version="1.0" encoding="UTF-8" standalone="yes"?>
<Relationships xmlns="http://schemas.openxmlformats.org/package/2006/relationships"><Relationship Id="rId1" Type="http://schemas.openxmlformats.org/officeDocument/2006/relationships/package" Target="../embeddings/Microsoft_Excel_Worksheet85.xlsx"/></Relationships>
</file>

<file path=ppt/charts/_rels/chart86.xml.rels><?xml version="1.0" encoding="UTF-8" standalone="yes"?>
<Relationships xmlns="http://schemas.openxmlformats.org/package/2006/relationships"><Relationship Id="rId1" Type="http://schemas.openxmlformats.org/officeDocument/2006/relationships/package" Target="../embeddings/Microsoft_Excel_Worksheet86.xlsx"/></Relationships>
</file>

<file path=ppt/charts/_rels/chart87.xml.rels><?xml version="1.0" encoding="UTF-8" standalone="yes"?>
<Relationships xmlns="http://schemas.openxmlformats.org/package/2006/relationships"><Relationship Id="rId1" Type="http://schemas.openxmlformats.org/officeDocument/2006/relationships/package" Target="../embeddings/Microsoft_Excel_Worksheet87.xlsx"/></Relationships>
</file>

<file path=ppt/charts/_rels/chart88.xml.rels><?xml version="1.0" encoding="UTF-8" standalone="yes"?>
<Relationships xmlns="http://schemas.openxmlformats.org/package/2006/relationships"><Relationship Id="rId1" Type="http://schemas.openxmlformats.org/officeDocument/2006/relationships/package" Target="../embeddings/Microsoft_Excel_Worksheet88.xlsx"/></Relationships>
</file>

<file path=ppt/charts/_rels/chart89.xml.rels><?xml version="1.0" encoding="UTF-8" standalone="yes"?>
<Relationships xmlns="http://schemas.openxmlformats.org/package/2006/relationships"><Relationship Id="rId1" Type="http://schemas.openxmlformats.org/officeDocument/2006/relationships/package" Target="../embeddings/Microsoft_Excel_Worksheet89.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90.xml.rels><?xml version="1.0" encoding="UTF-8" standalone="yes"?>
<Relationships xmlns="http://schemas.openxmlformats.org/package/2006/relationships"><Relationship Id="rId1" Type="http://schemas.openxmlformats.org/officeDocument/2006/relationships/package" Target="../embeddings/Microsoft_Excel_Worksheet90.xlsx"/></Relationships>
</file>

<file path=ppt/charts/_rels/chart91.xml.rels><?xml version="1.0" encoding="UTF-8" standalone="yes"?>
<Relationships xmlns="http://schemas.openxmlformats.org/package/2006/relationships"><Relationship Id="rId1" Type="http://schemas.openxmlformats.org/officeDocument/2006/relationships/package" Target="../embeddings/Microsoft_Excel_Worksheet91.xlsx"/></Relationships>
</file>

<file path=ppt/charts/_rels/chart92.xml.rels><?xml version="1.0" encoding="UTF-8" standalone="yes"?>
<Relationships xmlns="http://schemas.openxmlformats.org/package/2006/relationships"><Relationship Id="rId1" Type="http://schemas.openxmlformats.org/officeDocument/2006/relationships/package" Target="../embeddings/Microsoft_Excel_Worksheet92.xlsx"/></Relationships>
</file>

<file path=ppt/charts/_rels/chart93.xml.rels><?xml version="1.0" encoding="UTF-8" standalone="yes"?>
<Relationships xmlns="http://schemas.openxmlformats.org/package/2006/relationships"><Relationship Id="rId1" Type="http://schemas.openxmlformats.org/officeDocument/2006/relationships/package" Target="../embeddings/Microsoft_Excel_Worksheet93.xlsx"/></Relationships>
</file>

<file path=ppt/charts/_rels/chart94.xml.rels><?xml version="1.0" encoding="UTF-8" standalone="yes"?>
<Relationships xmlns="http://schemas.openxmlformats.org/package/2006/relationships"><Relationship Id="rId1" Type="http://schemas.openxmlformats.org/officeDocument/2006/relationships/package" Target="../embeddings/Microsoft_Excel_Worksheet94.xlsx"/></Relationships>
</file>

<file path=ppt/charts/_rels/chart95.xml.rels><?xml version="1.0" encoding="UTF-8" standalone="yes"?>
<Relationships xmlns="http://schemas.openxmlformats.org/package/2006/relationships"><Relationship Id="rId1" Type="http://schemas.openxmlformats.org/officeDocument/2006/relationships/package" Target="../embeddings/Microsoft_Excel_Worksheet95.xlsx"/></Relationships>
</file>

<file path=ppt/charts/_rels/chart96.xml.rels><?xml version="1.0" encoding="UTF-8" standalone="yes"?>
<Relationships xmlns="http://schemas.openxmlformats.org/package/2006/relationships"><Relationship Id="rId1" Type="http://schemas.openxmlformats.org/officeDocument/2006/relationships/package" Target="../embeddings/Microsoft_Excel_Worksheet96.xlsx"/></Relationships>
</file>

<file path=ppt/charts/_rels/chart97.xml.rels><?xml version="1.0" encoding="UTF-8" standalone="yes"?>
<Relationships xmlns="http://schemas.openxmlformats.org/package/2006/relationships"><Relationship Id="rId1" Type="http://schemas.openxmlformats.org/officeDocument/2006/relationships/package" Target="../embeddings/Microsoft_Excel_Worksheet97.xlsx"/></Relationships>
</file>

<file path=ppt/charts/_rels/chart98.xml.rels><?xml version="1.0" encoding="UTF-8" standalone="yes"?>
<Relationships xmlns="http://schemas.openxmlformats.org/package/2006/relationships"><Relationship Id="rId1" Type="http://schemas.openxmlformats.org/officeDocument/2006/relationships/package" Target="../embeddings/Microsoft_Excel_Worksheet98.xlsx"/></Relationships>
</file>

<file path=ppt/charts/_rels/chart99.xml.rels><?xml version="1.0" encoding="UTF-8" standalone="yes"?>
<Relationships xmlns="http://schemas.openxmlformats.org/package/2006/relationships"><Relationship Id="rId1" Type="http://schemas.openxmlformats.org/officeDocument/2006/relationships/package" Target="../embeddings/Microsoft_Excel_Worksheet9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825885201420173"/>
          <c:y val="7.8333418726815984E-2"/>
          <c:w val="0.62169622609926833"/>
          <c:h val="0.86333366228753738"/>
        </c:manualLayout>
      </c:layout>
      <c:barChart>
        <c:barDir val="bar"/>
        <c:grouping val="stacked"/>
        <c:varyColors val="0"/>
        <c:ser>
          <c:idx val="0"/>
          <c:order val="0"/>
          <c:tx>
            <c:strRef>
              <c:f>Лист1!$B$1</c:f>
              <c:strCache>
                <c:ptCount val="1"/>
                <c:pt idx="0">
                  <c:v>низкий</c:v>
                </c:pt>
              </c:strCache>
            </c:strRef>
          </c:tx>
          <c:spPr>
            <a:solidFill>
              <a:schemeClr val="accent6">
                <a:lumMod val="75000"/>
              </a:schemeClr>
            </a:solidFill>
          </c:spPr>
          <c:invertIfNegative val="0"/>
          <c:dLbls>
            <c:dLbl>
              <c:idx val="2"/>
              <c:layout/>
              <c:dLblPos val="ctr"/>
              <c:showLegendKey val="0"/>
              <c:showVal val="1"/>
              <c:showCatName val="0"/>
              <c:showSerName val="0"/>
              <c:showPercent val="0"/>
              <c:showBubbleSize val="0"/>
            </c:dLbl>
            <c:showLegendKey val="0"/>
            <c:showVal val="0"/>
            <c:showCatName val="0"/>
            <c:showSerName val="0"/>
            <c:showPercent val="0"/>
            <c:showBubbleSize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Лист1!$B$2:$B$7</c:f>
              <c:numCache>
                <c:formatCode>General</c:formatCode>
                <c:ptCount val="6"/>
                <c:pt idx="2" formatCode="0.0%">
                  <c:v>0.13829787234042554</c:v>
                </c:pt>
              </c:numCache>
            </c:numRef>
          </c:val>
          <c:extLst xmlns:c16r2="http://schemas.microsoft.com/office/drawing/2015/06/chart">
            <c:ext xmlns:c16="http://schemas.microsoft.com/office/drawing/2014/chart" uri="{C3380CC4-5D6E-409C-BE32-E72D297353CC}">
              <c16:uniqueId val="{00000000-D732-4C80-B3FE-323DB97B57AD}"/>
            </c:ext>
          </c:extLst>
        </c:ser>
        <c:ser>
          <c:idx val="1"/>
          <c:order val="1"/>
          <c:tx>
            <c:strRef>
              <c:f>Лист1!$C$1</c:f>
              <c:strCache>
                <c:ptCount val="1"/>
                <c:pt idx="0">
                  <c:v>ниже среднего</c:v>
                </c:pt>
              </c:strCache>
            </c:strRef>
          </c:tx>
          <c:spPr>
            <a:solidFill>
              <a:srgbClr val="FF9933"/>
            </a:solidFill>
          </c:spPr>
          <c:invertIfNegative val="0"/>
          <c:dLbls>
            <c:dLbl>
              <c:idx val="0"/>
              <c:delete val="1"/>
            </c:dLbl>
            <c:dLbl>
              <c:idx val="3"/>
              <c:delete val="1"/>
            </c:dLbl>
            <c:dLbl>
              <c:idx val="4"/>
              <c:delete val="1"/>
            </c:dLbl>
            <c:dLbl>
              <c:idx val="5"/>
              <c:delete val="1"/>
            </c:dLbl>
            <c:txPr>
              <a:bodyPr/>
              <a:lstStyle/>
              <a:p>
                <a:pPr>
                  <a:defRPr sz="1400"/>
                </a:pPr>
                <a:endParaRPr lang="ru-RU"/>
              </a:p>
            </c:txPr>
            <c:dLblPos val="ct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Лист1!$C$2:$C$7</c:f>
              <c:numCache>
                <c:formatCode>General</c:formatCode>
                <c:ptCount val="6"/>
                <c:pt idx="2" formatCode="0.0%">
                  <c:v>0.33510638297872342</c:v>
                </c:pt>
              </c:numCache>
            </c:numRef>
          </c:val>
          <c:extLst xmlns:c16r2="http://schemas.microsoft.com/office/drawing/2015/06/chart">
            <c:ext xmlns:c16="http://schemas.microsoft.com/office/drawing/2014/chart" uri="{C3380CC4-5D6E-409C-BE32-E72D297353CC}">
              <c16:uniqueId val="{00000001-D732-4C80-B3FE-323DB97B57AD}"/>
            </c:ext>
          </c:extLst>
        </c:ser>
        <c:ser>
          <c:idx val="2"/>
          <c:order val="2"/>
          <c:tx>
            <c:strRef>
              <c:f>Лист1!$D$1</c:f>
              <c:strCache>
                <c:ptCount val="1"/>
                <c:pt idx="0">
                  <c:v>средний</c:v>
                </c:pt>
              </c:strCache>
            </c:strRef>
          </c:tx>
          <c:spPr>
            <a:solidFill>
              <a:srgbClr val="FFFFCC"/>
            </a:solidFill>
          </c:spPr>
          <c:invertIfNegative val="0"/>
          <c:dLbls>
            <c:dLbl>
              <c:idx val="0"/>
              <c:delete val="1"/>
            </c:dLbl>
            <c:dLbl>
              <c:idx val="1"/>
              <c:layout/>
              <c:dLblPos val="ctr"/>
              <c:showLegendKey val="0"/>
              <c:showVal val="1"/>
              <c:showCatName val="0"/>
              <c:showSerName val="0"/>
              <c:showPercent val="0"/>
              <c:showBubbleSize val="0"/>
            </c:dLbl>
            <c:dLbl>
              <c:idx val="3"/>
              <c:delete val="1"/>
            </c:dLbl>
            <c:dLbl>
              <c:idx val="4"/>
              <c:delete val="1"/>
            </c:dLbl>
            <c:dLbl>
              <c:idx val="5"/>
              <c:delete val="1"/>
            </c:dLbl>
            <c:txPr>
              <a:bodyPr/>
              <a:lstStyle/>
              <a:p>
                <a:pPr>
                  <a:defRPr sz="1400"/>
                </a:pPr>
                <a:endParaRPr lang="ru-RU"/>
              </a:p>
            </c:txP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Лист1!$D$2:$D$7</c:f>
              <c:numCache>
                <c:formatCode>0.0%</c:formatCode>
                <c:ptCount val="6"/>
                <c:pt idx="0">
                  <c:v>2.6595744680851064E-2</c:v>
                </c:pt>
                <c:pt idx="1">
                  <c:v>6.3829787234042548E-2</c:v>
                </c:pt>
                <c:pt idx="2">
                  <c:v>0.38829787234042551</c:v>
                </c:pt>
                <c:pt idx="3">
                  <c:v>5.3191489361702126E-3</c:v>
                </c:pt>
                <c:pt idx="4">
                  <c:v>5.3191489361702126E-3</c:v>
                </c:pt>
                <c:pt idx="5">
                  <c:v>1.0638297872340425E-2</c:v>
                </c:pt>
              </c:numCache>
            </c:numRef>
          </c:val>
        </c:ser>
        <c:ser>
          <c:idx val="3"/>
          <c:order val="3"/>
          <c:tx>
            <c:strRef>
              <c:f>Лист1!$E$1</c:f>
              <c:strCache>
                <c:ptCount val="1"/>
                <c:pt idx="0">
                  <c:v>выше среднего</c:v>
                </c:pt>
              </c:strCache>
            </c:strRef>
          </c:tx>
          <c:spPr>
            <a:solidFill>
              <a:schemeClr val="accent3">
                <a:lumMod val="60000"/>
                <a:lumOff val="40000"/>
              </a:schemeClr>
            </a:solidFill>
          </c:spPr>
          <c:invertIfNegative val="0"/>
          <c:dLbls>
            <c:txPr>
              <a:bodyPr/>
              <a:lstStyle/>
              <a:p>
                <a:pPr>
                  <a:defRPr sz="1400"/>
                </a:pPr>
                <a:endParaRPr lang="ru-RU"/>
              </a:p>
            </c:txPr>
            <c:dLblPos val="ct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Лист1!$E$2:$E$7</c:f>
              <c:numCache>
                <c:formatCode>0.0%</c:formatCode>
                <c:ptCount val="6"/>
                <c:pt idx="0">
                  <c:v>7.9787234042553196E-2</c:v>
                </c:pt>
                <c:pt idx="1">
                  <c:v>0.40425531914893614</c:v>
                </c:pt>
                <c:pt idx="2">
                  <c:v>0.1276595744680851</c:v>
                </c:pt>
                <c:pt idx="3">
                  <c:v>4.7872340425531915E-2</c:v>
                </c:pt>
                <c:pt idx="4">
                  <c:v>0.22872340425531915</c:v>
                </c:pt>
                <c:pt idx="5">
                  <c:v>0.58510638297872342</c:v>
                </c:pt>
              </c:numCache>
            </c:numRef>
          </c:val>
        </c:ser>
        <c:ser>
          <c:idx val="4"/>
          <c:order val="4"/>
          <c:tx>
            <c:strRef>
              <c:f>Лист1!$F$1</c:f>
              <c:strCache>
                <c:ptCount val="1"/>
                <c:pt idx="0">
                  <c:v>высокий</c:v>
                </c:pt>
              </c:strCache>
            </c:strRef>
          </c:tx>
          <c:spPr>
            <a:solidFill>
              <a:schemeClr val="accent3">
                <a:lumMod val="75000"/>
              </a:schemeClr>
            </a:solidFill>
            <a:ln>
              <a:noFill/>
            </a:ln>
          </c:spPr>
          <c:invertIfNegative val="0"/>
          <c:dLbls>
            <c:dLbl>
              <c:idx val="2"/>
              <c:layout>
                <c:manualLayout>
                  <c:x val="4.8187826867646916E-2"/>
                  <c:y val="1.1488565371024682E-2"/>
                </c:manualLayout>
              </c:layout>
              <c:spPr/>
              <c:txPr>
                <a:bodyPr/>
                <a:lstStyle/>
                <a:p>
                  <a:pPr>
                    <a:defRPr sz="1400">
                      <a:solidFill>
                        <a:schemeClr val="tx1"/>
                      </a:solidFill>
                    </a:defRPr>
                  </a:pPr>
                  <a:endParaRPr lang="ru-RU"/>
                </a:p>
              </c:txPr>
              <c:showLegendKey val="0"/>
              <c:showVal val="1"/>
              <c:showCatName val="0"/>
              <c:showSerName val="0"/>
              <c:showPercent val="0"/>
              <c:showBubbleSize val="0"/>
            </c:dLbl>
            <c:txPr>
              <a:bodyPr/>
              <a:lstStyle/>
              <a:p>
                <a:pPr>
                  <a:defRPr sz="1400">
                    <a:solidFill>
                      <a:schemeClr val="bg1"/>
                    </a:solidFill>
                  </a:defRPr>
                </a:pPr>
                <a:endParaRPr lang="ru-RU"/>
              </a:p>
            </c:txP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Лист1!$F$2:$F$7</c:f>
              <c:numCache>
                <c:formatCode>0.0%</c:formatCode>
                <c:ptCount val="6"/>
                <c:pt idx="0">
                  <c:v>0.8936170212765957</c:v>
                </c:pt>
                <c:pt idx="1">
                  <c:v>0.53191489361702127</c:v>
                </c:pt>
                <c:pt idx="2">
                  <c:v>1.0638297872340425E-2</c:v>
                </c:pt>
                <c:pt idx="3">
                  <c:v>0.94680851063829785</c:v>
                </c:pt>
                <c:pt idx="4">
                  <c:v>0.76595744680851063</c:v>
                </c:pt>
                <c:pt idx="5">
                  <c:v>0.40425531914893614</c:v>
                </c:pt>
              </c:numCache>
            </c:numRef>
          </c:val>
        </c:ser>
        <c:dLbls>
          <c:showLegendKey val="0"/>
          <c:showVal val="0"/>
          <c:showCatName val="0"/>
          <c:showSerName val="0"/>
          <c:showPercent val="0"/>
          <c:showBubbleSize val="0"/>
        </c:dLbls>
        <c:gapWidth val="96"/>
        <c:overlap val="100"/>
        <c:axId val="4795008"/>
        <c:axId val="4804992"/>
      </c:barChart>
      <c:catAx>
        <c:axId val="4795008"/>
        <c:scaling>
          <c:orientation val="maxMin"/>
        </c:scaling>
        <c:delete val="0"/>
        <c:axPos val="l"/>
        <c:numFmt formatCode="General" sourceLinked="0"/>
        <c:majorTickMark val="out"/>
        <c:minorTickMark val="none"/>
        <c:tickLblPos val="nextTo"/>
        <c:txPr>
          <a:bodyPr/>
          <a:lstStyle/>
          <a:p>
            <a:pPr>
              <a:defRPr sz="1400"/>
            </a:pPr>
            <a:endParaRPr lang="ru-RU"/>
          </a:p>
        </c:txPr>
        <c:crossAx val="4804992"/>
        <c:crosses val="autoZero"/>
        <c:auto val="1"/>
        <c:lblAlgn val="ctr"/>
        <c:lblOffset val="100"/>
        <c:noMultiLvlLbl val="0"/>
      </c:catAx>
      <c:valAx>
        <c:axId val="4804992"/>
        <c:scaling>
          <c:orientation val="minMax"/>
          <c:max val="1"/>
          <c:min val="0"/>
        </c:scaling>
        <c:delete val="0"/>
        <c:axPos val="b"/>
        <c:numFmt formatCode="0%" sourceLinked="0"/>
        <c:majorTickMark val="out"/>
        <c:minorTickMark val="none"/>
        <c:tickLblPos val="nextTo"/>
        <c:txPr>
          <a:bodyPr/>
          <a:lstStyle/>
          <a:p>
            <a:pPr>
              <a:defRPr sz="1000"/>
            </a:pPr>
            <a:endParaRPr lang="ru-RU"/>
          </a:p>
        </c:txPr>
        <c:crossAx val="4795008"/>
        <c:crosses val="max"/>
        <c:crossBetween val="between"/>
        <c:majorUnit val="0.2"/>
      </c:valAx>
      <c:spPr>
        <a:ln>
          <a:noFill/>
        </a:ln>
      </c:spPr>
    </c:plotArea>
    <c:legend>
      <c:legendPos val="r"/>
      <c:layout>
        <c:manualLayout>
          <c:xMode val="edge"/>
          <c:yMode val="edge"/>
          <c:x val="0.11479720907548108"/>
          <c:y val="1.2024310954063696E-3"/>
          <c:w val="0.84196100230096138"/>
          <c:h val="4.9948494699646642E-2"/>
        </c:manualLayout>
      </c:layout>
      <c:overlay val="0"/>
      <c:txPr>
        <a:bodyPr/>
        <a:lstStyle/>
        <a:p>
          <a:pPr>
            <a:defRPr sz="1400"/>
          </a:pPr>
          <a:endParaRPr lang="ru-RU"/>
        </a:p>
      </c:txPr>
    </c:legend>
    <c:plotVisOnly val="1"/>
    <c:dispBlanksAs val="gap"/>
    <c:showDLblsOverMax val="0"/>
  </c:chart>
  <c:spPr>
    <a:ln>
      <a:noFill/>
    </a:ln>
  </c:sp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"Николаевская специальная (коррекционная) общеобразовательная школа-интернат"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99.1</c:v>
                </c:pt>
                <c:pt idx="1">
                  <c:v>90</c:v>
                </c:pt>
                <c:pt idx="2">
                  <c:v>64</c:v>
                </c:pt>
                <c:pt idx="3">
                  <c:v>100</c:v>
                </c:pt>
                <c:pt idx="4">
                  <c:v>90.6</c:v>
                </c:pt>
              </c:numCache>
            </c:numRef>
          </c:val>
        </c:ser>
        <c:dLbls>
          <c:showLegendKey val="0"/>
          <c:showVal val="0"/>
          <c:showCatName val="0"/>
          <c:showSerName val="0"/>
          <c:showPercent val="0"/>
          <c:showBubbleSize val="0"/>
        </c:dLbls>
        <c:axId val="119525760"/>
        <c:axId val="119527680"/>
      </c:radarChart>
      <c:catAx>
        <c:axId val="1195257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9527680"/>
        <c:crosses val="autoZero"/>
        <c:auto val="1"/>
        <c:lblAlgn val="ctr"/>
        <c:lblOffset val="100"/>
        <c:noMultiLvlLbl val="0"/>
      </c:catAx>
      <c:valAx>
        <c:axId val="119527680"/>
        <c:scaling>
          <c:orientation val="minMax"/>
          <c:min val="0"/>
        </c:scaling>
        <c:delete val="0"/>
        <c:axPos val="l"/>
        <c:majorGridlines/>
        <c:numFmt formatCode="General" sourceLinked="1"/>
        <c:majorTickMark val="cross"/>
        <c:minorTickMark val="none"/>
        <c:tickLblPos val="nextTo"/>
        <c:crossAx val="1195257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№17 "Родник"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94.4</c:v>
                </c:pt>
                <c:pt idx="1">
                  <c:v>74</c:v>
                </c:pt>
                <c:pt idx="2">
                  <c:v>60.7</c:v>
                </c:pt>
                <c:pt idx="3">
                  <c:v>86</c:v>
                </c:pt>
                <c:pt idx="4">
                  <c:v>77.900000000000006</c:v>
                </c:pt>
              </c:numCache>
            </c:numRef>
          </c:val>
        </c:ser>
        <c:dLbls>
          <c:showLegendKey val="0"/>
          <c:showVal val="0"/>
          <c:showCatName val="0"/>
          <c:showSerName val="0"/>
          <c:showPercent val="0"/>
          <c:showBubbleSize val="0"/>
        </c:dLbls>
        <c:axId val="162312576"/>
        <c:axId val="162314496"/>
      </c:radarChart>
      <c:catAx>
        <c:axId val="1623125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314496"/>
        <c:crosses val="autoZero"/>
        <c:auto val="1"/>
        <c:lblAlgn val="ctr"/>
        <c:lblOffset val="100"/>
        <c:noMultiLvlLbl val="0"/>
      </c:catAx>
      <c:valAx>
        <c:axId val="162314496"/>
        <c:scaling>
          <c:orientation val="minMax"/>
          <c:min val="0"/>
        </c:scaling>
        <c:delete val="0"/>
        <c:axPos val="l"/>
        <c:majorGridlines/>
        <c:numFmt formatCode="General" sourceLinked="1"/>
        <c:majorTickMark val="cross"/>
        <c:minorTickMark val="none"/>
        <c:tickLblPos val="nextTo"/>
        <c:crossAx val="1623125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Глазковская основная общеобразовательная школа №6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93.7</c:v>
                </c:pt>
                <c:pt idx="1">
                  <c:v>95</c:v>
                </c:pt>
                <c:pt idx="2">
                  <c:v>16</c:v>
                </c:pt>
                <c:pt idx="3">
                  <c:v>96</c:v>
                </c:pt>
                <c:pt idx="4">
                  <c:v>77.900000000000006</c:v>
                </c:pt>
              </c:numCache>
            </c:numRef>
          </c:val>
        </c:ser>
        <c:dLbls>
          <c:showLegendKey val="0"/>
          <c:showVal val="0"/>
          <c:showCatName val="0"/>
          <c:showSerName val="0"/>
          <c:showPercent val="0"/>
          <c:showBubbleSize val="0"/>
        </c:dLbls>
        <c:axId val="162327936"/>
        <c:axId val="162399744"/>
      </c:radarChart>
      <c:catAx>
        <c:axId val="1623279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399744"/>
        <c:crosses val="autoZero"/>
        <c:auto val="1"/>
        <c:lblAlgn val="ctr"/>
        <c:lblOffset val="100"/>
        <c:noMultiLvlLbl val="0"/>
      </c:catAx>
      <c:valAx>
        <c:axId val="162399744"/>
        <c:scaling>
          <c:orientation val="minMax"/>
          <c:min val="0"/>
        </c:scaling>
        <c:delete val="0"/>
        <c:axPos val="l"/>
        <c:majorGridlines/>
        <c:numFmt formatCode="General" sourceLinked="1"/>
        <c:majorTickMark val="cross"/>
        <c:minorTickMark val="none"/>
        <c:tickLblPos val="nextTo"/>
        <c:crossAx val="1623279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№7" г.Дальнегорска, с.Каменка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95.4</c:v>
                </c:pt>
                <c:pt idx="1">
                  <c:v>78</c:v>
                </c:pt>
                <c:pt idx="2">
                  <c:v>54</c:v>
                </c:pt>
                <c:pt idx="3">
                  <c:v>82.4</c:v>
                </c:pt>
                <c:pt idx="4">
                  <c:v>77.900000000000006</c:v>
                </c:pt>
              </c:numCache>
            </c:numRef>
          </c:val>
        </c:ser>
        <c:dLbls>
          <c:showLegendKey val="0"/>
          <c:showVal val="0"/>
          <c:showCatName val="0"/>
          <c:showSerName val="0"/>
          <c:showPercent val="0"/>
          <c:showBubbleSize val="0"/>
        </c:dLbls>
        <c:axId val="162421376"/>
        <c:axId val="162439936"/>
      </c:radarChart>
      <c:catAx>
        <c:axId val="1624213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439936"/>
        <c:crosses val="autoZero"/>
        <c:auto val="1"/>
        <c:lblAlgn val="ctr"/>
        <c:lblOffset val="100"/>
        <c:noMultiLvlLbl val="0"/>
      </c:catAx>
      <c:valAx>
        <c:axId val="162439936"/>
        <c:scaling>
          <c:orientation val="minMax"/>
          <c:min val="0"/>
        </c:scaling>
        <c:delete val="0"/>
        <c:axPos val="l"/>
        <c:majorGridlines/>
        <c:numFmt formatCode="General" sourceLinked="1"/>
        <c:majorTickMark val="cross"/>
        <c:minorTickMark val="none"/>
        <c:tickLblPos val="nextTo"/>
        <c:crossAx val="1624213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№6 п.Новый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90.2</c:v>
                </c:pt>
                <c:pt idx="1">
                  <c:v>79.7</c:v>
                </c:pt>
                <c:pt idx="2">
                  <c:v>51.9</c:v>
                </c:pt>
                <c:pt idx="3">
                  <c:v>88.2</c:v>
                </c:pt>
                <c:pt idx="4">
                  <c:v>77.900000000000006</c:v>
                </c:pt>
              </c:numCache>
            </c:numRef>
          </c:val>
        </c:ser>
        <c:dLbls>
          <c:showLegendKey val="0"/>
          <c:showVal val="0"/>
          <c:showCatName val="0"/>
          <c:showSerName val="0"/>
          <c:showPercent val="0"/>
          <c:showBubbleSize val="0"/>
        </c:dLbls>
        <c:axId val="161539968"/>
        <c:axId val="161546240"/>
      </c:radarChart>
      <c:catAx>
        <c:axId val="1615399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1546240"/>
        <c:crosses val="autoZero"/>
        <c:auto val="1"/>
        <c:lblAlgn val="ctr"/>
        <c:lblOffset val="100"/>
        <c:noMultiLvlLbl val="0"/>
      </c:catAx>
      <c:valAx>
        <c:axId val="161546240"/>
        <c:scaling>
          <c:orientation val="minMax"/>
          <c:min val="0"/>
        </c:scaling>
        <c:delete val="0"/>
        <c:axPos val="l"/>
        <c:majorGridlines/>
        <c:numFmt formatCode="General" sourceLinked="1"/>
        <c:majorTickMark val="cross"/>
        <c:minorTickMark val="none"/>
        <c:tickLblPos val="nextTo"/>
        <c:crossAx val="1615399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с.Малиново"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96.1</c:v>
                </c:pt>
                <c:pt idx="1">
                  <c:v>77</c:v>
                </c:pt>
                <c:pt idx="2">
                  <c:v>52</c:v>
                </c:pt>
                <c:pt idx="3">
                  <c:v>77.599999999999994</c:v>
                </c:pt>
                <c:pt idx="4">
                  <c:v>77.8</c:v>
                </c:pt>
              </c:numCache>
            </c:numRef>
          </c:val>
        </c:ser>
        <c:dLbls>
          <c:showLegendKey val="0"/>
          <c:showVal val="0"/>
          <c:showCatName val="0"/>
          <c:showSerName val="0"/>
          <c:showPercent val="0"/>
          <c:showBubbleSize val="0"/>
        </c:dLbls>
        <c:axId val="161580160"/>
        <c:axId val="161582080"/>
      </c:radarChart>
      <c:catAx>
        <c:axId val="161580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1582080"/>
        <c:crosses val="autoZero"/>
        <c:auto val="1"/>
        <c:lblAlgn val="ctr"/>
        <c:lblOffset val="100"/>
        <c:noMultiLvlLbl val="0"/>
      </c:catAx>
      <c:valAx>
        <c:axId val="161582080"/>
        <c:scaling>
          <c:orientation val="minMax"/>
          <c:min val="0"/>
        </c:scaling>
        <c:delete val="0"/>
        <c:axPos val="l"/>
        <c:majorGridlines/>
        <c:numFmt formatCode="General" sourceLinked="1"/>
        <c:majorTickMark val="cross"/>
        <c:minorTickMark val="none"/>
        <c:tickLblPos val="nextTo"/>
        <c:crossAx val="161580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Киевская основная общеобразовательная школа №8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67</c:v>
                </c:pt>
                <c:pt idx="2">
                  <c:v>30</c:v>
                </c:pt>
                <c:pt idx="3">
                  <c:v>100</c:v>
                </c:pt>
                <c:pt idx="4">
                  <c:v>77.8</c:v>
                </c:pt>
              </c:numCache>
            </c:numRef>
          </c:val>
        </c:ser>
        <c:dLbls>
          <c:showLegendKey val="0"/>
          <c:showVal val="0"/>
          <c:showCatName val="0"/>
          <c:showSerName val="0"/>
          <c:showPercent val="0"/>
          <c:showBubbleSize val="0"/>
        </c:dLbls>
        <c:axId val="161657216"/>
        <c:axId val="161659136"/>
      </c:radarChart>
      <c:catAx>
        <c:axId val="1616572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1659136"/>
        <c:crosses val="autoZero"/>
        <c:auto val="1"/>
        <c:lblAlgn val="ctr"/>
        <c:lblOffset val="100"/>
        <c:noMultiLvlLbl val="0"/>
      </c:catAx>
      <c:valAx>
        <c:axId val="161659136"/>
        <c:scaling>
          <c:orientation val="minMax"/>
          <c:min val="0"/>
        </c:scaling>
        <c:delete val="0"/>
        <c:axPos val="l"/>
        <c:majorGridlines/>
        <c:numFmt formatCode="General" sourceLinked="1"/>
        <c:majorTickMark val="cross"/>
        <c:minorTickMark val="none"/>
        <c:tickLblPos val="nextTo"/>
        <c:crossAx val="1616572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Основная общеобразовательная школа №12 с.Тереховка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90.4</c:v>
                </c:pt>
                <c:pt idx="1">
                  <c:v>71.7</c:v>
                </c:pt>
                <c:pt idx="2">
                  <c:v>38</c:v>
                </c:pt>
                <c:pt idx="3">
                  <c:v>94.6</c:v>
                </c:pt>
                <c:pt idx="4">
                  <c:v>77.7</c:v>
                </c:pt>
              </c:numCache>
            </c:numRef>
          </c:val>
        </c:ser>
        <c:dLbls>
          <c:showLegendKey val="0"/>
          <c:showVal val="0"/>
          <c:showCatName val="0"/>
          <c:showSerName val="0"/>
          <c:showPercent val="0"/>
          <c:showBubbleSize val="0"/>
        </c:dLbls>
        <c:axId val="161684864"/>
        <c:axId val="161703424"/>
      </c:radarChart>
      <c:catAx>
        <c:axId val="1616848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1703424"/>
        <c:crosses val="autoZero"/>
        <c:auto val="1"/>
        <c:lblAlgn val="ctr"/>
        <c:lblOffset val="100"/>
        <c:noMultiLvlLbl val="0"/>
      </c:catAx>
      <c:valAx>
        <c:axId val="161703424"/>
        <c:scaling>
          <c:orientation val="minMax"/>
          <c:min val="0"/>
        </c:scaling>
        <c:delete val="0"/>
        <c:axPos val="l"/>
        <c:majorGridlines/>
        <c:numFmt formatCode="General" sourceLinked="1"/>
        <c:majorTickMark val="cross"/>
        <c:minorTickMark val="none"/>
        <c:tickLblPos val="nextTo"/>
        <c:crossAx val="1616848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№44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92.1</c:v>
                </c:pt>
                <c:pt idx="1">
                  <c:v>69.7</c:v>
                </c:pt>
                <c:pt idx="2">
                  <c:v>49.2</c:v>
                </c:pt>
                <c:pt idx="3">
                  <c:v>92.6</c:v>
                </c:pt>
                <c:pt idx="4">
                  <c:v>77.400000000000006</c:v>
                </c:pt>
              </c:numCache>
            </c:numRef>
          </c:val>
        </c:ser>
        <c:dLbls>
          <c:showLegendKey val="0"/>
          <c:showVal val="0"/>
          <c:showCatName val="0"/>
          <c:showSerName val="0"/>
          <c:showPercent val="0"/>
          <c:showBubbleSize val="0"/>
        </c:dLbls>
        <c:axId val="162830976"/>
        <c:axId val="162833152"/>
      </c:radarChart>
      <c:catAx>
        <c:axId val="1628309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833152"/>
        <c:crosses val="autoZero"/>
        <c:auto val="1"/>
        <c:lblAlgn val="ctr"/>
        <c:lblOffset val="100"/>
        <c:noMultiLvlLbl val="0"/>
      </c:catAx>
      <c:valAx>
        <c:axId val="162833152"/>
        <c:scaling>
          <c:orientation val="minMax"/>
          <c:min val="0"/>
        </c:scaling>
        <c:delete val="0"/>
        <c:axPos val="l"/>
        <c:majorGridlines/>
        <c:numFmt formatCode="General" sourceLinked="1"/>
        <c:majorTickMark val="cross"/>
        <c:minorTickMark val="none"/>
        <c:tickLblPos val="nextTo"/>
        <c:crossAx val="1628309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№3"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75.7</c:v>
                </c:pt>
                <c:pt idx="2">
                  <c:v>46</c:v>
                </c:pt>
                <c:pt idx="3">
                  <c:v>86.2</c:v>
                </c:pt>
                <c:pt idx="4">
                  <c:v>77.099999999999994</c:v>
                </c:pt>
              </c:numCache>
            </c:numRef>
          </c:val>
        </c:ser>
        <c:dLbls>
          <c:showLegendKey val="0"/>
          <c:showVal val="0"/>
          <c:showCatName val="0"/>
          <c:showSerName val="0"/>
          <c:showPercent val="0"/>
          <c:showBubbleSize val="0"/>
        </c:dLbls>
        <c:axId val="162862976"/>
        <c:axId val="162906112"/>
      </c:radarChart>
      <c:catAx>
        <c:axId val="1628629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906112"/>
        <c:crosses val="autoZero"/>
        <c:auto val="1"/>
        <c:lblAlgn val="ctr"/>
        <c:lblOffset val="100"/>
        <c:noMultiLvlLbl val="0"/>
      </c:catAx>
      <c:valAx>
        <c:axId val="162906112"/>
        <c:scaling>
          <c:orientation val="minMax"/>
          <c:min val="0"/>
        </c:scaling>
        <c:delete val="0"/>
        <c:axPos val="l"/>
        <c:majorGridlines/>
        <c:numFmt formatCode="General" sourceLinked="1"/>
        <c:majorTickMark val="cross"/>
        <c:minorTickMark val="none"/>
        <c:tickLblPos val="nextTo"/>
        <c:crossAx val="1628629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Жариковская средняя общеобразовательная школа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c:v>
                </c:pt>
                <c:pt idx="1">
                  <c:v>72</c:v>
                </c:pt>
                <c:pt idx="2">
                  <c:v>22</c:v>
                </c:pt>
                <c:pt idx="3">
                  <c:v>96</c:v>
                </c:pt>
                <c:pt idx="4">
                  <c:v>77.099999999999994</c:v>
                </c:pt>
              </c:numCache>
            </c:numRef>
          </c:val>
        </c:ser>
        <c:dLbls>
          <c:showLegendKey val="0"/>
          <c:showVal val="0"/>
          <c:showCatName val="0"/>
          <c:showSerName val="0"/>
          <c:showPercent val="0"/>
          <c:showBubbleSize val="0"/>
        </c:dLbls>
        <c:axId val="162952320"/>
        <c:axId val="162954240"/>
      </c:radarChart>
      <c:catAx>
        <c:axId val="1629523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954240"/>
        <c:crosses val="autoZero"/>
        <c:auto val="1"/>
        <c:lblAlgn val="ctr"/>
        <c:lblOffset val="100"/>
        <c:noMultiLvlLbl val="0"/>
      </c:catAx>
      <c:valAx>
        <c:axId val="162954240"/>
        <c:scaling>
          <c:orientation val="minMax"/>
          <c:min val="0"/>
        </c:scaling>
        <c:delete val="0"/>
        <c:axPos val="l"/>
        <c:majorGridlines/>
        <c:numFmt formatCode="General" sourceLinked="1"/>
        <c:majorTickMark val="cross"/>
        <c:minorTickMark val="none"/>
        <c:tickLblPos val="nextTo"/>
        <c:crossAx val="162952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№5"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96.2</c:v>
                </c:pt>
                <c:pt idx="1">
                  <c:v>96</c:v>
                </c:pt>
                <c:pt idx="2">
                  <c:v>65.400000000000006</c:v>
                </c:pt>
                <c:pt idx="3">
                  <c:v>96.6</c:v>
                </c:pt>
                <c:pt idx="4">
                  <c:v>89.9</c:v>
                </c:pt>
              </c:numCache>
            </c:numRef>
          </c:val>
        </c:ser>
        <c:dLbls>
          <c:showLegendKey val="0"/>
          <c:showVal val="0"/>
          <c:showCatName val="0"/>
          <c:showSerName val="0"/>
          <c:showPercent val="0"/>
          <c:showBubbleSize val="0"/>
        </c:dLbls>
        <c:axId val="120606080"/>
        <c:axId val="120923648"/>
      </c:radarChart>
      <c:catAx>
        <c:axId val="1206060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0923648"/>
        <c:crosses val="autoZero"/>
        <c:auto val="1"/>
        <c:lblAlgn val="ctr"/>
        <c:lblOffset val="100"/>
        <c:noMultiLvlLbl val="0"/>
      </c:catAx>
      <c:valAx>
        <c:axId val="120923648"/>
        <c:scaling>
          <c:orientation val="minMax"/>
          <c:min val="0"/>
        </c:scaling>
        <c:delete val="0"/>
        <c:axPos val="l"/>
        <c:majorGridlines/>
        <c:numFmt formatCode="General" sourceLinked="1"/>
        <c:majorTickMark val="cross"/>
        <c:minorTickMark val="none"/>
        <c:tickLblPos val="nextTo"/>
        <c:crossAx val="120606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№21"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91.4</c:v>
                </c:pt>
                <c:pt idx="1">
                  <c:v>75.7</c:v>
                </c:pt>
                <c:pt idx="2">
                  <c:v>54</c:v>
                </c:pt>
                <c:pt idx="3">
                  <c:v>85.4</c:v>
                </c:pt>
                <c:pt idx="4">
                  <c:v>76.900000000000006</c:v>
                </c:pt>
              </c:numCache>
            </c:numRef>
          </c:val>
        </c:ser>
        <c:dLbls>
          <c:showLegendKey val="0"/>
          <c:showVal val="0"/>
          <c:showCatName val="0"/>
          <c:showSerName val="0"/>
          <c:showPercent val="0"/>
          <c:showBubbleSize val="0"/>
        </c:dLbls>
        <c:axId val="164082048"/>
        <c:axId val="164083968"/>
      </c:radarChart>
      <c:catAx>
        <c:axId val="1640820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4083968"/>
        <c:crosses val="autoZero"/>
        <c:auto val="1"/>
        <c:lblAlgn val="ctr"/>
        <c:lblOffset val="100"/>
        <c:noMultiLvlLbl val="0"/>
      </c:catAx>
      <c:valAx>
        <c:axId val="164083968"/>
        <c:scaling>
          <c:orientation val="minMax"/>
          <c:min val="0"/>
        </c:scaling>
        <c:delete val="0"/>
        <c:axPos val="l"/>
        <c:majorGridlines/>
        <c:numFmt formatCode="General" sourceLinked="1"/>
        <c:majorTickMark val="cross"/>
        <c:minorTickMark val="none"/>
        <c:tickLblPos val="nextTo"/>
        <c:crossAx val="1640820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№3"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76.7</c:v>
                </c:pt>
                <c:pt idx="2">
                  <c:v>46.9</c:v>
                </c:pt>
                <c:pt idx="3">
                  <c:v>87.8</c:v>
                </c:pt>
                <c:pt idx="4">
                  <c:v>76.900000000000006</c:v>
                </c:pt>
              </c:numCache>
            </c:numRef>
          </c:val>
        </c:ser>
        <c:dLbls>
          <c:showLegendKey val="0"/>
          <c:showVal val="0"/>
          <c:showCatName val="0"/>
          <c:showSerName val="0"/>
          <c:showPercent val="0"/>
          <c:showBubbleSize val="0"/>
        </c:dLbls>
        <c:axId val="164117888"/>
        <c:axId val="164132352"/>
      </c:radarChart>
      <c:catAx>
        <c:axId val="1641178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4132352"/>
        <c:crosses val="autoZero"/>
        <c:auto val="1"/>
        <c:lblAlgn val="ctr"/>
        <c:lblOffset val="100"/>
        <c:noMultiLvlLbl val="0"/>
      </c:catAx>
      <c:valAx>
        <c:axId val="164132352"/>
        <c:scaling>
          <c:orientation val="minMax"/>
          <c:min val="0"/>
        </c:scaling>
        <c:delete val="0"/>
        <c:axPos val="l"/>
        <c:majorGridlines/>
        <c:numFmt formatCode="General" sourceLinked="1"/>
        <c:majorTickMark val="cross"/>
        <c:minorTickMark val="none"/>
        <c:tickLblPos val="nextTo"/>
        <c:crossAx val="1641178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п.Моряк-Рыболов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c:v>
                </c:pt>
                <c:pt idx="1">
                  <c:v>83</c:v>
                </c:pt>
                <c:pt idx="2">
                  <c:v>28</c:v>
                </c:pt>
                <c:pt idx="3">
                  <c:v>88.8</c:v>
                </c:pt>
                <c:pt idx="4">
                  <c:v>76.8</c:v>
                </c:pt>
              </c:numCache>
            </c:numRef>
          </c:val>
        </c:ser>
        <c:dLbls>
          <c:showLegendKey val="0"/>
          <c:showVal val="0"/>
          <c:showCatName val="0"/>
          <c:showSerName val="0"/>
          <c:showPercent val="0"/>
          <c:showBubbleSize val="0"/>
        </c:dLbls>
        <c:axId val="167852672"/>
        <c:axId val="167875328"/>
      </c:radarChart>
      <c:catAx>
        <c:axId val="1678526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7875328"/>
        <c:crosses val="autoZero"/>
        <c:auto val="1"/>
        <c:lblAlgn val="ctr"/>
        <c:lblOffset val="100"/>
        <c:noMultiLvlLbl val="0"/>
      </c:catAx>
      <c:valAx>
        <c:axId val="167875328"/>
        <c:scaling>
          <c:orientation val="minMax"/>
          <c:min val="0"/>
        </c:scaling>
        <c:delete val="0"/>
        <c:axPos val="l"/>
        <c:majorGridlines/>
        <c:numFmt formatCode="General" sourceLinked="1"/>
        <c:majorTickMark val="cross"/>
        <c:minorTickMark val="none"/>
        <c:tickLblPos val="nextTo"/>
        <c:crossAx val="1678526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с.Увальное»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93.8</c:v>
                </c:pt>
                <c:pt idx="1">
                  <c:v>83</c:v>
                </c:pt>
                <c:pt idx="2">
                  <c:v>14</c:v>
                </c:pt>
                <c:pt idx="3">
                  <c:v>96.6</c:v>
                </c:pt>
                <c:pt idx="4">
                  <c:v>76.599999999999994</c:v>
                </c:pt>
              </c:numCache>
            </c:numRef>
          </c:val>
        </c:ser>
        <c:dLbls>
          <c:showLegendKey val="0"/>
          <c:showVal val="0"/>
          <c:showCatName val="0"/>
          <c:showSerName val="0"/>
          <c:showPercent val="0"/>
          <c:showBubbleSize val="0"/>
        </c:dLbls>
        <c:axId val="168400768"/>
        <c:axId val="168402944"/>
      </c:radarChart>
      <c:catAx>
        <c:axId val="168400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402944"/>
        <c:crosses val="autoZero"/>
        <c:auto val="1"/>
        <c:lblAlgn val="ctr"/>
        <c:lblOffset val="100"/>
        <c:noMultiLvlLbl val="0"/>
      </c:catAx>
      <c:valAx>
        <c:axId val="168402944"/>
        <c:scaling>
          <c:orientation val="minMax"/>
          <c:min val="0"/>
        </c:scaling>
        <c:delete val="0"/>
        <c:axPos val="l"/>
        <c:majorGridlines/>
        <c:numFmt formatCode="General" sourceLinked="1"/>
        <c:majorTickMark val="cross"/>
        <c:minorTickMark val="none"/>
        <c:tickLblPos val="nextTo"/>
        <c:crossAx val="168400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91.6</c:v>
                </c:pt>
                <c:pt idx="1">
                  <c:v>78.7</c:v>
                </c:pt>
                <c:pt idx="2">
                  <c:v>43</c:v>
                </c:pt>
                <c:pt idx="3">
                  <c:v>87.4</c:v>
                </c:pt>
                <c:pt idx="4">
                  <c:v>76.599999999999994</c:v>
                </c:pt>
              </c:numCache>
            </c:numRef>
          </c:val>
        </c:ser>
        <c:dLbls>
          <c:showLegendKey val="0"/>
          <c:showVal val="0"/>
          <c:showCatName val="0"/>
          <c:showSerName val="0"/>
          <c:showPercent val="0"/>
          <c:showBubbleSize val="0"/>
        </c:dLbls>
        <c:axId val="168121472"/>
        <c:axId val="168123392"/>
      </c:radarChart>
      <c:catAx>
        <c:axId val="1681214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123392"/>
        <c:crosses val="autoZero"/>
        <c:auto val="1"/>
        <c:lblAlgn val="ctr"/>
        <c:lblOffset val="100"/>
        <c:noMultiLvlLbl val="0"/>
      </c:catAx>
      <c:valAx>
        <c:axId val="168123392"/>
        <c:scaling>
          <c:orientation val="minMax"/>
          <c:min val="0"/>
        </c:scaling>
        <c:delete val="0"/>
        <c:axPos val="l"/>
        <c:majorGridlines/>
        <c:numFmt formatCode="General" sourceLinked="1"/>
        <c:majorTickMark val="cross"/>
        <c:minorTickMark val="none"/>
        <c:tickLblPos val="nextTo"/>
        <c:crossAx val="1681214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№7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81.3</c:v>
                </c:pt>
                <c:pt idx="1">
                  <c:v>75.7</c:v>
                </c:pt>
                <c:pt idx="2">
                  <c:v>30</c:v>
                </c:pt>
                <c:pt idx="3">
                  <c:v>97.6</c:v>
                </c:pt>
                <c:pt idx="4">
                  <c:v>76.599999999999994</c:v>
                </c:pt>
              </c:numCache>
            </c:numRef>
          </c:val>
        </c:ser>
        <c:dLbls>
          <c:showLegendKey val="0"/>
          <c:showVal val="0"/>
          <c:showCatName val="0"/>
          <c:showSerName val="0"/>
          <c:showPercent val="0"/>
          <c:showBubbleSize val="0"/>
        </c:dLbls>
        <c:axId val="168202624"/>
        <c:axId val="168204544"/>
      </c:radarChart>
      <c:catAx>
        <c:axId val="1682026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204544"/>
        <c:crosses val="autoZero"/>
        <c:auto val="1"/>
        <c:lblAlgn val="ctr"/>
        <c:lblOffset val="100"/>
        <c:noMultiLvlLbl val="0"/>
      </c:catAx>
      <c:valAx>
        <c:axId val="168204544"/>
        <c:scaling>
          <c:orientation val="minMax"/>
          <c:min val="0"/>
        </c:scaling>
        <c:delete val="0"/>
        <c:axPos val="l"/>
        <c:majorGridlines/>
        <c:numFmt formatCode="General" sourceLinked="1"/>
        <c:majorTickMark val="cross"/>
        <c:minorTickMark val="none"/>
        <c:tickLblPos val="nextTo"/>
        <c:crossAx val="1682026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Гимназия №259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72.7</c:v>
                </c:pt>
                <c:pt idx="2">
                  <c:v>31.7</c:v>
                </c:pt>
                <c:pt idx="3">
                  <c:v>95.4</c:v>
                </c:pt>
                <c:pt idx="4">
                  <c:v>76.5</c:v>
                </c:pt>
              </c:numCache>
            </c:numRef>
          </c:val>
        </c:ser>
        <c:dLbls>
          <c:showLegendKey val="0"/>
          <c:showVal val="0"/>
          <c:showCatName val="0"/>
          <c:showSerName val="0"/>
          <c:showPercent val="0"/>
          <c:showBubbleSize val="0"/>
        </c:dLbls>
        <c:axId val="168222080"/>
        <c:axId val="168252928"/>
      </c:radarChart>
      <c:catAx>
        <c:axId val="1682220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252928"/>
        <c:crosses val="autoZero"/>
        <c:auto val="1"/>
        <c:lblAlgn val="ctr"/>
        <c:lblOffset val="100"/>
        <c:noMultiLvlLbl val="0"/>
      </c:catAx>
      <c:valAx>
        <c:axId val="168252928"/>
        <c:scaling>
          <c:orientation val="minMax"/>
          <c:min val="0"/>
        </c:scaling>
        <c:delete val="0"/>
        <c:axPos val="l"/>
        <c:majorGridlines/>
        <c:numFmt formatCode="General" sourceLinked="1"/>
        <c:majorTickMark val="cross"/>
        <c:minorTickMark val="none"/>
        <c:tickLblPos val="nextTo"/>
        <c:crossAx val="168222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с.Стретенка"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90.8</c:v>
                </c:pt>
                <c:pt idx="1">
                  <c:v>60</c:v>
                </c:pt>
                <c:pt idx="2">
                  <c:v>52.5</c:v>
                </c:pt>
                <c:pt idx="3">
                  <c:v>89.8</c:v>
                </c:pt>
                <c:pt idx="4">
                  <c:v>76.400000000000006</c:v>
                </c:pt>
              </c:numCache>
            </c:numRef>
          </c:val>
        </c:ser>
        <c:dLbls>
          <c:showLegendKey val="0"/>
          <c:showVal val="0"/>
          <c:showCatName val="0"/>
          <c:showSerName val="0"/>
          <c:showPercent val="0"/>
          <c:showBubbleSize val="0"/>
        </c:dLbls>
        <c:axId val="168331904"/>
        <c:axId val="168338176"/>
      </c:radarChart>
      <c:catAx>
        <c:axId val="1683319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338176"/>
        <c:crosses val="autoZero"/>
        <c:auto val="1"/>
        <c:lblAlgn val="ctr"/>
        <c:lblOffset val="100"/>
        <c:noMultiLvlLbl val="0"/>
      </c:catAx>
      <c:valAx>
        <c:axId val="168338176"/>
        <c:scaling>
          <c:orientation val="minMax"/>
          <c:min val="0"/>
        </c:scaling>
        <c:delete val="0"/>
        <c:axPos val="l"/>
        <c:majorGridlines/>
        <c:numFmt formatCode="General" sourceLinked="1"/>
        <c:majorTickMark val="cross"/>
        <c:minorTickMark val="none"/>
        <c:tickLblPos val="nextTo"/>
        <c:crossAx val="1683319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пос.Николаевка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95.7</c:v>
                </c:pt>
                <c:pt idx="1">
                  <c:v>81</c:v>
                </c:pt>
                <c:pt idx="2">
                  <c:v>40</c:v>
                </c:pt>
                <c:pt idx="3">
                  <c:v>89</c:v>
                </c:pt>
                <c:pt idx="4">
                  <c:v>76.3</c:v>
                </c:pt>
              </c:numCache>
            </c:numRef>
          </c:val>
        </c:ser>
        <c:dLbls>
          <c:showLegendKey val="0"/>
          <c:showVal val="0"/>
          <c:showCatName val="0"/>
          <c:showSerName val="0"/>
          <c:showPercent val="0"/>
          <c:showBubbleSize val="0"/>
        </c:dLbls>
        <c:axId val="168359808"/>
        <c:axId val="168509440"/>
      </c:radarChart>
      <c:catAx>
        <c:axId val="1683598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509440"/>
        <c:crosses val="autoZero"/>
        <c:auto val="1"/>
        <c:lblAlgn val="ctr"/>
        <c:lblOffset val="100"/>
        <c:noMultiLvlLbl val="0"/>
      </c:catAx>
      <c:valAx>
        <c:axId val="168509440"/>
        <c:scaling>
          <c:orientation val="minMax"/>
          <c:min val="0"/>
        </c:scaling>
        <c:delete val="0"/>
        <c:axPos val="l"/>
        <c:majorGridlines/>
        <c:numFmt formatCode="General" sourceLinked="1"/>
        <c:majorTickMark val="cross"/>
        <c:minorTickMark val="none"/>
        <c:tickLblPos val="nextTo"/>
        <c:crossAx val="1683598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пос Рудный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94.7</c:v>
                </c:pt>
                <c:pt idx="1">
                  <c:v>63</c:v>
                </c:pt>
                <c:pt idx="2">
                  <c:v>54</c:v>
                </c:pt>
                <c:pt idx="3">
                  <c:v>90.8</c:v>
                </c:pt>
                <c:pt idx="4">
                  <c:v>76.2</c:v>
                </c:pt>
              </c:numCache>
            </c:numRef>
          </c:val>
        </c:ser>
        <c:dLbls>
          <c:showLegendKey val="0"/>
          <c:showVal val="0"/>
          <c:showCatName val="0"/>
          <c:showSerName val="0"/>
          <c:showPercent val="0"/>
          <c:showBubbleSize val="0"/>
        </c:dLbls>
        <c:axId val="168588416"/>
        <c:axId val="168590336"/>
      </c:radarChart>
      <c:catAx>
        <c:axId val="1685884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590336"/>
        <c:crosses val="autoZero"/>
        <c:auto val="1"/>
        <c:lblAlgn val="ctr"/>
        <c:lblOffset val="100"/>
        <c:noMultiLvlLbl val="0"/>
      </c:catAx>
      <c:valAx>
        <c:axId val="168590336"/>
        <c:scaling>
          <c:orientation val="minMax"/>
          <c:min val="0"/>
        </c:scaling>
        <c:delete val="0"/>
        <c:axPos val="l"/>
        <c:majorGridlines/>
        <c:numFmt formatCode="General" sourceLinked="1"/>
        <c:majorTickMark val="cross"/>
        <c:minorTickMark val="none"/>
        <c:tickLblPos val="nextTo"/>
        <c:crossAx val="1685884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школа с.Новогордеевка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90.9</c:v>
                </c:pt>
                <c:pt idx="1">
                  <c:v>96.7</c:v>
                </c:pt>
                <c:pt idx="2">
                  <c:v>66</c:v>
                </c:pt>
                <c:pt idx="3">
                  <c:v>96</c:v>
                </c:pt>
                <c:pt idx="4">
                  <c:v>89.2</c:v>
                </c:pt>
              </c:numCache>
            </c:numRef>
          </c:val>
        </c:ser>
        <c:dLbls>
          <c:showLegendKey val="0"/>
          <c:showVal val="0"/>
          <c:showCatName val="0"/>
          <c:showSerName val="0"/>
          <c:showPercent val="0"/>
          <c:showBubbleSize val="0"/>
        </c:dLbls>
        <c:axId val="120949376"/>
        <c:axId val="120959744"/>
      </c:radarChart>
      <c:catAx>
        <c:axId val="1209493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0959744"/>
        <c:crosses val="autoZero"/>
        <c:auto val="1"/>
        <c:lblAlgn val="ctr"/>
        <c:lblOffset val="100"/>
        <c:noMultiLvlLbl val="0"/>
      </c:catAx>
      <c:valAx>
        <c:axId val="120959744"/>
        <c:scaling>
          <c:orientation val="minMax"/>
          <c:min val="0"/>
        </c:scaling>
        <c:delete val="0"/>
        <c:axPos val="l"/>
        <c:majorGridlines/>
        <c:numFmt formatCode="General" sourceLinked="1"/>
        <c:majorTickMark val="cross"/>
        <c:minorTickMark val="none"/>
        <c:tickLblPos val="nextTo"/>
        <c:crossAx val="1209493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с.Сальское"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71.2</c:v>
                </c:pt>
                <c:pt idx="1">
                  <c:v>71</c:v>
                </c:pt>
                <c:pt idx="2">
                  <c:v>44</c:v>
                </c:pt>
                <c:pt idx="3">
                  <c:v>95.6</c:v>
                </c:pt>
                <c:pt idx="4">
                  <c:v>76.099999999999994</c:v>
                </c:pt>
              </c:numCache>
            </c:numRef>
          </c:val>
        </c:ser>
        <c:dLbls>
          <c:showLegendKey val="0"/>
          <c:showVal val="0"/>
          <c:showCatName val="0"/>
          <c:showSerName val="0"/>
          <c:showPercent val="0"/>
          <c:showBubbleSize val="0"/>
        </c:dLbls>
        <c:axId val="162578816"/>
        <c:axId val="162580736"/>
      </c:radarChart>
      <c:catAx>
        <c:axId val="1625788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580736"/>
        <c:crosses val="autoZero"/>
        <c:auto val="1"/>
        <c:lblAlgn val="ctr"/>
        <c:lblOffset val="100"/>
        <c:noMultiLvlLbl val="0"/>
      </c:catAx>
      <c:valAx>
        <c:axId val="162580736"/>
        <c:scaling>
          <c:orientation val="minMax"/>
          <c:min val="0"/>
        </c:scaling>
        <c:delete val="0"/>
        <c:axPos val="l"/>
        <c:majorGridlines/>
        <c:numFmt formatCode="General" sourceLinked="1"/>
        <c:majorTickMark val="cross"/>
        <c:minorTickMark val="none"/>
        <c:tickLblPos val="nextTo"/>
        <c:crossAx val="1625788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№17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78.2</c:v>
                </c:pt>
                <c:pt idx="1">
                  <c:v>70</c:v>
                </c:pt>
                <c:pt idx="2">
                  <c:v>50</c:v>
                </c:pt>
                <c:pt idx="3">
                  <c:v>93.6</c:v>
                </c:pt>
                <c:pt idx="4">
                  <c:v>76</c:v>
                </c:pt>
              </c:numCache>
            </c:numRef>
          </c:val>
        </c:ser>
        <c:dLbls>
          <c:showLegendKey val="0"/>
          <c:showVal val="0"/>
          <c:showCatName val="0"/>
          <c:showSerName val="0"/>
          <c:showPercent val="0"/>
          <c:showBubbleSize val="0"/>
        </c:dLbls>
        <c:axId val="162598272"/>
        <c:axId val="162616832"/>
      </c:radarChart>
      <c:catAx>
        <c:axId val="1625982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616832"/>
        <c:crosses val="autoZero"/>
        <c:auto val="1"/>
        <c:lblAlgn val="ctr"/>
        <c:lblOffset val="100"/>
        <c:noMultiLvlLbl val="0"/>
      </c:catAx>
      <c:valAx>
        <c:axId val="162616832"/>
        <c:scaling>
          <c:orientation val="minMax"/>
          <c:min val="0"/>
        </c:scaling>
        <c:delete val="0"/>
        <c:axPos val="l"/>
        <c:majorGridlines/>
        <c:numFmt formatCode="General" sourceLinked="1"/>
        <c:majorTickMark val="cross"/>
        <c:minorTickMark val="none"/>
        <c:tickLblPos val="nextTo"/>
        <c:crossAx val="1625982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Пограничная средняя общеобразовательная школа №1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82.5</c:v>
                </c:pt>
                <c:pt idx="1">
                  <c:v>66</c:v>
                </c:pt>
                <c:pt idx="2">
                  <c:v>50.8</c:v>
                </c:pt>
                <c:pt idx="3">
                  <c:v>91.8</c:v>
                </c:pt>
                <c:pt idx="4">
                  <c:v>75.900000000000006</c:v>
                </c:pt>
              </c:numCache>
            </c:numRef>
          </c:val>
        </c:ser>
        <c:dLbls>
          <c:showLegendKey val="0"/>
          <c:showVal val="0"/>
          <c:showCatName val="0"/>
          <c:showSerName val="0"/>
          <c:showPercent val="0"/>
          <c:showBubbleSize val="0"/>
        </c:dLbls>
        <c:axId val="162658944"/>
        <c:axId val="162706176"/>
      </c:radarChart>
      <c:catAx>
        <c:axId val="1626589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706176"/>
        <c:crosses val="autoZero"/>
        <c:auto val="1"/>
        <c:lblAlgn val="ctr"/>
        <c:lblOffset val="100"/>
        <c:noMultiLvlLbl val="0"/>
      </c:catAx>
      <c:valAx>
        <c:axId val="162706176"/>
        <c:scaling>
          <c:orientation val="minMax"/>
          <c:min val="0"/>
        </c:scaling>
        <c:delete val="0"/>
        <c:axPos val="l"/>
        <c:majorGridlines/>
        <c:numFmt formatCode="General" sourceLinked="1"/>
        <c:majorTickMark val="cross"/>
        <c:minorTickMark val="none"/>
        <c:tickLblPos val="nextTo"/>
        <c:crossAx val="1626589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 пгт. 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94.9</c:v>
                </c:pt>
                <c:pt idx="1">
                  <c:v>70.7</c:v>
                </c:pt>
                <c:pt idx="2">
                  <c:v>51.9</c:v>
                </c:pt>
                <c:pt idx="3">
                  <c:v>81</c:v>
                </c:pt>
                <c:pt idx="4">
                  <c:v>75.900000000000006</c:v>
                </c:pt>
              </c:numCache>
            </c:numRef>
          </c:val>
        </c:ser>
        <c:dLbls>
          <c:showLegendKey val="0"/>
          <c:showVal val="0"/>
          <c:showCatName val="0"/>
          <c:showSerName val="0"/>
          <c:showPercent val="0"/>
          <c:showBubbleSize val="0"/>
        </c:dLbls>
        <c:axId val="162752384"/>
        <c:axId val="162754560"/>
      </c:radarChart>
      <c:catAx>
        <c:axId val="1627523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754560"/>
        <c:crosses val="autoZero"/>
        <c:auto val="1"/>
        <c:lblAlgn val="ctr"/>
        <c:lblOffset val="100"/>
        <c:noMultiLvlLbl val="0"/>
      </c:catAx>
      <c:valAx>
        <c:axId val="162754560"/>
        <c:scaling>
          <c:orientation val="minMax"/>
          <c:min val="0"/>
        </c:scaling>
        <c:delete val="0"/>
        <c:axPos val="l"/>
        <c:majorGridlines/>
        <c:numFmt formatCode="General" sourceLinked="1"/>
        <c:majorTickMark val="cross"/>
        <c:minorTickMark val="none"/>
        <c:tickLblPos val="nextTo"/>
        <c:crossAx val="1627523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Лазовская средняя школа №1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77.7</c:v>
                </c:pt>
                <c:pt idx="2">
                  <c:v>38.5</c:v>
                </c:pt>
                <c:pt idx="3">
                  <c:v>83.8</c:v>
                </c:pt>
                <c:pt idx="4">
                  <c:v>75.7</c:v>
                </c:pt>
              </c:numCache>
            </c:numRef>
          </c:val>
        </c:ser>
        <c:dLbls>
          <c:showLegendKey val="0"/>
          <c:showVal val="0"/>
          <c:showCatName val="0"/>
          <c:showSerName val="0"/>
          <c:showPercent val="0"/>
          <c:showBubbleSize val="0"/>
        </c:dLbls>
        <c:axId val="168981632"/>
        <c:axId val="168983552"/>
      </c:radarChart>
      <c:catAx>
        <c:axId val="1689816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983552"/>
        <c:crosses val="autoZero"/>
        <c:auto val="1"/>
        <c:lblAlgn val="ctr"/>
        <c:lblOffset val="100"/>
        <c:noMultiLvlLbl val="0"/>
      </c:catAx>
      <c:valAx>
        <c:axId val="168983552"/>
        <c:scaling>
          <c:orientation val="minMax"/>
          <c:min val="0"/>
        </c:scaling>
        <c:delete val="0"/>
        <c:axPos val="l"/>
        <c:majorGridlines/>
        <c:numFmt formatCode="General" sourceLinked="1"/>
        <c:majorTickMark val="cross"/>
        <c:minorTickMark val="none"/>
        <c:tickLblPos val="nextTo"/>
        <c:crossAx val="168981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№16" г.Дальнегорска, с.Краснореченский (Тайга)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89.7</c:v>
                </c:pt>
                <c:pt idx="1">
                  <c:v>84</c:v>
                </c:pt>
                <c:pt idx="2">
                  <c:v>20.100000000000001</c:v>
                </c:pt>
                <c:pt idx="3">
                  <c:v>94.6</c:v>
                </c:pt>
                <c:pt idx="4">
                  <c:v>75.599999999999994</c:v>
                </c:pt>
              </c:numCache>
            </c:numRef>
          </c:val>
        </c:ser>
        <c:dLbls>
          <c:showLegendKey val="0"/>
          <c:showVal val="0"/>
          <c:showCatName val="0"/>
          <c:showSerName val="0"/>
          <c:showPercent val="0"/>
          <c:showBubbleSize val="0"/>
        </c:dLbls>
        <c:axId val="169021824"/>
        <c:axId val="169023744"/>
      </c:radarChart>
      <c:catAx>
        <c:axId val="1690218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9023744"/>
        <c:crosses val="autoZero"/>
        <c:auto val="1"/>
        <c:lblAlgn val="ctr"/>
        <c:lblOffset val="100"/>
        <c:noMultiLvlLbl val="0"/>
      </c:catAx>
      <c:valAx>
        <c:axId val="169023744"/>
        <c:scaling>
          <c:orientation val="minMax"/>
          <c:min val="0"/>
        </c:scaling>
        <c:delete val="0"/>
        <c:axPos val="l"/>
        <c:majorGridlines/>
        <c:numFmt formatCode="General" sourceLinked="1"/>
        <c:majorTickMark val="cross"/>
        <c:minorTickMark val="none"/>
        <c:tickLblPos val="nextTo"/>
        <c:crossAx val="1690218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п.Тимофеевка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82.6</c:v>
                </c:pt>
                <c:pt idx="1">
                  <c:v>69</c:v>
                </c:pt>
                <c:pt idx="2">
                  <c:v>46.5</c:v>
                </c:pt>
                <c:pt idx="3">
                  <c:v>88.8</c:v>
                </c:pt>
                <c:pt idx="4">
                  <c:v>75.5</c:v>
                </c:pt>
              </c:numCache>
            </c:numRef>
          </c:val>
        </c:ser>
        <c:dLbls>
          <c:showLegendKey val="0"/>
          <c:showVal val="0"/>
          <c:showCatName val="0"/>
          <c:showSerName val="0"/>
          <c:showPercent val="0"/>
          <c:showBubbleSize val="0"/>
        </c:dLbls>
        <c:axId val="169078144"/>
        <c:axId val="170411520"/>
      </c:radarChart>
      <c:catAx>
        <c:axId val="1690781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411520"/>
        <c:crosses val="autoZero"/>
        <c:auto val="1"/>
        <c:lblAlgn val="ctr"/>
        <c:lblOffset val="100"/>
        <c:noMultiLvlLbl val="0"/>
      </c:catAx>
      <c:valAx>
        <c:axId val="170411520"/>
        <c:scaling>
          <c:orientation val="minMax"/>
          <c:min val="0"/>
        </c:scaling>
        <c:delete val="0"/>
        <c:axPos val="l"/>
        <c:majorGridlines/>
        <c:numFmt formatCode="General" sourceLinked="1"/>
        <c:majorTickMark val="cross"/>
        <c:minorTickMark val="none"/>
        <c:tickLblPos val="nextTo"/>
        <c:crossAx val="1690781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школа с.Чернышевка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75.400000000000006</c:v>
                </c:pt>
                <c:pt idx="1">
                  <c:v>83.7</c:v>
                </c:pt>
                <c:pt idx="2">
                  <c:v>54.5</c:v>
                </c:pt>
                <c:pt idx="3">
                  <c:v>84.4</c:v>
                </c:pt>
                <c:pt idx="4">
                  <c:v>75.400000000000006</c:v>
                </c:pt>
              </c:numCache>
            </c:numRef>
          </c:val>
        </c:ser>
        <c:dLbls>
          <c:showLegendKey val="0"/>
          <c:showVal val="0"/>
          <c:showCatName val="0"/>
          <c:showSerName val="0"/>
          <c:showPercent val="0"/>
          <c:showBubbleSize val="0"/>
        </c:dLbls>
        <c:axId val="170134144"/>
        <c:axId val="170140416"/>
      </c:radarChart>
      <c:catAx>
        <c:axId val="1701341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140416"/>
        <c:crosses val="autoZero"/>
        <c:auto val="1"/>
        <c:lblAlgn val="ctr"/>
        <c:lblOffset val="100"/>
        <c:noMultiLvlLbl val="0"/>
      </c:catAx>
      <c:valAx>
        <c:axId val="170140416"/>
        <c:scaling>
          <c:orientation val="minMax"/>
          <c:min val="0"/>
        </c:scaling>
        <c:delete val="0"/>
        <c:axPos val="l"/>
        <c:majorGridlines/>
        <c:numFmt formatCode="General" sourceLinked="1"/>
        <c:majorTickMark val="cross"/>
        <c:minorTickMark val="none"/>
        <c:tickLblPos val="nextTo"/>
        <c:crossAx val="1701341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Основная общеобразовательная школа №8 с.Нежино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74</c:v>
                </c:pt>
                <c:pt idx="1">
                  <c:v>88.7</c:v>
                </c:pt>
                <c:pt idx="2">
                  <c:v>16</c:v>
                </c:pt>
                <c:pt idx="3">
                  <c:v>97.8</c:v>
                </c:pt>
                <c:pt idx="4">
                  <c:v>75.3</c:v>
                </c:pt>
              </c:numCache>
            </c:numRef>
          </c:val>
        </c:ser>
        <c:dLbls>
          <c:showLegendKey val="0"/>
          <c:showVal val="0"/>
          <c:showCatName val="0"/>
          <c:showSerName val="0"/>
          <c:showPercent val="0"/>
          <c:showBubbleSize val="0"/>
        </c:dLbls>
        <c:axId val="170194816"/>
        <c:axId val="170213376"/>
      </c:radarChart>
      <c:catAx>
        <c:axId val="1701948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213376"/>
        <c:crosses val="autoZero"/>
        <c:auto val="1"/>
        <c:lblAlgn val="ctr"/>
        <c:lblOffset val="100"/>
        <c:noMultiLvlLbl val="0"/>
      </c:catAx>
      <c:valAx>
        <c:axId val="170213376"/>
        <c:scaling>
          <c:orientation val="minMax"/>
          <c:min val="0"/>
        </c:scaling>
        <c:delete val="0"/>
        <c:axPos val="l"/>
        <c:majorGridlines/>
        <c:numFmt formatCode="General" sourceLinked="1"/>
        <c:majorTickMark val="cross"/>
        <c:minorTickMark val="none"/>
        <c:tickLblPos val="nextTo"/>
        <c:crossAx val="1701948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№27 с.Петровка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86</c:v>
                </c:pt>
                <c:pt idx="2">
                  <c:v>0</c:v>
                </c:pt>
                <c:pt idx="3">
                  <c:v>100</c:v>
                </c:pt>
                <c:pt idx="4">
                  <c:v>75.3</c:v>
                </c:pt>
              </c:numCache>
            </c:numRef>
          </c:val>
        </c:ser>
        <c:dLbls>
          <c:showLegendKey val="0"/>
          <c:showVal val="0"/>
          <c:showCatName val="0"/>
          <c:showSerName val="0"/>
          <c:showPercent val="0"/>
          <c:showBubbleSize val="0"/>
        </c:dLbls>
        <c:axId val="170300544"/>
        <c:axId val="170302464"/>
      </c:radarChart>
      <c:catAx>
        <c:axId val="1703005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302464"/>
        <c:crosses val="autoZero"/>
        <c:auto val="1"/>
        <c:lblAlgn val="ctr"/>
        <c:lblOffset val="100"/>
        <c:noMultiLvlLbl val="0"/>
      </c:catAx>
      <c:valAx>
        <c:axId val="170302464"/>
        <c:scaling>
          <c:orientation val="minMax"/>
          <c:min val="0"/>
        </c:scaling>
        <c:delete val="0"/>
        <c:axPos val="l"/>
        <c:majorGridlines/>
        <c:numFmt formatCode="General" sourceLinked="1"/>
        <c:majorTickMark val="cross"/>
        <c:minorTickMark val="none"/>
        <c:tickLblPos val="nextTo"/>
        <c:crossAx val="170300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с.Пантелеймоновка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93</c:v>
                </c:pt>
                <c:pt idx="2">
                  <c:v>64</c:v>
                </c:pt>
                <c:pt idx="3">
                  <c:v>96.2</c:v>
                </c:pt>
                <c:pt idx="4">
                  <c:v>89</c:v>
                </c:pt>
              </c:numCache>
            </c:numRef>
          </c:val>
        </c:ser>
        <c:dLbls>
          <c:showLegendKey val="0"/>
          <c:showVal val="0"/>
          <c:showCatName val="0"/>
          <c:showSerName val="0"/>
          <c:showPercent val="0"/>
          <c:showBubbleSize val="0"/>
        </c:dLbls>
        <c:axId val="120702848"/>
        <c:axId val="120709120"/>
      </c:radarChart>
      <c:catAx>
        <c:axId val="1207028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0709120"/>
        <c:crosses val="autoZero"/>
        <c:auto val="1"/>
        <c:lblAlgn val="ctr"/>
        <c:lblOffset val="100"/>
        <c:noMultiLvlLbl val="0"/>
      </c:catAx>
      <c:valAx>
        <c:axId val="120709120"/>
        <c:scaling>
          <c:orientation val="minMax"/>
          <c:min val="0"/>
        </c:scaling>
        <c:delete val="0"/>
        <c:axPos val="l"/>
        <c:majorGridlines/>
        <c:numFmt formatCode="General" sourceLinked="1"/>
        <c:majorTickMark val="cross"/>
        <c:minorTickMark val="none"/>
        <c:tickLblPos val="nextTo"/>
        <c:crossAx val="1207028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 пгт.Кировский"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80</c:v>
                </c:pt>
                <c:pt idx="2">
                  <c:v>26.1</c:v>
                </c:pt>
                <c:pt idx="3">
                  <c:v>88.2</c:v>
                </c:pt>
                <c:pt idx="4">
                  <c:v>75.2</c:v>
                </c:pt>
              </c:numCache>
            </c:numRef>
          </c:val>
        </c:ser>
        <c:dLbls>
          <c:showLegendKey val="0"/>
          <c:showVal val="0"/>
          <c:showCatName val="0"/>
          <c:showSerName val="0"/>
          <c:showPercent val="0"/>
          <c:showBubbleSize val="0"/>
        </c:dLbls>
        <c:axId val="170332544"/>
        <c:axId val="170334464"/>
      </c:radarChart>
      <c:catAx>
        <c:axId val="1703325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334464"/>
        <c:crosses val="autoZero"/>
        <c:auto val="1"/>
        <c:lblAlgn val="ctr"/>
        <c:lblOffset val="100"/>
        <c:noMultiLvlLbl val="0"/>
      </c:catAx>
      <c:valAx>
        <c:axId val="170334464"/>
        <c:scaling>
          <c:orientation val="minMax"/>
          <c:min val="0"/>
        </c:scaling>
        <c:delete val="0"/>
        <c:axPos val="l"/>
        <c:majorGridlines/>
        <c:numFmt formatCode="General" sourceLinked="1"/>
        <c:majorTickMark val="cross"/>
        <c:minorTickMark val="none"/>
        <c:tickLblPos val="nextTo"/>
        <c:crossAx val="170332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№7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94.4</c:v>
                </c:pt>
                <c:pt idx="1">
                  <c:v>81</c:v>
                </c:pt>
                <c:pt idx="2">
                  <c:v>37.9</c:v>
                </c:pt>
                <c:pt idx="3">
                  <c:v>81.2</c:v>
                </c:pt>
                <c:pt idx="4">
                  <c:v>75</c:v>
                </c:pt>
              </c:numCache>
            </c:numRef>
          </c:val>
        </c:ser>
        <c:dLbls>
          <c:showLegendKey val="0"/>
          <c:showVal val="0"/>
          <c:showCatName val="0"/>
          <c:showSerName val="0"/>
          <c:showPercent val="0"/>
          <c:showBubbleSize val="0"/>
        </c:dLbls>
        <c:axId val="170368384"/>
        <c:axId val="170620416"/>
      </c:radarChart>
      <c:catAx>
        <c:axId val="1703683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620416"/>
        <c:crosses val="autoZero"/>
        <c:auto val="1"/>
        <c:lblAlgn val="ctr"/>
        <c:lblOffset val="100"/>
        <c:noMultiLvlLbl val="0"/>
      </c:catAx>
      <c:valAx>
        <c:axId val="170620416"/>
        <c:scaling>
          <c:orientation val="minMax"/>
          <c:min val="0"/>
        </c:scaling>
        <c:delete val="0"/>
        <c:axPos val="l"/>
        <c:majorGridlines/>
        <c:numFmt formatCode="General" sourceLinked="1"/>
        <c:majorTickMark val="cross"/>
        <c:minorTickMark val="none"/>
        <c:tickLblPos val="nextTo"/>
        <c:crossAx val="1703683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с.Рождественка"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c:v>
                </c:pt>
                <c:pt idx="1">
                  <c:v>77.7</c:v>
                </c:pt>
                <c:pt idx="2">
                  <c:v>37.9</c:v>
                </c:pt>
                <c:pt idx="3">
                  <c:v>83.6</c:v>
                </c:pt>
                <c:pt idx="4">
                  <c:v>74.900000000000006</c:v>
                </c:pt>
              </c:numCache>
            </c:numRef>
          </c:val>
        </c:ser>
        <c:dLbls>
          <c:showLegendKey val="0"/>
          <c:showVal val="0"/>
          <c:showCatName val="0"/>
          <c:showSerName val="0"/>
          <c:showPercent val="0"/>
          <c:showBubbleSize val="0"/>
        </c:dLbls>
        <c:axId val="170650240"/>
        <c:axId val="170988288"/>
      </c:radarChart>
      <c:catAx>
        <c:axId val="1706502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988288"/>
        <c:crosses val="autoZero"/>
        <c:auto val="1"/>
        <c:lblAlgn val="ctr"/>
        <c:lblOffset val="100"/>
        <c:noMultiLvlLbl val="0"/>
      </c:catAx>
      <c:valAx>
        <c:axId val="170988288"/>
        <c:scaling>
          <c:orientation val="minMax"/>
          <c:min val="0"/>
        </c:scaling>
        <c:delete val="0"/>
        <c:axPos val="l"/>
        <c:majorGridlines/>
        <c:numFmt formatCode="General" sourceLinked="1"/>
        <c:majorTickMark val="cross"/>
        <c:minorTickMark val="none"/>
        <c:tickLblPos val="nextTo"/>
        <c:crossAx val="1706502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№7 с.Прохладное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88.8</c:v>
                </c:pt>
                <c:pt idx="1">
                  <c:v>72.7</c:v>
                </c:pt>
                <c:pt idx="2">
                  <c:v>48.9</c:v>
                </c:pt>
                <c:pt idx="3">
                  <c:v>85.2</c:v>
                </c:pt>
                <c:pt idx="4">
                  <c:v>74.900000000000006</c:v>
                </c:pt>
              </c:numCache>
            </c:numRef>
          </c:val>
        </c:ser>
        <c:dLbls>
          <c:showLegendKey val="0"/>
          <c:showVal val="0"/>
          <c:showCatName val="0"/>
          <c:showSerName val="0"/>
          <c:showPercent val="0"/>
          <c:showBubbleSize val="0"/>
        </c:dLbls>
        <c:axId val="170748160"/>
        <c:axId val="170750336"/>
      </c:radarChart>
      <c:catAx>
        <c:axId val="170748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750336"/>
        <c:crosses val="autoZero"/>
        <c:auto val="1"/>
        <c:lblAlgn val="ctr"/>
        <c:lblOffset val="100"/>
        <c:noMultiLvlLbl val="0"/>
      </c:catAx>
      <c:valAx>
        <c:axId val="170750336"/>
        <c:scaling>
          <c:orientation val="minMax"/>
          <c:min val="0"/>
        </c:scaling>
        <c:delete val="0"/>
        <c:axPos val="l"/>
        <c:majorGridlines/>
        <c:numFmt formatCode="General" sourceLinked="1"/>
        <c:majorTickMark val="cross"/>
        <c:minorTickMark val="none"/>
        <c:tickLblPos val="nextTo"/>
        <c:crossAx val="170748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«Пограничная специальная (коррекционная) общеобразовательная школа-интернат»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88.5</c:v>
                </c:pt>
                <c:pt idx="1">
                  <c:v>79.7</c:v>
                </c:pt>
                <c:pt idx="2">
                  <c:v>8</c:v>
                </c:pt>
                <c:pt idx="3">
                  <c:v>100</c:v>
                </c:pt>
                <c:pt idx="4">
                  <c:v>74.8</c:v>
                </c:pt>
              </c:numCache>
            </c:numRef>
          </c:val>
        </c:ser>
        <c:dLbls>
          <c:showLegendKey val="0"/>
          <c:showVal val="0"/>
          <c:showCatName val="0"/>
          <c:showSerName val="0"/>
          <c:showPercent val="0"/>
          <c:showBubbleSize val="0"/>
        </c:dLbls>
        <c:axId val="170816640"/>
        <c:axId val="170818560"/>
      </c:radarChart>
      <c:catAx>
        <c:axId val="1708166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818560"/>
        <c:crosses val="autoZero"/>
        <c:auto val="1"/>
        <c:lblAlgn val="ctr"/>
        <c:lblOffset val="100"/>
        <c:noMultiLvlLbl val="0"/>
      </c:catAx>
      <c:valAx>
        <c:axId val="170818560"/>
        <c:scaling>
          <c:orientation val="minMax"/>
          <c:min val="0"/>
        </c:scaling>
        <c:delete val="0"/>
        <c:axPos val="l"/>
        <c:majorGridlines/>
        <c:numFmt formatCode="General" sourceLinked="1"/>
        <c:majorTickMark val="cross"/>
        <c:minorTickMark val="none"/>
        <c:tickLblPos val="nextTo"/>
        <c:crossAx val="1708166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с.Уссурка»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74.900000000000006</c:v>
                </c:pt>
                <c:pt idx="1">
                  <c:v>82.7</c:v>
                </c:pt>
                <c:pt idx="2">
                  <c:v>30.5</c:v>
                </c:pt>
                <c:pt idx="3">
                  <c:v>94</c:v>
                </c:pt>
                <c:pt idx="4">
                  <c:v>74.8</c:v>
                </c:pt>
              </c:numCache>
            </c:numRef>
          </c:val>
        </c:ser>
        <c:dLbls>
          <c:showLegendKey val="0"/>
          <c:showVal val="0"/>
          <c:showCatName val="0"/>
          <c:showSerName val="0"/>
          <c:showPercent val="0"/>
          <c:showBubbleSize val="0"/>
        </c:dLbls>
        <c:axId val="170881408"/>
        <c:axId val="170883328"/>
      </c:radarChart>
      <c:catAx>
        <c:axId val="1708814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0883328"/>
        <c:crosses val="autoZero"/>
        <c:auto val="1"/>
        <c:lblAlgn val="ctr"/>
        <c:lblOffset val="100"/>
        <c:noMultiLvlLbl val="0"/>
      </c:catAx>
      <c:valAx>
        <c:axId val="170883328"/>
        <c:scaling>
          <c:orientation val="minMax"/>
          <c:min val="0"/>
        </c:scaling>
        <c:delete val="0"/>
        <c:axPos val="l"/>
        <c:majorGridlines/>
        <c:numFmt formatCode="General" sourceLinked="1"/>
        <c:majorTickMark val="cross"/>
        <c:minorTickMark val="none"/>
        <c:tickLblPos val="nextTo"/>
        <c:crossAx val="170881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90.2</c:v>
                </c:pt>
                <c:pt idx="1">
                  <c:v>75.7</c:v>
                </c:pt>
                <c:pt idx="2">
                  <c:v>48.9</c:v>
                </c:pt>
                <c:pt idx="3">
                  <c:v>85.4</c:v>
                </c:pt>
                <c:pt idx="4">
                  <c:v>74.599999999999994</c:v>
                </c:pt>
              </c:numCache>
            </c:numRef>
          </c:val>
        </c:ser>
        <c:dLbls>
          <c:showLegendKey val="0"/>
          <c:showVal val="0"/>
          <c:showCatName val="0"/>
          <c:showSerName val="0"/>
          <c:showPercent val="0"/>
          <c:showBubbleSize val="0"/>
        </c:dLbls>
        <c:axId val="170896768"/>
        <c:axId val="171337216"/>
      </c:radarChart>
      <c:catAx>
        <c:axId val="170896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337216"/>
        <c:crosses val="autoZero"/>
        <c:auto val="1"/>
        <c:lblAlgn val="ctr"/>
        <c:lblOffset val="100"/>
        <c:noMultiLvlLbl val="0"/>
      </c:catAx>
      <c:valAx>
        <c:axId val="171337216"/>
        <c:scaling>
          <c:orientation val="minMax"/>
          <c:min val="0"/>
        </c:scaling>
        <c:delete val="0"/>
        <c:axPos val="l"/>
        <c:majorGridlines/>
        <c:numFmt formatCode="General" sourceLinked="1"/>
        <c:majorTickMark val="cross"/>
        <c:minorTickMark val="none"/>
        <c:tickLblPos val="nextTo"/>
        <c:crossAx val="170896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73.7</c:v>
                </c:pt>
                <c:pt idx="2">
                  <c:v>30.5</c:v>
                </c:pt>
                <c:pt idx="3">
                  <c:v>88</c:v>
                </c:pt>
                <c:pt idx="4">
                  <c:v>74.5</c:v>
                </c:pt>
              </c:numCache>
            </c:numRef>
          </c:val>
        </c:ser>
        <c:dLbls>
          <c:showLegendKey val="0"/>
          <c:showVal val="0"/>
          <c:showCatName val="0"/>
          <c:showSerName val="0"/>
          <c:showPercent val="0"/>
          <c:showBubbleSize val="0"/>
        </c:dLbls>
        <c:axId val="171051648"/>
        <c:axId val="171057920"/>
      </c:radarChart>
      <c:catAx>
        <c:axId val="1710516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057920"/>
        <c:crosses val="autoZero"/>
        <c:auto val="1"/>
        <c:lblAlgn val="ctr"/>
        <c:lblOffset val="100"/>
        <c:noMultiLvlLbl val="0"/>
      </c:catAx>
      <c:valAx>
        <c:axId val="171057920"/>
        <c:scaling>
          <c:orientation val="minMax"/>
          <c:min val="0"/>
        </c:scaling>
        <c:delete val="0"/>
        <c:axPos val="l"/>
        <c:majorGridlines/>
        <c:numFmt formatCode="General" sourceLinked="1"/>
        <c:majorTickMark val="cross"/>
        <c:minorTickMark val="none"/>
        <c:tickLblPos val="nextTo"/>
        <c:crossAx val="1710516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№258 ГО ЗАТО г.Фокино (п.Дунай)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77.2</c:v>
                </c:pt>
                <c:pt idx="1">
                  <c:v>76.7</c:v>
                </c:pt>
                <c:pt idx="2">
                  <c:v>49.5</c:v>
                </c:pt>
                <c:pt idx="3">
                  <c:v>85.6</c:v>
                </c:pt>
                <c:pt idx="4">
                  <c:v>74.5</c:v>
                </c:pt>
              </c:numCache>
            </c:numRef>
          </c:val>
        </c:ser>
        <c:dLbls>
          <c:showLegendKey val="0"/>
          <c:showVal val="0"/>
          <c:showCatName val="0"/>
          <c:showSerName val="0"/>
          <c:showPercent val="0"/>
          <c:showBubbleSize val="0"/>
        </c:dLbls>
        <c:axId val="171095936"/>
        <c:axId val="171143168"/>
      </c:radarChart>
      <c:catAx>
        <c:axId val="1710959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143168"/>
        <c:crosses val="autoZero"/>
        <c:auto val="1"/>
        <c:lblAlgn val="ctr"/>
        <c:lblOffset val="100"/>
        <c:noMultiLvlLbl val="0"/>
      </c:catAx>
      <c:valAx>
        <c:axId val="171143168"/>
        <c:scaling>
          <c:orientation val="minMax"/>
          <c:min val="0"/>
        </c:scaling>
        <c:delete val="0"/>
        <c:axPos val="l"/>
        <c:majorGridlines/>
        <c:numFmt formatCode="General" sourceLinked="1"/>
        <c:majorTickMark val="cross"/>
        <c:minorTickMark val="none"/>
        <c:tickLblPos val="nextTo"/>
        <c:crossAx val="1710959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с.Павло-Федоровка»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63</c:v>
                </c:pt>
                <c:pt idx="1">
                  <c:v>97</c:v>
                </c:pt>
                <c:pt idx="2">
                  <c:v>15</c:v>
                </c:pt>
                <c:pt idx="3">
                  <c:v>98.6</c:v>
                </c:pt>
                <c:pt idx="4">
                  <c:v>74.3</c:v>
                </c:pt>
              </c:numCache>
            </c:numRef>
          </c:val>
        </c:ser>
        <c:dLbls>
          <c:showLegendKey val="0"/>
          <c:showVal val="0"/>
          <c:showCatName val="0"/>
          <c:showSerName val="0"/>
          <c:showPercent val="0"/>
          <c:showBubbleSize val="0"/>
        </c:dLbls>
        <c:axId val="171181184"/>
        <c:axId val="171183104"/>
      </c:radarChart>
      <c:catAx>
        <c:axId val="1711811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183104"/>
        <c:crosses val="autoZero"/>
        <c:auto val="1"/>
        <c:lblAlgn val="ctr"/>
        <c:lblOffset val="100"/>
        <c:noMultiLvlLbl val="0"/>
      </c:catAx>
      <c:valAx>
        <c:axId val="171183104"/>
        <c:scaling>
          <c:orientation val="minMax"/>
          <c:min val="0"/>
        </c:scaling>
        <c:delete val="0"/>
        <c:axPos val="l"/>
        <c:majorGridlines/>
        <c:numFmt formatCode="General" sourceLinked="1"/>
        <c:majorTickMark val="cross"/>
        <c:minorTickMark val="none"/>
        <c:tickLblPos val="nextTo"/>
        <c:crossAx val="1711811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№3 п.Раздольное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c:v>
                </c:pt>
                <c:pt idx="1">
                  <c:v>97.7</c:v>
                </c:pt>
                <c:pt idx="2">
                  <c:v>52</c:v>
                </c:pt>
                <c:pt idx="3">
                  <c:v>98.4</c:v>
                </c:pt>
                <c:pt idx="4">
                  <c:v>88.9</c:v>
                </c:pt>
              </c:numCache>
            </c:numRef>
          </c:val>
        </c:ser>
        <c:dLbls>
          <c:showLegendKey val="0"/>
          <c:showVal val="0"/>
          <c:showCatName val="0"/>
          <c:showSerName val="0"/>
          <c:showPercent val="0"/>
          <c:showBubbleSize val="0"/>
        </c:dLbls>
        <c:axId val="120779904"/>
        <c:axId val="120781824"/>
      </c:radarChart>
      <c:catAx>
        <c:axId val="1207799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0781824"/>
        <c:crosses val="autoZero"/>
        <c:auto val="1"/>
        <c:lblAlgn val="ctr"/>
        <c:lblOffset val="100"/>
        <c:noMultiLvlLbl val="0"/>
      </c:catAx>
      <c:valAx>
        <c:axId val="120781824"/>
        <c:scaling>
          <c:orientation val="minMax"/>
          <c:min val="0"/>
        </c:scaling>
        <c:delete val="0"/>
        <c:axPos val="l"/>
        <c:majorGridlines/>
        <c:numFmt formatCode="General" sourceLinked="1"/>
        <c:majorTickMark val="cross"/>
        <c:minorTickMark val="none"/>
        <c:tickLblPos val="nextTo"/>
        <c:crossAx val="1207799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№3" г.Дальнегорска, с.Рудная Пристань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85.1</c:v>
                </c:pt>
                <c:pt idx="1">
                  <c:v>76</c:v>
                </c:pt>
                <c:pt idx="2">
                  <c:v>36.1</c:v>
                </c:pt>
                <c:pt idx="3">
                  <c:v>87.6</c:v>
                </c:pt>
                <c:pt idx="4">
                  <c:v>74.2</c:v>
                </c:pt>
              </c:numCache>
            </c:numRef>
          </c:val>
        </c:ser>
        <c:dLbls>
          <c:showLegendKey val="0"/>
          <c:showVal val="0"/>
          <c:showCatName val="0"/>
          <c:showSerName val="0"/>
          <c:showPercent val="0"/>
          <c:showBubbleSize val="0"/>
        </c:dLbls>
        <c:axId val="168718720"/>
        <c:axId val="168720640"/>
      </c:radarChart>
      <c:catAx>
        <c:axId val="1687187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720640"/>
        <c:crosses val="autoZero"/>
        <c:auto val="1"/>
        <c:lblAlgn val="ctr"/>
        <c:lblOffset val="100"/>
        <c:noMultiLvlLbl val="0"/>
      </c:catAx>
      <c:valAx>
        <c:axId val="168720640"/>
        <c:scaling>
          <c:orientation val="minMax"/>
          <c:min val="0"/>
        </c:scaling>
        <c:delete val="0"/>
        <c:axPos val="l"/>
        <c:majorGridlines/>
        <c:numFmt formatCode="General" sourceLinked="1"/>
        <c:majorTickMark val="cross"/>
        <c:minorTickMark val="none"/>
        <c:tickLblPos val="nextTo"/>
        <c:crossAx val="1687187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№5" г.Дальнегорска, с.Краснореченский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89.4</c:v>
                </c:pt>
                <c:pt idx="1">
                  <c:v>85</c:v>
                </c:pt>
                <c:pt idx="2">
                  <c:v>31</c:v>
                </c:pt>
                <c:pt idx="3">
                  <c:v>87.4</c:v>
                </c:pt>
                <c:pt idx="4">
                  <c:v>74.099999999999994</c:v>
                </c:pt>
              </c:numCache>
            </c:numRef>
          </c:val>
        </c:ser>
        <c:dLbls>
          <c:showLegendKey val="0"/>
          <c:showVal val="0"/>
          <c:showCatName val="0"/>
          <c:showSerName val="0"/>
          <c:showPercent val="0"/>
          <c:showBubbleSize val="0"/>
        </c:dLbls>
        <c:axId val="168734080"/>
        <c:axId val="168822272"/>
      </c:radarChart>
      <c:catAx>
        <c:axId val="1687340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822272"/>
        <c:crosses val="autoZero"/>
        <c:auto val="1"/>
        <c:lblAlgn val="ctr"/>
        <c:lblOffset val="100"/>
        <c:noMultiLvlLbl val="0"/>
      </c:catAx>
      <c:valAx>
        <c:axId val="168822272"/>
        <c:scaling>
          <c:orientation val="minMax"/>
          <c:min val="0"/>
        </c:scaling>
        <c:delete val="0"/>
        <c:axPos val="l"/>
        <c:majorGridlines/>
        <c:numFmt formatCode="General" sourceLinked="1"/>
        <c:majorTickMark val="cross"/>
        <c:minorTickMark val="none"/>
        <c:tickLblPos val="nextTo"/>
        <c:crossAx val="168734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Основная общеобразовательная школа с.Новая Сила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99.1</c:v>
                </c:pt>
                <c:pt idx="1">
                  <c:v>76.7</c:v>
                </c:pt>
                <c:pt idx="2">
                  <c:v>24</c:v>
                </c:pt>
                <c:pt idx="3">
                  <c:v>90.4</c:v>
                </c:pt>
                <c:pt idx="4">
                  <c:v>73.900000000000006</c:v>
                </c:pt>
              </c:numCache>
            </c:numRef>
          </c:val>
        </c:ser>
        <c:dLbls>
          <c:showLegendKey val="0"/>
          <c:showVal val="0"/>
          <c:showCatName val="0"/>
          <c:showSerName val="0"/>
          <c:showPercent val="0"/>
          <c:showBubbleSize val="0"/>
        </c:dLbls>
        <c:axId val="168880768"/>
        <c:axId val="168907520"/>
      </c:radarChart>
      <c:catAx>
        <c:axId val="168880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8907520"/>
        <c:crosses val="autoZero"/>
        <c:auto val="1"/>
        <c:lblAlgn val="ctr"/>
        <c:lblOffset val="100"/>
        <c:noMultiLvlLbl val="0"/>
      </c:catAx>
      <c:valAx>
        <c:axId val="168907520"/>
        <c:scaling>
          <c:orientation val="minMax"/>
          <c:min val="0"/>
        </c:scaling>
        <c:delete val="0"/>
        <c:axPos val="l"/>
        <c:majorGridlines/>
        <c:numFmt formatCode="General" sourceLinked="1"/>
        <c:majorTickMark val="cross"/>
        <c:minorTickMark val="none"/>
        <c:tickLblPos val="nextTo"/>
        <c:crossAx val="168880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с.Владимиро-Александровское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93.6</c:v>
                </c:pt>
                <c:pt idx="1">
                  <c:v>59</c:v>
                </c:pt>
                <c:pt idx="2">
                  <c:v>68.400000000000006</c:v>
                </c:pt>
                <c:pt idx="3">
                  <c:v>75.2</c:v>
                </c:pt>
                <c:pt idx="4">
                  <c:v>73.599999999999994</c:v>
                </c:pt>
              </c:numCache>
            </c:numRef>
          </c:val>
        </c:ser>
        <c:dLbls>
          <c:showLegendKey val="0"/>
          <c:showVal val="0"/>
          <c:showCatName val="0"/>
          <c:showSerName val="0"/>
          <c:showPercent val="0"/>
          <c:showBubbleSize val="0"/>
        </c:dLbls>
        <c:axId val="168949632"/>
        <c:axId val="171245568"/>
      </c:radarChart>
      <c:catAx>
        <c:axId val="1689496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245568"/>
        <c:crosses val="autoZero"/>
        <c:auto val="1"/>
        <c:lblAlgn val="ctr"/>
        <c:lblOffset val="100"/>
        <c:noMultiLvlLbl val="0"/>
      </c:catAx>
      <c:valAx>
        <c:axId val="171245568"/>
        <c:scaling>
          <c:orientation val="minMax"/>
          <c:min val="0"/>
        </c:scaling>
        <c:delete val="0"/>
        <c:axPos val="l"/>
        <c:majorGridlines/>
        <c:numFmt formatCode="General" sourceLinked="1"/>
        <c:majorTickMark val="cross"/>
        <c:minorTickMark val="none"/>
        <c:tickLblPos val="nextTo"/>
        <c:crossAx val="168949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 с.Вольно-Надеждинское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88.7</c:v>
                </c:pt>
                <c:pt idx="1">
                  <c:v>70.7</c:v>
                </c:pt>
                <c:pt idx="2">
                  <c:v>46</c:v>
                </c:pt>
                <c:pt idx="3">
                  <c:v>86.4</c:v>
                </c:pt>
                <c:pt idx="4">
                  <c:v>73.2</c:v>
                </c:pt>
              </c:numCache>
            </c:numRef>
          </c:val>
        </c:ser>
        <c:dLbls>
          <c:showLegendKey val="0"/>
          <c:showVal val="0"/>
          <c:showCatName val="0"/>
          <c:showSerName val="0"/>
          <c:showPercent val="0"/>
          <c:showBubbleSize val="0"/>
        </c:dLbls>
        <c:axId val="171648128"/>
        <c:axId val="171650048"/>
      </c:radarChart>
      <c:catAx>
        <c:axId val="1716481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650048"/>
        <c:crosses val="autoZero"/>
        <c:auto val="1"/>
        <c:lblAlgn val="ctr"/>
        <c:lblOffset val="100"/>
        <c:noMultiLvlLbl val="0"/>
      </c:catAx>
      <c:valAx>
        <c:axId val="171650048"/>
        <c:scaling>
          <c:orientation val="minMax"/>
          <c:min val="0"/>
        </c:scaling>
        <c:delete val="0"/>
        <c:axPos val="l"/>
        <c:majorGridlines/>
        <c:numFmt formatCode="General" sourceLinked="1"/>
        <c:majorTickMark val="cross"/>
        <c:minorTickMark val="none"/>
        <c:tickLblPos val="nextTo"/>
        <c:crossAx val="171648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Липовецкая средняя общеобразовательная школа №1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93.4</c:v>
                </c:pt>
                <c:pt idx="1">
                  <c:v>75.7</c:v>
                </c:pt>
                <c:pt idx="2">
                  <c:v>29</c:v>
                </c:pt>
                <c:pt idx="3">
                  <c:v>86.8</c:v>
                </c:pt>
                <c:pt idx="4">
                  <c:v>73.099999999999994</c:v>
                </c:pt>
              </c:numCache>
            </c:numRef>
          </c:val>
        </c:ser>
        <c:dLbls>
          <c:showLegendKey val="0"/>
          <c:showVal val="0"/>
          <c:showCatName val="0"/>
          <c:showSerName val="0"/>
          <c:showPercent val="0"/>
          <c:showBubbleSize val="0"/>
        </c:dLbls>
        <c:axId val="171983232"/>
        <c:axId val="171985152"/>
      </c:radarChart>
      <c:catAx>
        <c:axId val="1719832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985152"/>
        <c:crosses val="autoZero"/>
        <c:auto val="1"/>
        <c:lblAlgn val="ctr"/>
        <c:lblOffset val="100"/>
        <c:noMultiLvlLbl val="0"/>
      </c:catAx>
      <c:valAx>
        <c:axId val="171985152"/>
        <c:scaling>
          <c:orientation val="minMax"/>
          <c:min val="0"/>
        </c:scaling>
        <c:delete val="0"/>
        <c:axPos val="l"/>
        <c:majorGridlines/>
        <c:numFmt formatCode="General" sourceLinked="1"/>
        <c:majorTickMark val="cross"/>
        <c:minorTickMark val="none"/>
        <c:tickLblPos val="nextTo"/>
        <c:crossAx val="1719832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№4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87.8</c:v>
                </c:pt>
                <c:pt idx="1">
                  <c:v>69.7</c:v>
                </c:pt>
                <c:pt idx="2">
                  <c:v>46.9</c:v>
                </c:pt>
                <c:pt idx="3">
                  <c:v>82.8</c:v>
                </c:pt>
                <c:pt idx="4">
                  <c:v>72.7</c:v>
                </c:pt>
              </c:numCache>
            </c:numRef>
          </c:val>
        </c:ser>
        <c:dLbls>
          <c:showLegendKey val="0"/>
          <c:showVal val="0"/>
          <c:showCatName val="0"/>
          <c:showSerName val="0"/>
          <c:showPercent val="0"/>
          <c:showBubbleSize val="0"/>
        </c:dLbls>
        <c:axId val="172002688"/>
        <c:axId val="172025344"/>
      </c:radarChart>
      <c:catAx>
        <c:axId val="1720026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2025344"/>
        <c:crosses val="autoZero"/>
        <c:auto val="1"/>
        <c:lblAlgn val="ctr"/>
        <c:lblOffset val="100"/>
        <c:noMultiLvlLbl val="0"/>
      </c:catAx>
      <c:valAx>
        <c:axId val="172025344"/>
        <c:scaling>
          <c:orientation val="minMax"/>
          <c:min val="0"/>
        </c:scaling>
        <c:delete val="0"/>
        <c:axPos val="l"/>
        <c:majorGridlines/>
        <c:numFmt formatCode="General" sourceLinked="1"/>
        <c:majorTickMark val="cross"/>
        <c:minorTickMark val="none"/>
        <c:tickLblPos val="nextTo"/>
        <c:crossAx val="172002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Фадеевская основная общеобразовательная школа им.К.С.Скажутина Октябрьского район</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77</c:v>
                </c:pt>
                <c:pt idx="2">
                  <c:v>20</c:v>
                </c:pt>
                <c:pt idx="3">
                  <c:v>87</c:v>
                </c:pt>
                <c:pt idx="4">
                  <c:v>72.7</c:v>
                </c:pt>
              </c:numCache>
            </c:numRef>
          </c:val>
        </c:ser>
        <c:dLbls>
          <c:showLegendKey val="0"/>
          <c:showVal val="0"/>
          <c:showCatName val="0"/>
          <c:showSerName val="0"/>
          <c:showPercent val="0"/>
          <c:showBubbleSize val="0"/>
        </c:dLbls>
        <c:axId val="171788928"/>
        <c:axId val="171799296"/>
      </c:radarChart>
      <c:catAx>
        <c:axId val="1717889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799296"/>
        <c:crosses val="autoZero"/>
        <c:auto val="1"/>
        <c:lblAlgn val="ctr"/>
        <c:lblOffset val="100"/>
        <c:noMultiLvlLbl val="0"/>
      </c:catAx>
      <c:valAx>
        <c:axId val="171799296"/>
        <c:scaling>
          <c:orientation val="minMax"/>
          <c:min val="0"/>
        </c:scaling>
        <c:delete val="0"/>
        <c:axPos val="l"/>
        <c:majorGridlines/>
        <c:numFmt formatCode="General" sourceLinked="1"/>
        <c:majorTickMark val="cross"/>
        <c:minorTickMark val="none"/>
        <c:tickLblPos val="nextTo"/>
        <c:crossAx val="171788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№9 с.Кипарисово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94.6</c:v>
                </c:pt>
                <c:pt idx="1">
                  <c:v>71.7</c:v>
                </c:pt>
                <c:pt idx="2">
                  <c:v>34.1</c:v>
                </c:pt>
                <c:pt idx="3">
                  <c:v>88.4</c:v>
                </c:pt>
                <c:pt idx="4">
                  <c:v>72.7</c:v>
                </c:pt>
              </c:numCache>
            </c:numRef>
          </c:val>
        </c:ser>
        <c:dLbls>
          <c:showLegendKey val="0"/>
          <c:showVal val="0"/>
          <c:showCatName val="0"/>
          <c:showSerName val="0"/>
          <c:showPercent val="0"/>
          <c:showBubbleSize val="0"/>
        </c:dLbls>
        <c:axId val="171825024"/>
        <c:axId val="142151680"/>
      </c:radarChart>
      <c:catAx>
        <c:axId val="1718250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2151680"/>
        <c:crosses val="autoZero"/>
        <c:auto val="1"/>
        <c:lblAlgn val="ctr"/>
        <c:lblOffset val="100"/>
        <c:noMultiLvlLbl val="0"/>
      </c:catAx>
      <c:valAx>
        <c:axId val="142151680"/>
        <c:scaling>
          <c:orientation val="minMax"/>
          <c:min val="0"/>
        </c:scaling>
        <c:delete val="0"/>
        <c:axPos val="l"/>
        <c:majorGridlines/>
        <c:numFmt formatCode="General" sourceLinked="1"/>
        <c:majorTickMark val="cross"/>
        <c:minorTickMark val="none"/>
        <c:tickLblPos val="nextTo"/>
        <c:crossAx val="171825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с.Фроловка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c:v>
                </c:pt>
                <c:pt idx="1">
                  <c:v>78.7</c:v>
                </c:pt>
                <c:pt idx="2">
                  <c:v>15</c:v>
                </c:pt>
                <c:pt idx="3">
                  <c:v>90.4</c:v>
                </c:pt>
                <c:pt idx="4">
                  <c:v>72.5</c:v>
                </c:pt>
              </c:numCache>
            </c:numRef>
          </c:val>
        </c:ser>
        <c:dLbls>
          <c:showLegendKey val="0"/>
          <c:showVal val="0"/>
          <c:showCatName val="0"/>
          <c:showSerName val="0"/>
          <c:showPercent val="0"/>
          <c:showBubbleSize val="0"/>
        </c:dLbls>
        <c:axId val="142877824"/>
        <c:axId val="142879744"/>
      </c:radarChart>
      <c:catAx>
        <c:axId val="1428778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2879744"/>
        <c:crosses val="autoZero"/>
        <c:auto val="1"/>
        <c:lblAlgn val="ctr"/>
        <c:lblOffset val="100"/>
        <c:noMultiLvlLbl val="0"/>
      </c:catAx>
      <c:valAx>
        <c:axId val="142879744"/>
        <c:scaling>
          <c:orientation val="minMax"/>
          <c:min val="0"/>
        </c:scaling>
        <c:delete val="0"/>
        <c:axPos val="l"/>
        <c:majorGridlines/>
        <c:numFmt formatCode="General" sourceLinked="1"/>
        <c:majorTickMark val="cross"/>
        <c:minorTickMark val="none"/>
        <c:tickLblPos val="nextTo"/>
        <c:crossAx val="1428778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"Гимназия №7"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98.4</c:v>
                </c:pt>
                <c:pt idx="1">
                  <c:v>94</c:v>
                </c:pt>
                <c:pt idx="2">
                  <c:v>63.9</c:v>
                </c:pt>
                <c:pt idx="3">
                  <c:v>94.6</c:v>
                </c:pt>
                <c:pt idx="4">
                  <c:v>88.7</c:v>
                </c:pt>
              </c:numCache>
            </c:numRef>
          </c:val>
        </c:ser>
        <c:dLbls>
          <c:showLegendKey val="0"/>
          <c:showVal val="0"/>
          <c:showCatName val="0"/>
          <c:showSerName val="0"/>
          <c:showPercent val="0"/>
          <c:showBubbleSize val="0"/>
        </c:dLbls>
        <c:axId val="120816000"/>
        <c:axId val="120817920"/>
      </c:radarChart>
      <c:catAx>
        <c:axId val="1208160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0817920"/>
        <c:crosses val="autoZero"/>
        <c:auto val="1"/>
        <c:lblAlgn val="ctr"/>
        <c:lblOffset val="100"/>
        <c:noMultiLvlLbl val="0"/>
      </c:catAx>
      <c:valAx>
        <c:axId val="120817920"/>
        <c:scaling>
          <c:orientation val="minMax"/>
          <c:min val="0"/>
        </c:scaling>
        <c:delete val="0"/>
        <c:axPos val="l"/>
        <c:majorGridlines/>
        <c:numFmt formatCode="General" sourceLinked="1"/>
        <c:majorTickMark val="cross"/>
        <c:minorTickMark val="none"/>
        <c:tickLblPos val="nextTo"/>
        <c:crossAx val="1208160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Преображенская средняя школа №11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94.5</c:v>
                </c:pt>
                <c:pt idx="1">
                  <c:v>66</c:v>
                </c:pt>
                <c:pt idx="2">
                  <c:v>34</c:v>
                </c:pt>
                <c:pt idx="3">
                  <c:v>86.4</c:v>
                </c:pt>
                <c:pt idx="4">
                  <c:v>72.400000000000006</c:v>
                </c:pt>
              </c:numCache>
            </c:numRef>
          </c:val>
        </c:ser>
        <c:dLbls>
          <c:showLegendKey val="0"/>
          <c:showVal val="0"/>
          <c:showCatName val="0"/>
          <c:showSerName val="0"/>
          <c:showPercent val="0"/>
          <c:showBubbleSize val="0"/>
        </c:dLbls>
        <c:axId val="172257664"/>
        <c:axId val="172259584"/>
      </c:radarChart>
      <c:catAx>
        <c:axId val="1722576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2259584"/>
        <c:crosses val="autoZero"/>
        <c:auto val="1"/>
        <c:lblAlgn val="ctr"/>
        <c:lblOffset val="100"/>
        <c:noMultiLvlLbl val="0"/>
      </c:catAx>
      <c:valAx>
        <c:axId val="172259584"/>
        <c:scaling>
          <c:orientation val="minMax"/>
          <c:min val="0"/>
        </c:scaling>
        <c:delete val="0"/>
        <c:axPos val="l"/>
        <c:majorGridlines/>
        <c:numFmt formatCode="General" sourceLinked="1"/>
        <c:majorTickMark val="cross"/>
        <c:minorTickMark val="none"/>
        <c:tickLblPos val="nextTo"/>
        <c:crossAx val="1722576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№12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61.7</c:v>
                </c:pt>
                <c:pt idx="2">
                  <c:v>30</c:v>
                </c:pt>
                <c:pt idx="3">
                  <c:v>88.8</c:v>
                </c:pt>
                <c:pt idx="4">
                  <c:v>72.099999999999994</c:v>
                </c:pt>
              </c:numCache>
            </c:numRef>
          </c:val>
        </c:ser>
        <c:dLbls>
          <c:showLegendKey val="0"/>
          <c:showVal val="0"/>
          <c:showCatName val="0"/>
          <c:showSerName val="0"/>
          <c:showPercent val="0"/>
          <c:showBubbleSize val="0"/>
        </c:dLbls>
        <c:axId val="172273024"/>
        <c:axId val="174667264"/>
      </c:radarChart>
      <c:catAx>
        <c:axId val="1722730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667264"/>
        <c:crosses val="autoZero"/>
        <c:auto val="1"/>
        <c:lblAlgn val="ctr"/>
        <c:lblOffset val="100"/>
        <c:noMultiLvlLbl val="0"/>
      </c:catAx>
      <c:valAx>
        <c:axId val="174667264"/>
        <c:scaling>
          <c:orientation val="minMax"/>
          <c:min val="0"/>
        </c:scaling>
        <c:delete val="0"/>
        <c:axPos val="l"/>
        <c:majorGridlines/>
        <c:numFmt formatCode="General" sourceLinked="1"/>
        <c:majorTickMark val="cross"/>
        <c:minorTickMark val="none"/>
        <c:tickLblPos val="nextTo"/>
        <c:crossAx val="172273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№5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86.6</c:v>
                </c:pt>
                <c:pt idx="1">
                  <c:v>74.7</c:v>
                </c:pt>
                <c:pt idx="2">
                  <c:v>32.799999999999997</c:v>
                </c:pt>
                <c:pt idx="3">
                  <c:v>83</c:v>
                </c:pt>
                <c:pt idx="4">
                  <c:v>72</c:v>
                </c:pt>
              </c:numCache>
            </c:numRef>
          </c:val>
        </c:ser>
        <c:dLbls>
          <c:showLegendKey val="0"/>
          <c:showVal val="0"/>
          <c:showCatName val="0"/>
          <c:showSerName val="0"/>
          <c:showPercent val="0"/>
          <c:showBubbleSize val="0"/>
        </c:dLbls>
        <c:axId val="174701184"/>
        <c:axId val="174740224"/>
      </c:radarChart>
      <c:catAx>
        <c:axId val="1747011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740224"/>
        <c:crosses val="autoZero"/>
        <c:auto val="1"/>
        <c:lblAlgn val="ctr"/>
        <c:lblOffset val="100"/>
        <c:noMultiLvlLbl val="0"/>
      </c:catAx>
      <c:valAx>
        <c:axId val="174740224"/>
        <c:scaling>
          <c:orientation val="minMax"/>
          <c:min val="0"/>
        </c:scaling>
        <c:delete val="0"/>
        <c:axPos val="l"/>
        <c:majorGridlines/>
        <c:numFmt formatCode="General" sourceLinked="1"/>
        <c:majorTickMark val="cross"/>
        <c:minorTickMark val="none"/>
        <c:tickLblPos val="nextTo"/>
        <c:crossAx val="1747011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с.Тихменево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94.6</c:v>
                </c:pt>
                <c:pt idx="1">
                  <c:v>68</c:v>
                </c:pt>
                <c:pt idx="2">
                  <c:v>0</c:v>
                </c:pt>
                <c:pt idx="3">
                  <c:v>100</c:v>
                </c:pt>
                <c:pt idx="4">
                  <c:v>71.900000000000006</c:v>
                </c:pt>
              </c:numCache>
            </c:numRef>
          </c:val>
        </c:ser>
        <c:dLbls>
          <c:showLegendKey val="0"/>
          <c:showVal val="0"/>
          <c:showCatName val="0"/>
          <c:showSerName val="0"/>
          <c:showPercent val="0"/>
          <c:showBubbleSize val="0"/>
        </c:dLbls>
        <c:axId val="174779008"/>
        <c:axId val="174391680"/>
      </c:radarChart>
      <c:catAx>
        <c:axId val="1747790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391680"/>
        <c:crosses val="autoZero"/>
        <c:auto val="1"/>
        <c:lblAlgn val="ctr"/>
        <c:lblOffset val="100"/>
        <c:noMultiLvlLbl val="0"/>
      </c:catAx>
      <c:valAx>
        <c:axId val="174391680"/>
        <c:scaling>
          <c:orientation val="minMax"/>
          <c:min val="0"/>
        </c:scaling>
        <c:delete val="0"/>
        <c:axPos val="l"/>
        <c:majorGridlines/>
        <c:numFmt formatCode="General" sourceLinked="1"/>
        <c:majorTickMark val="cross"/>
        <c:minorTickMark val="none"/>
        <c:tickLblPos val="nextTo"/>
        <c:crossAx val="1747790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86.8</c:v>
                </c:pt>
                <c:pt idx="1">
                  <c:v>80</c:v>
                </c:pt>
                <c:pt idx="2">
                  <c:v>35</c:v>
                </c:pt>
                <c:pt idx="3">
                  <c:v>81.2</c:v>
                </c:pt>
                <c:pt idx="4">
                  <c:v>71.8</c:v>
                </c:pt>
              </c:numCache>
            </c:numRef>
          </c:val>
        </c:ser>
        <c:dLbls>
          <c:showLegendKey val="0"/>
          <c:showVal val="0"/>
          <c:showCatName val="0"/>
          <c:showSerName val="0"/>
          <c:showPercent val="0"/>
          <c:showBubbleSize val="0"/>
        </c:dLbls>
        <c:axId val="174466560"/>
        <c:axId val="174468480"/>
      </c:radarChart>
      <c:catAx>
        <c:axId val="1744665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468480"/>
        <c:crosses val="autoZero"/>
        <c:auto val="1"/>
        <c:lblAlgn val="ctr"/>
        <c:lblOffset val="100"/>
        <c:noMultiLvlLbl val="0"/>
      </c:catAx>
      <c:valAx>
        <c:axId val="174468480"/>
        <c:scaling>
          <c:orientation val="minMax"/>
          <c:min val="0"/>
        </c:scaling>
        <c:delete val="0"/>
        <c:axPos val="l"/>
        <c:majorGridlines/>
        <c:numFmt formatCode="General" sourceLinked="1"/>
        <c:majorTickMark val="cross"/>
        <c:minorTickMark val="none"/>
        <c:tickLblPos val="nextTo"/>
        <c:crossAx val="1744665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кп. Горные Ключи"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c:v>
                </c:pt>
                <c:pt idx="1">
                  <c:v>70.7</c:v>
                </c:pt>
                <c:pt idx="2">
                  <c:v>56</c:v>
                </c:pt>
                <c:pt idx="3">
                  <c:v>75.400000000000006</c:v>
                </c:pt>
                <c:pt idx="4">
                  <c:v>71.8</c:v>
                </c:pt>
              </c:numCache>
            </c:numRef>
          </c:val>
        </c:ser>
        <c:dLbls>
          <c:showLegendKey val="0"/>
          <c:showVal val="0"/>
          <c:showCatName val="0"/>
          <c:showSerName val="0"/>
          <c:showPercent val="0"/>
          <c:showBubbleSize val="0"/>
        </c:dLbls>
        <c:axId val="174519040"/>
        <c:axId val="174520960"/>
      </c:radarChart>
      <c:catAx>
        <c:axId val="1745190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520960"/>
        <c:crosses val="autoZero"/>
        <c:auto val="1"/>
        <c:lblAlgn val="ctr"/>
        <c:lblOffset val="100"/>
        <c:noMultiLvlLbl val="0"/>
      </c:catAx>
      <c:valAx>
        <c:axId val="174520960"/>
        <c:scaling>
          <c:orientation val="minMax"/>
          <c:min val="0"/>
        </c:scaling>
        <c:delete val="0"/>
        <c:axPos val="l"/>
        <c:majorGridlines/>
        <c:numFmt formatCode="General" sourceLinked="1"/>
        <c:majorTickMark val="cross"/>
        <c:minorTickMark val="none"/>
        <c:tickLblPos val="nextTo"/>
        <c:crossAx val="1745190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№10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80.5</c:v>
                </c:pt>
                <c:pt idx="1">
                  <c:v>56.7</c:v>
                </c:pt>
                <c:pt idx="2">
                  <c:v>38</c:v>
                </c:pt>
                <c:pt idx="3">
                  <c:v>91</c:v>
                </c:pt>
                <c:pt idx="4">
                  <c:v>71.7</c:v>
                </c:pt>
              </c:numCache>
            </c:numRef>
          </c:val>
        </c:ser>
        <c:dLbls>
          <c:showLegendKey val="0"/>
          <c:showVal val="0"/>
          <c:showCatName val="0"/>
          <c:showSerName val="0"/>
          <c:showPercent val="0"/>
          <c:showBubbleSize val="0"/>
        </c:dLbls>
        <c:axId val="174579072"/>
        <c:axId val="174609920"/>
      </c:radarChart>
      <c:catAx>
        <c:axId val="1745790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609920"/>
        <c:crosses val="autoZero"/>
        <c:auto val="1"/>
        <c:lblAlgn val="ctr"/>
        <c:lblOffset val="100"/>
        <c:noMultiLvlLbl val="0"/>
      </c:catAx>
      <c:valAx>
        <c:axId val="174609920"/>
        <c:scaling>
          <c:orientation val="minMax"/>
          <c:min val="0"/>
        </c:scaling>
        <c:delete val="0"/>
        <c:axPos val="l"/>
        <c:majorGridlines/>
        <c:numFmt formatCode="General" sourceLinked="1"/>
        <c:majorTickMark val="cross"/>
        <c:minorTickMark val="none"/>
        <c:tickLblPos val="nextTo"/>
        <c:crossAx val="1745790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с.Новицкое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97.2</c:v>
                </c:pt>
                <c:pt idx="1">
                  <c:v>73.7</c:v>
                </c:pt>
                <c:pt idx="2">
                  <c:v>36.1</c:v>
                </c:pt>
                <c:pt idx="3">
                  <c:v>76.599999999999994</c:v>
                </c:pt>
                <c:pt idx="4">
                  <c:v>71.7</c:v>
                </c:pt>
              </c:numCache>
            </c:numRef>
          </c:val>
        </c:ser>
        <c:dLbls>
          <c:showLegendKey val="0"/>
          <c:showVal val="0"/>
          <c:showCatName val="0"/>
          <c:showSerName val="0"/>
          <c:showPercent val="0"/>
          <c:showBubbleSize val="0"/>
        </c:dLbls>
        <c:axId val="174852736"/>
        <c:axId val="174854912"/>
      </c:radarChart>
      <c:catAx>
        <c:axId val="1748527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854912"/>
        <c:crosses val="autoZero"/>
        <c:auto val="1"/>
        <c:lblAlgn val="ctr"/>
        <c:lblOffset val="100"/>
        <c:noMultiLvlLbl val="0"/>
      </c:catAx>
      <c:valAx>
        <c:axId val="174854912"/>
        <c:scaling>
          <c:orientation val="minMax"/>
          <c:min val="0"/>
        </c:scaling>
        <c:delete val="0"/>
        <c:axPos val="l"/>
        <c:majorGridlines/>
        <c:numFmt formatCode="General" sourceLinked="1"/>
        <c:majorTickMark val="cross"/>
        <c:minorTickMark val="none"/>
        <c:tickLblPos val="nextTo"/>
        <c:crossAx val="1748527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с.Новолитовск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92.9</c:v>
                </c:pt>
                <c:pt idx="1">
                  <c:v>69</c:v>
                </c:pt>
                <c:pt idx="2">
                  <c:v>29</c:v>
                </c:pt>
                <c:pt idx="3">
                  <c:v>88.8</c:v>
                </c:pt>
                <c:pt idx="4">
                  <c:v>71.7</c:v>
                </c:pt>
              </c:numCache>
            </c:numRef>
          </c:val>
        </c:ser>
        <c:dLbls>
          <c:showLegendKey val="0"/>
          <c:showVal val="0"/>
          <c:showCatName val="0"/>
          <c:showSerName val="0"/>
          <c:showPercent val="0"/>
          <c:showBubbleSize val="0"/>
        </c:dLbls>
        <c:axId val="174913408"/>
        <c:axId val="174927872"/>
      </c:radarChart>
      <c:catAx>
        <c:axId val="1749134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927872"/>
        <c:crosses val="autoZero"/>
        <c:auto val="1"/>
        <c:lblAlgn val="ctr"/>
        <c:lblOffset val="100"/>
        <c:noMultiLvlLbl val="0"/>
      </c:catAx>
      <c:valAx>
        <c:axId val="174927872"/>
        <c:scaling>
          <c:orientation val="minMax"/>
          <c:min val="0"/>
        </c:scaling>
        <c:delete val="0"/>
        <c:axPos val="l"/>
        <c:majorGridlines/>
        <c:numFmt formatCode="General" sourceLinked="1"/>
        <c:majorTickMark val="cross"/>
        <c:minorTickMark val="none"/>
        <c:tickLblPos val="nextTo"/>
        <c:crossAx val="174913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№22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92.6</c:v>
                </c:pt>
                <c:pt idx="1">
                  <c:v>60.7</c:v>
                </c:pt>
                <c:pt idx="2">
                  <c:v>38</c:v>
                </c:pt>
                <c:pt idx="3">
                  <c:v>89.8</c:v>
                </c:pt>
                <c:pt idx="4">
                  <c:v>71.5</c:v>
                </c:pt>
              </c:numCache>
            </c:numRef>
          </c:val>
        </c:ser>
        <c:dLbls>
          <c:showLegendKey val="0"/>
          <c:showVal val="0"/>
          <c:showCatName val="0"/>
          <c:showSerName val="0"/>
          <c:showPercent val="0"/>
          <c:showBubbleSize val="0"/>
        </c:dLbls>
        <c:axId val="174969984"/>
        <c:axId val="174971904"/>
      </c:radarChart>
      <c:catAx>
        <c:axId val="1749699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4971904"/>
        <c:crosses val="autoZero"/>
        <c:auto val="1"/>
        <c:lblAlgn val="ctr"/>
        <c:lblOffset val="100"/>
        <c:noMultiLvlLbl val="0"/>
      </c:catAx>
      <c:valAx>
        <c:axId val="174971904"/>
        <c:scaling>
          <c:orientation val="minMax"/>
          <c:min val="0"/>
        </c:scaling>
        <c:delete val="0"/>
        <c:axPos val="l"/>
        <c:majorGridlines/>
        <c:numFmt formatCode="General" sourceLinked="1"/>
        <c:majorTickMark val="cross"/>
        <c:minorTickMark val="none"/>
        <c:tickLblPos val="nextTo"/>
        <c:crossAx val="174969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Основная общеобразовательная школа с.Перетино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98.4</c:v>
                </c:pt>
                <c:pt idx="1">
                  <c:v>95.7</c:v>
                </c:pt>
                <c:pt idx="2">
                  <c:v>54</c:v>
                </c:pt>
                <c:pt idx="3">
                  <c:v>98.8</c:v>
                </c:pt>
                <c:pt idx="4">
                  <c:v>88.6</c:v>
                </c:pt>
              </c:numCache>
            </c:numRef>
          </c:val>
        </c:ser>
        <c:dLbls>
          <c:showLegendKey val="0"/>
          <c:showVal val="0"/>
          <c:showCatName val="0"/>
          <c:showSerName val="0"/>
          <c:showPercent val="0"/>
          <c:showBubbleSize val="0"/>
        </c:dLbls>
        <c:axId val="120855936"/>
        <c:axId val="120907264"/>
      </c:radarChart>
      <c:catAx>
        <c:axId val="1208559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0907264"/>
        <c:crosses val="autoZero"/>
        <c:auto val="1"/>
        <c:lblAlgn val="ctr"/>
        <c:lblOffset val="100"/>
        <c:noMultiLvlLbl val="0"/>
      </c:catAx>
      <c:valAx>
        <c:axId val="120907264"/>
        <c:scaling>
          <c:orientation val="minMax"/>
          <c:min val="0"/>
        </c:scaling>
        <c:delete val="0"/>
        <c:axPos val="l"/>
        <c:majorGridlines/>
        <c:numFmt formatCode="General" sourceLinked="1"/>
        <c:majorTickMark val="cross"/>
        <c:minorTickMark val="none"/>
        <c:tickLblPos val="nextTo"/>
        <c:crossAx val="1208559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№10 п.Раздольное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83.6</c:v>
                </c:pt>
                <c:pt idx="1">
                  <c:v>84.7</c:v>
                </c:pt>
                <c:pt idx="2">
                  <c:v>0</c:v>
                </c:pt>
                <c:pt idx="3">
                  <c:v>97.6</c:v>
                </c:pt>
                <c:pt idx="4">
                  <c:v>71.5</c:v>
                </c:pt>
              </c:numCache>
            </c:numRef>
          </c:val>
        </c:ser>
        <c:dLbls>
          <c:showLegendKey val="0"/>
          <c:showVal val="0"/>
          <c:showCatName val="0"/>
          <c:showSerName val="0"/>
          <c:showPercent val="0"/>
          <c:showBubbleSize val="0"/>
        </c:dLbls>
        <c:axId val="175059328"/>
        <c:axId val="175061248"/>
      </c:radarChart>
      <c:catAx>
        <c:axId val="1750593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061248"/>
        <c:crosses val="autoZero"/>
        <c:auto val="1"/>
        <c:lblAlgn val="ctr"/>
        <c:lblOffset val="100"/>
        <c:noMultiLvlLbl val="0"/>
      </c:catAx>
      <c:valAx>
        <c:axId val="175061248"/>
        <c:scaling>
          <c:orientation val="minMax"/>
          <c:min val="0"/>
        </c:scaling>
        <c:delete val="0"/>
        <c:axPos val="l"/>
        <c:majorGridlines/>
        <c:numFmt formatCode="General" sourceLinked="1"/>
        <c:majorTickMark val="cross"/>
        <c:minorTickMark val="none"/>
        <c:tickLblPos val="nextTo"/>
        <c:crossAx val="1750593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Пореченская основная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52.8</c:v>
                </c:pt>
                <c:pt idx="1">
                  <c:v>76.7</c:v>
                </c:pt>
                <c:pt idx="2">
                  <c:v>42.1</c:v>
                </c:pt>
                <c:pt idx="3">
                  <c:v>89.8</c:v>
                </c:pt>
                <c:pt idx="4">
                  <c:v>71.400000000000006</c:v>
                </c:pt>
              </c:numCache>
            </c:numRef>
          </c:val>
        </c:ser>
        <c:dLbls>
          <c:showLegendKey val="0"/>
          <c:showVal val="0"/>
          <c:showCatName val="0"/>
          <c:showSerName val="0"/>
          <c:showPercent val="0"/>
          <c:showBubbleSize val="0"/>
        </c:dLbls>
        <c:axId val="175074688"/>
        <c:axId val="175384064"/>
      </c:radarChart>
      <c:catAx>
        <c:axId val="1750746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384064"/>
        <c:crosses val="autoZero"/>
        <c:auto val="1"/>
        <c:lblAlgn val="ctr"/>
        <c:lblOffset val="100"/>
        <c:noMultiLvlLbl val="0"/>
      </c:catAx>
      <c:valAx>
        <c:axId val="175384064"/>
        <c:scaling>
          <c:orientation val="minMax"/>
          <c:min val="0"/>
        </c:scaling>
        <c:delete val="0"/>
        <c:axPos val="l"/>
        <c:majorGridlines/>
        <c:numFmt formatCode="General" sourceLinked="1"/>
        <c:majorTickMark val="cross"/>
        <c:minorTickMark val="none"/>
        <c:tickLblPos val="nextTo"/>
        <c:crossAx val="175074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с.Соловьевка"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93.7</c:v>
                </c:pt>
                <c:pt idx="1">
                  <c:v>80</c:v>
                </c:pt>
                <c:pt idx="2">
                  <c:v>30</c:v>
                </c:pt>
                <c:pt idx="3">
                  <c:v>80.400000000000006</c:v>
                </c:pt>
                <c:pt idx="4">
                  <c:v>71.3</c:v>
                </c:pt>
              </c:numCache>
            </c:numRef>
          </c:val>
        </c:ser>
        <c:dLbls>
          <c:showLegendKey val="0"/>
          <c:showVal val="0"/>
          <c:showCatName val="0"/>
          <c:showSerName val="0"/>
          <c:showPercent val="0"/>
          <c:showBubbleSize val="0"/>
        </c:dLbls>
        <c:axId val="175417984"/>
        <c:axId val="175432448"/>
      </c:radarChart>
      <c:catAx>
        <c:axId val="1754179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432448"/>
        <c:crosses val="autoZero"/>
        <c:auto val="1"/>
        <c:lblAlgn val="ctr"/>
        <c:lblOffset val="100"/>
        <c:noMultiLvlLbl val="0"/>
      </c:catAx>
      <c:valAx>
        <c:axId val="175432448"/>
        <c:scaling>
          <c:orientation val="minMax"/>
          <c:min val="0"/>
        </c:scaling>
        <c:delete val="0"/>
        <c:axPos val="l"/>
        <c:majorGridlines/>
        <c:numFmt formatCode="General" sourceLinked="1"/>
        <c:majorTickMark val="cross"/>
        <c:minorTickMark val="none"/>
        <c:tickLblPos val="nextTo"/>
        <c:crossAx val="175417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№24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94.9</c:v>
                </c:pt>
                <c:pt idx="1">
                  <c:v>64.7</c:v>
                </c:pt>
                <c:pt idx="2">
                  <c:v>26</c:v>
                </c:pt>
                <c:pt idx="3">
                  <c:v>93.2</c:v>
                </c:pt>
                <c:pt idx="4">
                  <c:v>71.3</c:v>
                </c:pt>
              </c:numCache>
            </c:numRef>
          </c:val>
        </c:ser>
        <c:dLbls>
          <c:showLegendKey val="0"/>
          <c:showVal val="0"/>
          <c:showCatName val="0"/>
          <c:showSerName val="0"/>
          <c:showPercent val="0"/>
          <c:showBubbleSize val="0"/>
        </c:dLbls>
        <c:axId val="175183744"/>
        <c:axId val="175190016"/>
      </c:radarChart>
      <c:catAx>
        <c:axId val="1751837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190016"/>
        <c:crosses val="autoZero"/>
        <c:auto val="1"/>
        <c:lblAlgn val="ctr"/>
        <c:lblOffset val="100"/>
        <c:noMultiLvlLbl val="0"/>
      </c:catAx>
      <c:valAx>
        <c:axId val="175190016"/>
        <c:scaling>
          <c:orientation val="minMax"/>
          <c:min val="0"/>
        </c:scaling>
        <c:delete val="0"/>
        <c:axPos val="l"/>
        <c:majorGridlines/>
        <c:numFmt formatCode="General" sourceLinked="1"/>
        <c:majorTickMark val="cross"/>
        <c:minorTickMark val="none"/>
        <c:tickLblPos val="nextTo"/>
        <c:crossAx val="175183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 п.Раздольное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78.7</c:v>
                </c:pt>
                <c:pt idx="2">
                  <c:v>8</c:v>
                </c:pt>
                <c:pt idx="3">
                  <c:v>88.8</c:v>
                </c:pt>
                <c:pt idx="4">
                  <c:v>71.2</c:v>
                </c:pt>
              </c:numCache>
            </c:numRef>
          </c:val>
        </c:ser>
        <c:dLbls>
          <c:showLegendKey val="0"/>
          <c:showVal val="0"/>
          <c:showCatName val="0"/>
          <c:showSerName val="0"/>
          <c:showPercent val="0"/>
          <c:showBubbleSize val="0"/>
        </c:dLbls>
        <c:axId val="175232128"/>
        <c:axId val="175234048"/>
      </c:radarChart>
      <c:catAx>
        <c:axId val="1752321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234048"/>
        <c:crosses val="autoZero"/>
        <c:auto val="1"/>
        <c:lblAlgn val="ctr"/>
        <c:lblOffset val="100"/>
        <c:noMultiLvlLbl val="0"/>
      </c:catAx>
      <c:valAx>
        <c:axId val="175234048"/>
        <c:scaling>
          <c:orientation val="minMax"/>
          <c:min val="0"/>
        </c:scaling>
        <c:delete val="0"/>
        <c:axPos val="l"/>
        <c:majorGridlines/>
        <c:numFmt formatCode="General" sourceLinked="1"/>
        <c:majorTickMark val="cross"/>
        <c:minorTickMark val="none"/>
        <c:tickLblPos val="nextTo"/>
        <c:crossAx val="175232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Основная общеобразовательная школа с.Золотая Долина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90.5</c:v>
                </c:pt>
                <c:pt idx="1">
                  <c:v>73.7</c:v>
                </c:pt>
                <c:pt idx="2">
                  <c:v>16</c:v>
                </c:pt>
                <c:pt idx="3">
                  <c:v>85.6</c:v>
                </c:pt>
                <c:pt idx="4">
                  <c:v>70.5</c:v>
                </c:pt>
              </c:numCache>
            </c:numRef>
          </c:val>
        </c:ser>
        <c:dLbls>
          <c:showLegendKey val="0"/>
          <c:showVal val="0"/>
          <c:showCatName val="0"/>
          <c:showSerName val="0"/>
          <c:showPercent val="0"/>
          <c:showBubbleSize val="0"/>
        </c:dLbls>
        <c:axId val="175444352"/>
        <c:axId val="175446272"/>
      </c:radarChart>
      <c:catAx>
        <c:axId val="1754443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446272"/>
        <c:crosses val="autoZero"/>
        <c:auto val="1"/>
        <c:lblAlgn val="ctr"/>
        <c:lblOffset val="100"/>
        <c:noMultiLvlLbl val="0"/>
      </c:catAx>
      <c:valAx>
        <c:axId val="175446272"/>
        <c:scaling>
          <c:orientation val="minMax"/>
          <c:min val="0"/>
        </c:scaling>
        <c:delete val="0"/>
        <c:axPos val="l"/>
        <c:majorGridlines/>
        <c:numFmt formatCode="General" sourceLinked="1"/>
        <c:majorTickMark val="cross"/>
        <c:minorTickMark val="none"/>
        <c:tickLblPos val="nextTo"/>
        <c:crossAx val="1754443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83.2</c:v>
                </c:pt>
                <c:pt idx="1">
                  <c:v>70.7</c:v>
                </c:pt>
                <c:pt idx="2">
                  <c:v>28</c:v>
                </c:pt>
                <c:pt idx="3">
                  <c:v>91.4</c:v>
                </c:pt>
                <c:pt idx="4">
                  <c:v>70.5</c:v>
                </c:pt>
              </c:numCache>
            </c:numRef>
          </c:val>
        </c:ser>
        <c:dLbls>
          <c:showLegendKey val="0"/>
          <c:showVal val="0"/>
          <c:showCatName val="0"/>
          <c:showSerName val="0"/>
          <c:showPercent val="0"/>
          <c:showBubbleSize val="0"/>
        </c:dLbls>
        <c:axId val="175476736"/>
        <c:axId val="175478656"/>
      </c:radarChart>
      <c:catAx>
        <c:axId val="1754767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478656"/>
        <c:crosses val="autoZero"/>
        <c:auto val="1"/>
        <c:lblAlgn val="ctr"/>
        <c:lblOffset val="100"/>
        <c:noMultiLvlLbl val="0"/>
      </c:catAx>
      <c:valAx>
        <c:axId val="175478656"/>
        <c:scaling>
          <c:orientation val="minMax"/>
          <c:min val="0"/>
        </c:scaling>
        <c:delete val="0"/>
        <c:axPos val="l"/>
        <c:majorGridlines/>
        <c:numFmt formatCode="General" sourceLinked="1"/>
        <c:majorTickMark val="cross"/>
        <c:minorTickMark val="none"/>
        <c:tickLblPos val="nextTo"/>
        <c:crossAx val="1754767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№8"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71.7</c:v>
                </c:pt>
                <c:pt idx="2">
                  <c:v>20.100000000000001</c:v>
                </c:pt>
                <c:pt idx="3">
                  <c:v>87.6</c:v>
                </c:pt>
                <c:pt idx="4">
                  <c:v>70.3</c:v>
                </c:pt>
              </c:numCache>
            </c:numRef>
          </c:val>
        </c:ser>
        <c:dLbls>
          <c:showLegendKey val="0"/>
          <c:showVal val="0"/>
          <c:showCatName val="0"/>
          <c:showSerName val="0"/>
          <c:showPercent val="0"/>
          <c:showBubbleSize val="0"/>
        </c:dLbls>
        <c:axId val="175565440"/>
        <c:axId val="175571712"/>
      </c:radarChart>
      <c:catAx>
        <c:axId val="1755654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571712"/>
        <c:crosses val="autoZero"/>
        <c:auto val="1"/>
        <c:lblAlgn val="ctr"/>
        <c:lblOffset val="100"/>
        <c:noMultiLvlLbl val="0"/>
      </c:catAx>
      <c:valAx>
        <c:axId val="175571712"/>
        <c:scaling>
          <c:orientation val="minMax"/>
          <c:min val="0"/>
        </c:scaling>
        <c:delete val="0"/>
        <c:axPos val="l"/>
        <c:majorGridlines/>
        <c:numFmt formatCode="General" sourceLinked="1"/>
        <c:majorTickMark val="cross"/>
        <c:minorTickMark val="none"/>
        <c:tickLblPos val="nextTo"/>
        <c:crossAx val="1755654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№2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84.6</c:v>
                </c:pt>
                <c:pt idx="1">
                  <c:v>56</c:v>
                </c:pt>
                <c:pt idx="2">
                  <c:v>34.1</c:v>
                </c:pt>
                <c:pt idx="3">
                  <c:v>86.8</c:v>
                </c:pt>
                <c:pt idx="4">
                  <c:v>70</c:v>
                </c:pt>
              </c:numCache>
            </c:numRef>
          </c:val>
        </c:ser>
        <c:dLbls>
          <c:showLegendKey val="0"/>
          <c:showVal val="0"/>
          <c:showCatName val="0"/>
          <c:showSerName val="0"/>
          <c:showPercent val="0"/>
          <c:showBubbleSize val="0"/>
        </c:dLbls>
        <c:axId val="175601536"/>
        <c:axId val="175611904"/>
      </c:radarChart>
      <c:catAx>
        <c:axId val="1756015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611904"/>
        <c:crosses val="autoZero"/>
        <c:auto val="1"/>
        <c:lblAlgn val="ctr"/>
        <c:lblOffset val="100"/>
        <c:noMultiLvlLbl val="0"/>
      </c:catAx>
      <c:valAx>
        <c:axId val="175611904"/>
        <c:scaling>
          <c:orientation val="minMax"/>
          <c:min val="0"/>
        </c:scaling>
        <c:delete val="0"/>
        <c:axPos val="l"/>
        <c:majorGridlines/>
        <c:numFmt formatCode="General" sourceLinked="1"/>
        <c:majorTickMark val="cross"/>
        <c:minorTickMark val="none"/>
        <c:tickLblPos val="nextTo"/>
        <c:crossAx val="1756015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№4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90.4</c:v>
                </c:pt>
                <c:pt idx="1">
                  <c:v>57</c:v>
                </c:pt>
                <c:pt idx="2">
                  <c:v>28</c:v>
                </c:pt>
                <c:pt idx="3">
                  <c:v>87.8</c:v>
                </c:pt>
                <c:pt idx="4">
                  <c:v>69.3</c:v>
                </c:pt>
              </c:numCache>
            </c:numRef>
          </c:val>
        </c:ser>
        <c:dLbls>
          <c:showLegendKey val="0"/>
          <c:showVal val="0"/>
          <c:showCatName val="0"/>
          <c:showSerName val="0"/>
          <c:showPercent val="0"/>
          <c:showBubbleSize val="0"/>
        </c:dLbls>
        <c:axId val="175699072"/>
        <c:axId val="175700992"/>
      </c:radarChart>
      <c:catAx>
        <c:axId val="1756990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700992"/>
        <c:crosses val="autoZero"/>
        <c:auto val="1"/>
        <c:lblAlgn val="ctr"/>
        <c:lblOffset val="100"/>
        <c:noMultiLvlLbl val="0"/>
      </c:catAx>
      <c:valAx>
        <c:axId val="175700992"/>
        <c:scaling>
          <c:orientation val="minMax"/>
          <c:min val="0"/>
        </c:scaling>
        <c:delete val="0"/>
        <c:axPos val="l"/>
        <c:majorGridlines/>
        <c:numFmt formatCode="General" sourceLinked="1"/>
        <c:majorTickMark val="cross"/>
        <c:minorTickMark val="none"/>
        <c:tickLblPos val="nextTo"/>
        <c:crossAx val="1756990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№5 п.Тавричанка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98.5</c:v>
                </c:pt>
                <c:pt idx="1">
                  <c:v>97.7</c:v>
                </c:pt>
                <c:pt idx="2">
                  <c:v>52</c:v>
                </c:pt>
                <c:pt idx="3">
                  <c:v>96.4</c:v>
                </c:pt>
                <c:pt idx="4">
                  <c:v>88.3</c:v>
                </c:pt>
              </c:numCache>
            </c:numRef>
          </c:val>
        </c:ser>
        <c:dLbls>
          <c:showLegendKey val="0"/>
          <c:showVal val="0"/>
          <c:showCatName val="0"/>
          <c:showSerName val="0"/>
          <c:showPercent val="0"/>
          <c:showBubbleSize val="0"/>
        </c:dLbls>
        <c:axId val="121006720"/>
        <c:axId val="121012992"/>
      </c:radarChart>
      <c:catAx>
        <c:axId val="1210067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012992"/>
        <c:crosses val="autoZero"/>
        <c:auto val="1"/>
        <c:lblAlgn val="ctr"/>
        <c:lblOffset val="100"/>
        <c:noMultiLvlLbl val="0"/>
      </c:catAx>
      <c:valAx>
        <c:axId val="121012992"/>
        <c:scaling>
          <c:orientation val="minMax"/>
          <c:min val="0"/>
        </c:scaling>
        <c:delete val="0"/>
        <c:axPos val="l"/>
        <c:majorGridlines/>
        <c:numFmt formatCode="General" sourceLinked="1"/>
        <c:majorTickMark val="cross"/>
        <c:minorTickMark val="none"/>
        <c:tickLblPos val="nextTo"/>
        <c:crossAx val="1210067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с.Екатериновка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83.5</c:v>
                </c:pt>
                <c:pt idx="1">
                  <c:v>65.7</c:v>
                </c:pt>
                <c:pt idx="2">
                  <c:v>34.700000000000003</c:v>
                </c:pt>
                <c:pt idx="3">
                  <c:v>84.2</c:v>
                </c:pt>
                <c:pt idx="4">
                  <c:v>68.599999999999994</c:v>
                </c:pt>
              </c:numCache>
            </c:numRef>
          </c:val>
        </c:ser>
        <c:dLbls>
          <c:showLegendKey val="0"/>
          <c:showVal val="0"/>
          <c:showCatName val="0"/>
          <c:showSerName val="0"/>
          <c:showPercent val="0"/>
          <c:showBubbleSize val="0"/>
        </c:dLbls>
        <c:axId val="175743360"/>
        <c:axId val="175745280"/>
      </c:radarChart>
      <c:catAx>
        <c:axId val="1757433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745280"/>
        <c:crosses val="autoZero"/>
        <c:auto val="1"/>
        <c:lblAlgn val="ctr"/>
        <c:lblOffset val="100"/>
        <c:noMultiLvlLbl val="0"/>
      </c:catAx>
      <c:valAx>
        <c:axId val="175745280"/>
        <c:scaling>
          <c:orientation val="minMax"/>
          <c:min val="0"/>
        </c:scaling>
        <c:delete val="0"/>
        <c:axPos val="l"/>
        <c:majorGridlines/>
        <c:numFmt formatCode="General" sourceLinked="1"/>
        <c:majorTickMark val="cross"/>
        <c:minorTickMark val="none"/>
        <c:tickLblPos val="nextTo"/>
        <c:crossAx val="175743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№156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91.6</c:v>
                </c:pt>
                <c:pt idx="1">
                  <c:v>63.7</c:v>
                </c:pt>
                <c:pt idx="2">
                  <c:v>24</c:v>
                </c:pt>
                <c:pt idx="3">
                  <c:v>84.6</c:v>
                </c:pt>
                <c:pt idx="4">
                  <c:v>68.5</c:v>
                </c:pt>
              </c:numCache>
            </c:numRef>
          </c:val>
        </c:ser>
        <c:dLbls>
          <c:showLegendKey val="0"/>
          <c:showVal val="0"/>
          <c:showCatName val="0"/>
          <c:showSerName val="0"/>
          <c:showPercent val="0"/>
          <c:showBubbleSize val="0"/>
        </c:dLbls>
        <c:axId val="175803776"/>
        <c:axId val="175818240"/>
      </c:radarChart>
      <c:catAx>
        <c:axId val="1758037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818240"/>
        <c:crosses val="autoZero"/>
        <c:auto val="1"/>
        <c:lblAlgn val="ctr"/>
        <c:lblOffset val="100"/>
        <c:noMultiLvlLbl val="0"/>
      </c:catAx>
      <c:valAx>
        <c:axId val="175818240"/>
        <c:scaling>
          <c:orientation val="minMax"/>
          <c:min val="0"/>
        </c:scaling>
        <c:delete val="0"/>
        <c:axPos val="l"/>
        <c:majorGridlines/>
        <c:numFmt formatCode="General" sourceLinked="1"/>
        <c:majorTickMark val="cross"/>
        <c:minorTickMark val="none"/>
        <c:tickLblPos val="nextTo"/>
        <c:crossAx val="1758037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п. Горный»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58.5</c:v>
                </c:pt>
                <c:pt idx="1">
                  <c:v>100</c:v>
                </c:pt>
                <c:pt idx="2">
                  <c:v>16</c:v>
                </c:pt>
                <c:pt idx="3">
                  <c:v>80</c:v>
                </c:pt>
                <c:pt idx="4">
                  <c:v>68.400000000000006</c:v>
                </c:pt>
              </c:numCache>
            </c:numRef>
          </c:val>
        </c:ser>
        <c:dLbls>
          <c:showLegendKey val="0"/>
          <c:showVal val="0"/>
          <c:showCatName val="0"/>
          <c:showSerName val="0"/>
          <c:showPercent val="0"/>
          <c:showBubbleSize val="0"/>
        </c:dLbls>
        <c:axId val="175856640"/>
        <c:axId val="175875200"/>
      </c:radarChart>
      <c:catAx>
        <c:axId val="1758566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875200"/>
        <c:crosses val="autoZero"/>
        <c:auto val="1"/>
        <c:lblAlgn val="ctr"/>
        <c:lblOffset val="100"/>
        <c:noMultiLvlLbl val="0"/>
      </c:catAx>
      <c:valAx>
        <c:axId val="175875200"/>
        <c:scaling>
          <c:orientation val="minMax"/>
          <c:min val="0"/>
        </c:scaling>
        <c:delete val="0"/>
        <c:axPos val="l"/>
        <c:majorGridlines/>
        <c:numFmt formatCode="General" sourceLinked="1"/>
        <c:majorTickMark val="cross"/>
        <c:minorTickMark val="none"/>
        <c:tickLblPos val="nextTo"/>
        <c:crossAx val="1758566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№6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59.1</c:v>
                </c:pt>
                <c:pt idx="1">
                  <c:v>71.7</c:v>
                </c:pt>
                <c:pt idx="2">
                  <c:v>42.4</c:v>
                </c:pt>
                <c:pt idx="3">
                  <c:v>83.4</c:v>
                </c:pt>
                <c:pt idx="4">
                  <c:v>68.099999999999994</c:v>
                </c:pt>
              </c:numCache>
            </c:numRef>
          </c:val>
        </c:ser>
        <c:dLbls>
          <c:showLegendKey val="0"/>
          <c:showVal val="0"/>
          <c:showCatName val="0"/>
          <c:showSerName val="0"/>
          <c:showPercent val="0"/>
          <c:showBubbleSize val="0"/>
        </c:dLbls>
        <c:axId val="175937408"/>
        <c:axId val="175939584"/>
      </c:radarChart>
      <c:catAx>
        <c:axId val="1759374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5939584"/>
        <c:crosses val="autoZero"/>
        <c:auto val="1"/>
        <c:lblAlgn val="ctr"/>
        <c:lblOffset val="100"/>
        <c:noMultiLvlLbl val="0"/>
      </c:catAx>
      <c:valAx>
        <c:axId val="175939584"/>
        <c:scaling>
          <c:orientation val="minMax"/>
          <c:min val="0"/>
        </c:scaling>
        <c:delete val="0"/>
        <c:axPos val="l"/>
        <c:majorGridlines/>
        <c:numFmt formatCode="General" sourceLinked="1"/>
        <c:majorTickMark val="cross"/>
        <c:minorTickMark val="none"/>
        <c:tickLblPos val="nextTo"/>
        <c:crossAx val="175937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№8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63.6</c:v>
                </c:pt>
                <c:pt idx="1">
                  <c:v>72</c:v>
                </c:pt>
                <c:pt idx="2">
                  <c:v>22</c:v>
                </c:pt>
                <c:pt idx="3">
                  <c:v>97.6</c:v>
                </c:pt>
                <c:pt idx="4">
                  <c:v>67.900000000000006</c:v>
                </c:pt>
              </c:numCache>
            </c:numRef>
          </c:val>
        </c:ser>
        <c:dLbls>
          <c:showLegendKey val="0"/>
          <c:showVal val="0"/>
          <c:showCatName val="0"/>
          <c:showSerName val="0"/>
          <c:showPercent val="0"/>
          <c:showBubbleSize val="0"/>
        </c:dLbls>
        <c:axId val="175998080"/>
        <c:axId val="176000000"/>
      </c:radarChart>
      <c:catAx>
        <c:axId val="1759980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6000000"/>
        <c:crosses val="autoZero"/>
        <c:auto val="1"/>
        <c:lblAlgn val="ctr"/>
        <c:lblOffset val="100"/>
        <c:noMultiLvlLbl val="0"/>
      </c:catAx>
      <c:valAx>
        <c:axId val="176000000"/>
        <c:scaling>
          <c:orientation val="minMax"/>
          <c:min val="0"/>
        </c:scaling>
        <c:delete val="0"/>
        <c:axPos val="l"/>
        <c:majorGridlines/>
        <c:numFmt formatCode="General" sourceLinked="1"/>
        <c:majorTickMark val="cross"/>
        <c:minorTickMark val="none"/>
        <c:tickLblPos val="nextTo"/>
        <c:crossAx val="175998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78.099999999999994</c:v>
                </c:pt>
                <c:pt idx="1">
                  <c:v>57.7</c:v>
                </c:pt>
                <c:pt idx="2">
                  <c:v>38</c:v>
                </c:pt>
                <c:pt idx="3">
                  <c:v>84.4</c:v>
                </c:pt>
                <c:pt idx="4">
                  <c:v>67.5</c:v>
                </c:pt>
              </c:numCache>
            </c:numRef>
          </c:val>
        </c:ser>
        <c:dLbls>
          <c:showLegendKey val="0"/>
          <c:showVal val="0"/>
          <c:showCatName val="0"/>
          <c:showSerName val="0"/>
          <c:showPercent val="0"/>
          <c:showBubbleSize val="0"/>
        </c:dLbls>
        <c:axId val="176066944"/>
        <c:axId val="176068864"/>
      </c:radarChart>
      <c:catAx>
        <c:axId val="1760669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6068864"/>
        <c:crosses val="autoZero"/>
        <c:auto val="1"/>
        <c:lblAlgn val="ctr"/>
        <c:lblOffset val="100"/>
        <c:noMultiLvlLbl val="0"/>
      </c:catAx>
      <c:valAx>
        <c:axId val="176068864"/>
        <c:scaling>
          <c:orientation val="minMax"/>
          <c:min val="0"/>
        </c:scaling>
        <c:delete val="0"/>
        <c:axPos val="l"/>
        <c:majorGridlines/>
        <c:numFmt formatCode="General" sourceLinked="1"/>
        <c:majorTickMark val="cross"/>
        <c:minorTickMark val="none"/>
        <c:tickLblPos val="nextTo"/>
        <c:crossAx val="1760669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72.8</c:v>
                </c:pt>
                <c:pt idx="1">
                  <c:v>44.7</c:v>
                </c:pt>
                <c:pt idx="2">
                  <c:v>53.1</c:v>
                </c:pt>
                <c:pt idx="3">
                  <c:v>87.4</c:v>
                </c:pt>
                <c:pt idx="4">
                  <c:v>67.099999999999994</c:v>
                </c:pt>
              </c:numCache>
            </c:numRef>
          </c:val>
        </c:ser>
        <c:dLbls>
          <c:showLegendKey val="0"/>
          <c:showVal val="0"/>
          <c:showCatName val="0"/>
          <c:showSerName val="0"/>
          <c:showPercent val="0"/>
          <c:showBubbleSize val="0"/>
        </c:dLbls>
        <c:axId val="171449728"/>
        <c:axId val="171472384"/>
      </c:radarChart>
      <c:catAx>
        <c:axId val="1714497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472384"/>
        <c:crosses val="autoZero"/>
        <c:auto val="1"/>
        <c:lblAlgn val="ctr"/>
        <c:lblOffset val="100"/>
        <c:noMultiLvlLbl val="0"/>
      </c:catAx>
      <c:valAx>
        <c:axId val="171472384"/>
        <c:scaling>
          <c:orientation val="minMax"/>
          <c:min val="0"/>
        </c:scaling>
        <c:delete val="0"/>
        <c:axPos val="l"/>
        <c:majorGridlines/>
        <c:numFmt formatCode="General" sourceLinked="1"/>
        <c:majorTickMark val="cross"/>
        <c:minorTickMark val="none"/>
        <c:tickLblPos val="nextTo"/>
        <c:crossAx val="171449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№3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86.2</c:v>
                </c:pt>
                <c:pt idx="1">
                  <c:v>67</c:v>
                </c:pt>
                <c:pt idx="2">
                  <c:v>16</c:v>
                </c:pt>
                <c:pt idx="3">
                  <c:v>83.2</c:v>
                </c:pt>
                <c:pt idx="4">
                  <c:v>67</c:v>
                </c:pt>
              </c:numCache>
            </c:numRef>
          </c:val>
        </c:ser>
        <c:dLbls>
          <c:showLegendKey val="0"/>
          <c:showVal val="0"/>
          <c:showCatName val="0"/>
          <c:showSerName val="0"/>
          <c:showPercent val="0"/>
          <c:showBubbleSize val="0"/>
        </c:dLbls>
        <c:axId val="171547264"/>
        <c:axId val="171549440"/>
      </c:radarChart>
      <c:catAx>
        <c:axId val="1715472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549440"/>
        <c:crosses val="autoZero"/>
        <c:auto val="1"/>
        <c:lblAlgn val="ctr"/>
        <c:lblOffset val="100"/>
        <c:noMultiLvlLbl val="0"/>
      </c:catAx>
      <c:valAx>
        <c:axId val="171549440"/>
        <c:scaling>
          <c:orientation val="minMax"/>
          <c:min val="0"/>
        </c:scaling>
        <c:delete val="0"/>
        <c:axPos val="l"/>
        <c:majorGridlines/>
        <c:numFmt formatCode="General" sourceLinked="1"/>
        <c:majorTickMark val="cross"/>
        <c:minorTickMark val="none"/>
        <c:tickLblPos val="nextTo"/>
        <c:crossAx val="1715472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пгт Хрустальный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75.400000000000006</c:v>
                </c:pt>
                <c:pt idx="1">
                  <c:v>43</c:v>
                </c:pt>
                <c:pt idx="2">
                  <c:v>48</c:v>
                </c:pt>
                <c:pt idx="3">
                  <c:v>89</c:v>
                </c:pt>
                <c:pt idx="4">
                  <c:v>66.900000000000006</c:v>
                </c:pt>
              </c:numCache>
            </c:numRef>
          </c:val>
        </c:ser>
        <c:dLbls>
          <c:showLegendKey val="0"/>
          <c:showVal val="0"/>
          <c:showCatName val="0"/>
          <c:showSerName val="0"/>
          <c:showPercent val="0"/>
          <c:showBubbleSize val="0"/>
        </c:dLbls>
        <c:axId val="171583360"/>
        <c:axId val="171606016"/>
      </c:radarChart>
      <c:catAx>
        <c:axId val="1715833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1606016"/>
        <c:crosses val="autoZero"/>
        <c:auto val="1"/>
        <c:lblAlgn val="ctr"/>
        <c:lblOffset val="100"/>
        <c:noMultiLvlLbl val="0"/>
      </c:catAx>
      <c:valAx>
        <c:axId val="171606016"/>
        <c:scaling>
          <c:orientation val="minMax"/>
          <c:min val="0"/>
        </c:scaling>
        <c:delete val="0"/>
        <c:axPos val="l"/>
        <c:majorGridlines/>
        <c:numFmt formatCode="General" sourceLinked="1"/>
        <c:majorTickMark val="cross"/>
        <c:minorTickMark val="none"/>
        <c:tickLblPos val="nextTo"/>
        <c:crossAx val="171583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с.Устиновка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94.3</c:v>
                </c:pt>
                <c:pt idx="1">
                  <c:v>61</c:v>
                </c:pt>
                <c:pt idx="2">
                  <c:v>17.899999999999999</c:v>
                </c:pt>
                <c:pt idx="3">
                  <c:v>82.8</c:v>
                </c:pt>
                <c:pt idx="4">
                  <c:v>65.8</c:v>
                </c:pt>
              </c:numCache>
            </c:numRef>
          </c:val>
        </c:ser>
        <c:dLbls>
          <c:showLegendKey val="0"/>
          <c:showVal val="0"/>
          <c:showCatName val="0"/>
          <c:showSerName val="0"/>
          <c:showPercent val="0"/>
          <c:showBubbleSize val="0"/>
        </c:dLbls>
        <c:axId val="176133248"/>
        <c:axId val="176135168"/>
      </c:radarChart>
      <c:catAx>
        <c:axId val="1761332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6135168"/>
        <c:crosses val="autoZero"/>
        <c:auto val="1"/>
        <c:lblAlgn val="ctr"/>
        <c:lblOffset val="100"/>
        <c:noMultiLvlLbl val="0"/>
      </c:catAx>
      <c:valAx>
        <c:axId val="176135168"/>
        <c:scaling>
          <c:orientation val="minMax"/>
          <c:min val="0"/>
        </c:scaling>
        <c:delete val="0"/>
        <c:axPos val="l"/>
        <c:majorGridlines/>
        <c:numFmt formatCode="General" sourceLinked="1"/>
        <c:majorTickMark val="cross"/>
        <c:minorTickMark val="none"/>
        <c:tickLblPos val="nextTo"/>
        <c:crossAx val="1761332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«Лицей»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98.4</c:v>
                </c:pt>
                <c:pt idx="1">
                  <c:v>91</c:v>
                </c:pt>
                <c:pt idx="2">
                  <c:v>70.2</c:v>
                </c:pt>
                <c:pt idx="3">
                  <c:v>91.8</c:v>
                </c:pt>
                <c:pt idx="4">
                  <c:v>88.1</c:v>
                </c:pt>
              </c:numCache>
            </c:numRef>
          </c:val>
        </c:ser>
        <c:dLbls>
          <c:showLegendKey val="0"/>
          <c:showVal val="0"/>
          <c:showCatName val="0"/>
          <c:showSerName val="0"/>
          <c:showPercent val="0"/>
          <c:showBubbleSize val="0"/>
        </c:dLbls>
        <c:axId val="121063296"/>
        <c:axId val="121085952"/>
      </c:radarChart>
      <c:catAx>
        <c:axId val="1210632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085952"/>
        <c:crosses val="autoZero"/>
        <c:auto val="1"/>
        <c:lblAlgn val="ctr"/>
        <c:lblOffset val="100"/>
        <c:noMultiLvlLbl val="0"/>
      </c:catAx>
      <c:valAx>
        <c:axId val="121085952"/>
        <c:scaling>
          <c:orientation val="minMax"/>
          <c:min val="0"/>
        </c:scaling>
        <c:delete val="0"/>
        <c:axPos val="l"/>
        <c:majorGridlines/>
        <c:numFmt formatCode="General" sourceLinked="1"/>
        <c:majorTickMark val="cross"/>
        <c:minorTickMark val="none"/>
        <c:tickLblPos val="nextTo"/>
        <c:crossAx val="121063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72.5</c:v>
                </c:pt>
                <c:pt idx="1">
                  <c:v>68.7</c:v>
                </c:pt>
                <c:pt idx="2">
                  <c:v>38</c:v>
                </c:pt>
                <c:pt idx="3">
                  <c:v>76.599999999999994</c:v>
                </c:pt>
                <c:pt idx="4">
                  <c:v>65.099999999999994</c:v>
                </c:pt>
              </c:numCache>
            </c:numRef>
          </c:val>
        </c:ser>
        <c:dLbls>
          <c:showLegendKey val="0"/>
          <c:showVal val="0"/>
          <c:showCatName val="0"/>
          <c:showSerName val="0"/>
          <c:showPercent val="0"/>
          <c:showBubbleSize val="0"/>
        </c:dLbls>
        <c:axId val="180953856"/>
        <c:axId val="180955776"/>
      </c:radarChart>
      <c:catAx>
        <c:axId val="1809538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955776"/>
        <c:crosses val="autoZero"/>
        <c:auto val="1"/>
        <c:lblAlgn val="ctr"/>
        <c:lblOffset val="100"/>
        <c:noMultiLvlLbl val="0"/>
      </c:catAx>
      <c:valAx>
        <c:axId val="180955776"/>
        <c:scaling>
          <c:orientation val="minMax"/>
          <c:min val="0"/>
        </c:scaling>
        <c:delete val="0"/>
        <c:axPos val="l"/>
        <c:majorGridlines/>
        <c:numFmt formatCode="General" sourceLinked="1"/>
        <c:majorTickMark val="cross"/>
        <c:minorTickMark val="none"/>
        <c:tickLblPos val="nextTo"/>
        <c:crossAx val="1809538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№8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48.7</c:v>
                </c:pt>
                <c:pt idx="2">
                  <c:v>8</c:v>
                </c:pt>
                <c:pt idx="3">
                  <c:v>81</c:v>
                </c:pt>
                <c:pt idx="4">
                  <c:v>64.7</c:v>
                </c:pt>
              </c:numCache>
            </c:numRef>
          </c:val>
        </c:ser>
        <c:dLbls>
          <c:showLegendKey val="0"/>
          <c:showVal val="0"/>
          <c:showCatName val="0"/>
          <c:showSerName val="0"/>
          <c:showPercent val="0"/>
          <c:showBubbleSize val="0"/>
        </c:dLbls>
        <c:axId val="180699520"/>
        <c:axId val="180701056"/>
      </c:radarChart>
      <c:catAx>
        <c:axId val="1806995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701056"/>
        <c:crosses val="autoZero"/>
        <c:auto val="1"/>
        <c:lblAlgn val="ctr"/>
        <c:lblOffset val="100"/>
        <c:noMultiLvlLbl val="0"/>
      </c:catAx>
      <c:valAx>
        <c:axId val="180701056"/>
        <c:scaling>
          <c:orientation val="minMax"/>
          <c:min val="0"/>
        </c:scaling>
        <c:delete val="0"/>
        <c:axPos val="l"/>
        <c:majorGridlines/>
        <c:numFmt formatCode="General" sourceLinked="1"/>
        <c:majorTickMark val="cross"/>
        <c:minorTickMark val="none"/>
        <c:tickLblPos val="nextTo"/>
        <c:crossAx val="1806995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№3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88.3</c:v>
                </c:pt>
                <c:pt idx="1">
                  <c:v>48.7</c:v>
                </c:pt>
                <c:pt idx="2">
                  <c:v>35</c:v>
                </c:pt>
                <c:pt idx="3">
                  <c:v>83.2</c:v>
                </c:pt>
                <c:pt idx="4">
                  <c:v>64.7</c:v>
                </c:pt>
              </c:numCache>
            </c:numRef>
          </c:val>
        </c:ser>
        <c:dLbls>
          <c:showLegendKey val="0"/>
          <c:showVal val="0"/>
          <c:showCatName val="0"/>
          <c:showSerName val="0"/>
          <c:showPercent val="0"/>
          <c:showBubbleSize val="0"/>
        </c:dLbls>
        <c:axId val="180746880"/>
        <c:axId val="180757248"/>
      </c:radarChart>
      <c:catAx>
        <c:axId val="1807468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757248"/>
        <c:crosses val="autoZero"/>
        <c:auto val="1"/>
        <c:lblAlgn val="ctr"/>
        <c:lblOffset val="100"/>
        <c:noMultiLvlLbl val="0"/>
      </c:catAx>
      <c:valAx>
        <c:axId val="180757248"/>
        <c:scaling>
          <c:orientation val="minMax"/>
          <c:min val="0"/>
        </c:scaling>
        <c:delete val="0"/>
        <c:axPos val="l"/>
        <c:majorGridlines/>
        <c:numFmt formatCode="General" sourceLinked="1"/>
        <c:majorTickMark val="cross"/>
        <c:minorTickMark val="none"/>
        <c:tickLblPos val="nextTo"/>
        <c:crossAx val="1807468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№50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96.4</c:v>
                </c:pt>
                <c:pt idx="1">
                  <c:v>65.7</c:v>
                </c:pt>
                <c:pt idx="2">
                  <c:v>16</c:v>
                </c:pt>
                <c:pt idx="3">
                  <c:v>69.8</c:v>
                </c:pt>
                <c:pt idx="4">
                  <c:v>64.599999999999994</c:v>
                </c:pt>
              </c:numCache>
            </c:numRef>
          </c:val>
        </c:ser>
        <c:dLbls>
          <c:showLegendKey val="0"/>
          <c:showVal val="0"/>
          <c:showCatName val="0"/>
          <c:showSerName val="0"/>
          <c:showPercent val="0"/>
          <c:showBubbleSize val="0"/>
        </c:dLbls>
        <c:axId val="180848512"/>
        <c:axId val="180850688"/>
      </c:radarChart>
      <c:catAx>
        <c:axId val="1808485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850688"/>
        <c:crosses val="autoZero"/>
        <c:auto val="1"/>
        <c:lblAlgn val="ctr"/>
        <c:lblOffset val="100"/>
        <c:noMultiLvlLbl val="0"/>
      </c:catAx>
      <c:valAx>
        <c:axId val="180850688"/>
        <c:scaling>
          <c:orientation val="minMax"/>
          <c:min val="0"/>
        </c:scaling>
        <c:delete val="0"/>
        <c:axPos val="l"/>
        <c:majorGridlines/>
        <c:numFmt formatCode="General" sourceLinked="1"/>
        <c:majorTickMark val="cross"/>
        <c:minorTickMark val="none"/>
        <c:tickLblPos val="nextTo"/>
        <c:crossAx val="1808485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№3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63</c:v>
                </c:pt>
                <c:pt idx="1">
                  <c:v>65.7</c:v>
                </c:pt>
                <c:pt idx="2">
                  <c:v>14</c:v>
                </c:pt>
                <c:pt idx="3">
                  <c:v>91</c:v>
                </c:pt>
                <c:pt idx="4">
                  <c:v>64.2</c:v>
                </c:pt>
              </c:numCache>
            </c:numRef>
          </c:val>
        </c:ser>
        <c:dLbls>
          <c:showLegendKey val="0"/>
          <c:showVal val="0"/>
          <c:showCatName val="0"/>
          <c:showSerName val="0"/>
          <c:showPercent val="0"/>
          <c:showBubbleSize val="0"/>
        </c:dLbls>
        <c:axId val="180888704"/>
        <c:axId val="180890624"/>
      </c:radarChart>
      <c:catAx>
        <c:axId val="1808887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890624"/>
        <c:crosses val="autoZero"/>
        <c:auto val="1"/>
        <c:lblAlgn val="ctr"/>
        <c:lblOffset val="100"/>
        <c:noMultiLvlLbl val="0"/>
      </c:catAx>
      <c:valAx>
        <c:axId val="180890624"/>
        <c:scaling>
          <c:orientation val="minMax"/>
          <c:min val="0"/>
        </c:scaling>
        <c:delete val="0"/>
        <c:axPos val="l"/>
        <c:majorGridlines/>
        <c:numFmt formatCode="General" sourceLinked="1"/>
        <c:majorTickMark val="cross"/>
        <c:minorTickMark val="none"/>
        <c:tickLblPos val="nextTo"/>
        <c:crossAx val="1808887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с.Крыловка»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53.7</c:v>
                </c:pt>
                <c:pt idx="1">
                  <c:v>64</c:v>
                </c:pt>
                <c:pt idx="2">
                  <c:v>8</c:v>
                </c:pt>
                <c:pt idx="3">
                  <c:v>100</c:v>
                </c:pt>
                <c:pt idx="4">
                  <c:v>63.9</c:v>
                </c:pt>
              </c:numCache>
            </c:numRef>
          </c:val>
        </c:ser>
        <c:dLbls>
          <c:showLegendKey val="0"/>
          <c:showVal val="0"/>
          <c:showCatName val="0"/>
          <c:showSerName val="0"/>
          <c:showPercent val="0"/>
          <c:showBubbleSize val="0"/>
        </c:dLbls>
        <c:axId val="181023488"/>
        <c:axId val="181025408"/>
      </c:radarChart>
      <c:catAx>
        <c:axId val="1810234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025408"/>
        <c:crosses val="autoZero"/>
        <c:auto val="1"/>
        <c:lblAlgn val="ctr"/>
        <c:lblOffset val="100"/>
        <c:noMultiLvlLbl val="0"/>
      </c:catAx>
      <c:valAx>
        <c:axId val="181025408"/>
        <c:scaling>
          <c:orientation val="minMax"/>
          <c:min val="0"/>
        </c:scaling>
        <c:delete val="0"/>
        <c:axPos val="l"/>
        <c:majorGridlines/>
        <c:numFmt formatCode="General" sourceLinked="1"/>
        <c:majorTickMark val="cross"/>
        <c:minorTickMark val="none"/>
        <c:tickLblPos val="nextTo"/>
        <c:crossAx val="181023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“Вечерняя (сменная) общеобразовательная школа” при ФКУ “ИК №22” ГУ ФСИН РФ по Приморскому краю пос.Волчанец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73.900000000000006</c:v>
                </c:pt>
                <c:pt idx="1">
                  <c:v>70</c:v>
                </c:pt>
                <c:pt idx="2">
                  <c:v>8</c:v>
                </c:pt>
                <c:pt idx="3">
                  <c:v>92</c:v>
                </c:pt>
                <c:pt idx="4">
                  <c:v>63.6</c:v>
                </c:pt>
              </c:numCache>
            </c:numRef>
          </c:val>
        </c:ser>
        <c:dLbls>
          <c:showLegendKey val="0"/>
          <c:showVal val="0"/>
          <c:showCatName val="0"/>
          <c:showSerName val="0"/>
          <c:showPercent val="0"/>
          <c:showBubbleSize val="0"/>
        </c:dLbls>
        <c:axId val="181046656"/>
        <c:axId val="181065216"/>
      </c:radarChart>
      <c:catAx>
        <c:axId val="1810466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065216"/>
        <c:crosses val="autoZero"/>
        <c:auto val="1"/>
        <c:lblAlgn val="ctr"/>
        <c:lblOffset val="100"/>
        <c:noMultiLvlLbl val="0"/>
      </c:catAx>
      <c:valAx>
        <c:axId val="181065216"/>
        <c:scaling>
          <c:orientation val="minMax"/>
          <c:min val="0"/>
        </c:scaling>
        <c:delete val="0"/>
        <c:axPos val="l"/>
        <c:majorGridlines/>
        <c:numFmt formatCode="General" sourceLinked="1"/>
        <c:majorTickMark val="cross"/>
        <c:minorTickMark val="none"/>
        <c:tickLblPos val="nextTo"/>
        <c:crossAx val="1810466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Вечерняя (сменная) общеобразовательная школа при ФКУ ИК-29 ГУ ФСИН РФ по Приморскому краю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51.8</c:v>
                </c:pt>
                <c:pt idx="1">
                  <c:v>60</c:v>
                </c:pt>
                <c:pt idx="2">
                  <c:v>30</c:v>
                </c:pt>
                <c:pt idx="3">
                  <c:v>89.4</c:v>
                </c:pt>
                <c:pt idx="4">
                  <c:v>62.6</c:v>
                </c:pt>
              </c:numCache>
            </c:numRef>
          </c:val>
        </c:ser>
        <c:dLbls>
          <c:showLegendKey val="0"/>
          <c:showVal val="0"/>
          <c:showCatName val="0"/>
          <c:showSerName val="0"/>
          <c:showPercent val="0"/>
          <c:showBubbleSize val="0"/>
        </c:dLbls>
        <c:axId val="116394624"/>
        <c:axId val="116396800"/>
      </c:radarChart>
      <c:catAx>
        <c:axId val="1163946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6396800"/>
        <c:crosses val="autoZero"/>
        <c:auto val="1"/>
        <c:lblAlgn val="ctr"/>
        <c:lblOffset val="100"/>
        <c:noMultiLvlLbl val="0"/>
      </c:catAx>
      <c:valAx>
        <c:axId val="116396800"/>
        <c:scaling>
          <c:orientation val="minMax"/>
          <c:min val="0"/>
        </c:scaling>
        <c:delete val="0"/>
        <c:axPos val="l"/>
        <c:majorGridlines/>
        <c:numFmt formatCode="General" sourceLinked="1"/>
        <c:majorTickMark val="cross"/>
        <c:minorTickMark val="none"/>
        <c:tickLblPos val="nextTo"/>
        <c:crossAx val="1163946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№16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c:v>
                </c:pt>
                <c:pt idx="1">
                  <c:v>48.7</c:v>
                </c:pt>
                <c:pt idx="2">
                  <c:v>8</c:v>
                </c:pt>
                <c:pt idx="3">
                  <c:v>75.599999999999994</c:v>
                </c:pt>
                <c:pt idx="4">
                  <c:v>56.4</c:v>
                </c:pt>
              </c:numCache>
            </c:numRef>
          </c:val>
        </c:ser>
        <c:dLbls>
          <c:showLegendKey val="0"/>
          <c:showVal val="0"/>
          <c:showCatName val="0"/>
          <c:showSerName val="0"/>
          <c:showPercent val="0"/>
          <c:showBubbleSize val="0"/>
        </c:dLbls>
        <c:axId val="116422912"/>
        <c:axId val="116437376"/>
      </c:radarChart>
      <c:catAx>
        <c:axId val="1164229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6437376"/>
        <c:crosses val="autoZero"/>
        <c:auto val="1"/>
        <c:lblAlgn val="ctr"/>
        <c:lblOffset val="100"/>
        <c:noMultiLvlLbl val="0"/>
      </c:catAx>
      <c:valAx>
        <c:axId val="116437376"/>
        <c:scaling>
          <c:orientation val="minMax"/>
          <c:min val="0"/>
        </c:scaling>
        <c:delete val="0"/>
        <c:axPos val="l"/>
        <c:majorGridlines/>
        <c:numFmt formatCode="General" sourceLinked="1"/>
        <c:majorTickMark val="cross"/>
        <c:minorTickMark val="none"/>
        <c:tickLblPos val="nextTo"/>
        <c:crossAx val="1164229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с.Ружино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80.5</c:v>
                </c:pt>
                <c:pt idx="1">
                  <c:v>64.7</c:v>
                </c:pt>
                <c:pt idx="2">
                  <c:v>22</c:v>
                </c:pt>
                <c:pt idx="3">
                  <c:v>59.4</c:v>
                </c:pt>
                <c:pt idx="4">
                  <c:v>55.4</c:v>
                </c:pt>
              </c:numCache>
            </c:numRef>
          </c:val>
        </c:ser>
        <c:dLbls>
          <c:showLegendKey val="0"/>
          <c:showVal val="0"/>
          <c:showCatName val="0"/>
          <c:showSerName val="0"/>
          <c:showPercent val="0"/>
          <c:showBubbleSize val="0"/>
        </c:dLbls>
        <c:axId val="181339648"/>
        <c:axId val="181341568"/>
      </c:radarChart>
      <c:catAx>
        <c:axId val="1813396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341568"/>
        <c:crosses val="autoZero"/>
        <c:auto val="1"/>
        <c:lblAlgn val="ctr"/>
        <c:lblOffset val="100"/>
        <c:noMultiLvlLbl val="0"/>
      </c:catAx>
      <c:valAx>
        <c:axId val="181341568"/>
        <c:scaling>
          <c:orientation val="minMax"/>
          <c:min val="0"/>
        </c:scaling>
        <c:delete val="0"/>
        <c:axPos val="l"/>
        <c:majorGridlines/>
        <c:numFmt formatCode="General" sourceLinked="1"/>
        <c:majorTickMark val="cross"/>
        <c:minorTickMark val="none"/>
        <c:tickLblPos val="nextTo"/>
        <c:crossAx val="1813396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№25"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95.6</c:v>
                </c:pt>
                <c:pt idx="1">
                  <c:v>92.7</c:v>
                </c:pt>
                <c:pt idx="2">
                  <c:v>61.1</c:v>
                </c:pt>
                <c:pt idx="3">
                  <c:v>97.6</c:v>
                </c:pt>
                <c:pt idx="4">
                  <c:v>87.5</c:v>
                </c:pt>
              </c:numCache>
            </c:numRef>
          </c:val>
        </c:ser>
        <c:dLbls>
          <c:showLegendKey val="0"/>
          <c:showVal val="0"/>
          <c:showCatName val="0"/>
          <c:showSerName val="0"/>
          <c:showPercent val="0"/>
          <c:showBubbleSize val="0"/>
        </c:dLbls>
        <c:axId val="121169024"/>
        <c:axId val="121170944"/>
      </c:radarChart>
      <c:catAx>
        <c:axId val="1211690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170944"/>
        <c:crosses val="autoZero"/>
        <c:auto val="1"/>
        <c:lblAlgn val="ctr"/>
        <c:lblOffset val="100"/>
        <c:noMultiLvlLbl val="0"/>
      </c:catAx>
      <c:valAx>
        <c:axId val="121170944"/>
        <c:scaling>
          <c:orientation val="minMax"/>
          <c:min val="0"/>
        </c:scaling>
        <c:delete val="0"/>
        <c:axPos val="l"/>
        <c:majorGridlines/>
        <c:numFmt formatCode="General" sourceLinked="1"/>
        <c:majorTickMark val="cross"/>
        <c:minorTickMark val="none"/>
        <c:tickLblPos val="nextTo"/>
        <c:crossAx val="121169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3090269482381984"/>
          <c:y val="7.5284670781534044E-2"/>
          <c:w val="0.6293207968878225"/>
          <c:h val="0.84861855947076614"/>
        </c:manualLayout>
      </c:layout>
      <c:barChart>
        <c:barDir val="bar"/>
        <c:grouping val="stacked"/>
        <c:varyColors val="0"/>
        <c:ser>
          <c:idx val="0"/>
          <c:order val="0"/>
          <c:tx>
            <c:strRef>
              <c:f>Лист1!$B$1</c:f>
              <c:strCache>
                <c:ptCount val="1"/>
                <c:pt idx="0">
                  <c:v>низкий</c:v>
                </c:pt>
              </c:strCache>
            </c:strRef>
          </c:tx>
          <c:spPr>
            <a:solidFill>
              <a:schemeClr val="accent6">
                <a:lumMod val="75000"/>
              </a:schemeClr>
            </a:solidFill>
          </c:spPr>
          <c:invertIfNegative val="0"/>
          <c:dLbls>
            <c:dLbl>
              <c:idx val="2"/>
              <c:layout/>
              <c:dLblPos val="ctr"/>
              <c:showLegendKey val="0"/>
              <c:showVal val="1"/>
              <c:showCatName val="0"/>
              <c:showSerName val="0"/>
              <c:showPercent val="0"/>
              <c:showBubbleSize val="0"/>
            </c:dLbl>
            <c:showLegendKey val="0"/>
            <c:showVal val="0"/>
            <c:showCatName val="0"/>
            <c:showSerName val="0"/>
            <c:showPercent val="0"/>
            <c:showBubbleSize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Лист1!$B$2:$B$7</c:f>
              <c:numCache>
                <c:formatCode>General</c:formatCode>
                <c:ptCount val="6"/>
                <c:pt idx="2" formatCode="0.0%">
                  <c:v>0.43125000000000002</c:v>
                </c:pt>
              </c:numCache>
            </c:numRef>
          </c:val>
          <c:extLst xmlns:c16r2="http://schemas.microsoft.com/office/drawing/2015/06/chart">
            <c:ext xmlns:c16="http://schemas.microsoft.com/office/drawing/2014/chart" uri="{C3380CC4-5D6E-409C-BE32-E72D297353CC}">
              <c16:uniqueId val="{00000000-D732-4C80-B3FE-323DB97B57AD}"/>
            </c:ext>
          </c:extLst>
        </c:ser>
        <c:ser>
          <c:idx val="1"/>
          <c:order val="1"/>
          <c:tx>
            <c:strRef>
              <c:f>Лист1!$C$1</c:f>
              <c:strCache>
                <c:ptCount val="1"/>
                <c:pt idx="0">
                  <c:v>ниже среднего</c:v>
                </c:pt>
              </c:strCache>
            </c:strRef>
          </c:tx>
          <c:spPr>
            <a:solidFill>
              <a:srgbClr val="FF9933"/>
            </a:solidFill>
          </c:spPr>
          <c:invertIfNegative val="0"/>
          <c:dLbls>
            <c:dLbl>
              <c:idx val="0"/>
              <c:delete val="1"/>
            </c:dLbl>
            <c:dLbl>
              <c:idx val="1"/>
              <c:dLblPos val="ctr"/>
              <c:showLegendKey val="0"/>
              <c:showVal val="1"/>
              <c:showCatName val="0"/>
              <c:showSerName val="0"/>
              <c:showPercent val="0"/>
              <c:showBubbleSize val="0"/>
            </c:dLbl>
            <c:dLbl>
              <c:idx val="3"/>
              <c:delete val="1"/>
            </c:dLbl>
            <c:dLbl>
              <c:idx val="4"/>
              <c:delete val="1"/>
            </c:dLbl>
            <c:dLbl>
              <c:idx val="5"/>
              <c:delete val="1"/>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Лист1!$C$2:$C$7</c:f>
              <c:numCache>
                <c:formatCode>General</c:formatCode>
                <c:ptCount val="6"/>
                <c:pt idx="2" formatCode="0.0%">
                  <c:v>0.33124999999999999</c:v>
                </c:pt>
              </c:numCache>
            </c:numRef>
          </c:val>
          <c:extLst xmlns:c16r2="http://schemas.microsoft.com/office/drawing/2015/06/chart">
            <c:ext xmlns:c16="http://schemas.microsoft.com/office/drawing/2014/chart" uri="{C3380CC4-5D6E-409C-BE32-E72D297353CC}">
              <c16:uniqueId val="{00000001-D732-4C80-B3FE-323DB97B57AD}"/>
            </c:ext>
          </c:extLst>
        </c:ser>
        <c:ser>
          <c:idx val="2"/>
          <c:order val="2"/>
          <c:tx>
            <c:strRef>
              <c:f>Лист1!$D$1</c:f>
              <c:strCache>
                <c:ptCount val="1"/>
                <c:pt idx="0">
                  <c:v>средний</c:v>
                </c:pt>
              </c:strCache>
            </c:strRef>
          </c:tx>
          <c:spPr>
            <a:solidFill>
              <a:srgbClr val="FFFFCC"/>
            </a:solidFill>
          </c:spPr>
          <c:invertIfNegative val="0"/>
          <c:dLbls>
            <c:dLbl>
              <c:idx val="0"/>
              <c:layout>
                <c:manualLayout>
                  <c:x val="-2.7562008007305884E-2"/>
                  <c:y val="-2.7695104377832751E-3"/>
                </c:manualLayout>
              </c:layout>
              <c:dLblPos val="ctr"/>
              <c:showLegendKey val="0"/>
              <c:showVal val="1"/>
              <c:showCatName val="0"/>
              <c:showSerName val="0"/>
              <c:showPercent val="0"/>
              <c:showBubbleSize val="0"/>
            </c:dLbl>
            <c:dLbl>
              <c:idx val="1"/>
              <c:spPr>
                <a:solidFill>
                  <a:schemeClr val="bg2">
                    <a:lumMod val="90000"/>
                  </a:schemeClr>
                </a:solidFill>
              </c:spPr>
              <c:txPr>
                <a:bodyPr/>
                <a:lstStyle/>
                <a:p>
                  <a:pPr>
                    <a:defRPr/>
                  </a:pPr>
                  <a:endParaRPr lang="ru-RU"/>
                </a:p>
              </c:txPr>
              <c:dLblPos val="ctr"/>
              <c:showLegendKey val="0"/>
              <c:showVal val="1"/>
              <c:showCatName val="0"/>
              <c:showSerName val="0"/>
              <c:showPercent val="0"/>
              <c:showBubbleSize val="0"/>
            </c:dLbl>
            <c:dLbl>
              <c:idx val="4"/>
              <c:layout>
                <c:manualLayout>
                  <c:x val="-3.8586811210228236E-2"/>
                  <c:y val="5.5390208755665502E-3"/>
                </c:manualLayout>
              </c:layout>
              <c:dLblPos val="ctr"/>
              <c:showLegendKey val="0"/>
              <c:showVal val="1"/>
              <c:showCatName val="0"/>
              <c:showSerName val="0"/>
              <c:showPercent val="0"/>
              <c:showBubbleSize val="0"/>
            </c:dLbl>
            <c:dLbl>
              <c:idx val="5"/>
              <c:spPr>
                <a:solidFill>
                  <a:schemeClr val="bg2">
                    <a:lumMod val="90000"/>
                  </a:schemeClr>
                </a:solidFill>
              </c:spPr>
              <c:txPr>
                <a:bodyPr/>
                <a:lstStyle/>
                <a:p>
                  <a:pPr>
                    <a:defRPr/>
                  </a:pPr>
                  <a:endParaRPr lang="ru-RU"/>
                </a:p>
              </c:txPr>
              <c:dLblPos val="ctr"/>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Лист1!$D$2:$D$7</c:f>
              <c:numCache>
                <c:formatCode>0.0%</c:formatCode>
                <c:ptCount val="6"/>
                <c:pt idx="0">
                  <c:v>1.2500000000000001E-2</c:v>
                </c:pt>
                <c:pt idx="1">
                  <c:v>0.05</c:v>
                </c:pt>
                <c:pt idx="2">
                  <c:v>0.16875000000000001</c:v>
                </c:pt>
                <c:pt idx="4">
                  <c:v>6.2500000000000003E-3</c:v>
                </c:pt>
                <c:pt idx="5">
                  <c:v>6.2500000000000003E-3</c:v>
                </c:pt>
              </c:numCache>
            </c:numRef>
          </c:val>
        </c:ser>
        <c:ser>
          <c:idx val="3"/>
          <c:order val="3"/>
          <c:tx>
            <c:strRef>
              <c:f>Лист1!$E$1</c:f>
              <c:strCache>
                <c:ptCount val="1"/>
                <c:pt idx="0">
                  <c:v>выше среднего</c:v>
                </c:pt>
              </c:strCache>
            </c:strRef>
          </c:tx>
          <c:spPr>
            <a:solidFill>
              <a:schemeClr val="accent3">
                <a:lumMod val="60000"/>
                <a:lumOff val="40000"/>
              </a:schemeClr>
            </a:solidFill>
          </c:spPr>
          <c:invertIfNegative val="0"/>
          <c:dLbls>
            <c:dLbl>
              <c:idx val="5"/>
              <c:layout>
                <c:manualLayout>
                  <c:x val="6.3936784140858271E-3"/>
                  <c:y val="3.7126303673405445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Лист1!$E$2:$E$7</c:f>
              <c:numCache>
                <c:formatCode>0.0%</c:formatCode>
                <c:ptCount val="6"/>
                <c:pt idx="0">
                  <c:v>5.6250000000000001E-2</c:v>
                </c:pt>
                <c:pt idx="1">
                  <c:v>0.38124999999999998</c:v>
                </c:pt>
                <c:pt idx="2">
                  <c:v>5.6250000000000001E-2</c:v>
                </c:pt>
                <c:pt idx="3">
                  <c:v>1.8749999999999999E-2</c:v>
                </c:pt>
                <c:pt idx="4">
                  <c:v>3.125E-2</c:v>
                </c:pt>
                <c:pt idx="5">
                  <c:v>0.65625</c:v>
                </c:pt>
              </c:numCache>
            </c:numRef>
          </c:val>
        </c:ser>
        <c:ser>
          <c:idx val="4"/>
          <c:order val="4"/>
          <c:tx>
            <c:strRef>
              <c:f>Лист1!$F$1</c:f>
              <c:strCache>
                <c:ptCount val="1"/>
                <c:pt idx="0">
                  <c:v>высокий</c:v>
                </c:pt>
              </c:strCache>
            </c:strRef>
          </c:tx>
          <c:spPr>
            <a:solidFill>
              <a:schemeClr val="accent3">
                <a:lumMod val="75000"/>
              </a:schemeClr>
            </a:solidFill>
            <a:ln>
              <a:noFill/>
            </a:ln>
          </c:spPr>
          <c:invertIfNegative val="0"/>
          <c:dLbls>
            <c:dLbl>
              <c:idx val="2"/>
              <c:layout>
                <c:manualLayout>
                  <c:x val="1.2720626278269505E-2"/>
                  <c:y val="4.431303929128446E-2"/>
                </c:manualLayout>
              </c:layout>
              <c:spPr/>
              <c:txPr>
                <a:bodyPr/>
                <a:lstStyle/>
                <a:p>
                  <a:pPr>
                    <a:defRPr>
                      <a:solidFill>
                        <a:schemeClr val="tx1"/>
                      </a:solidFill>
                    </a:defRPr>
                  </a:pPr>
                  <a:endParaRPr lang="ru-RU"/>
                </a:p>
              </c:txPr>
              <c:showLegendKey val="0"/>
              <c:showVal val="1"/>
              <c:showCatName val="0"/>
              <c:showSerName val="0"/>
              <c:showPercent val="0"/>
              <c:showBubbleSize val="0"/>
            </c:dLbl>
            <c:txPr>
              <a:bodyPr/>
              <a:lstStyle/>
              <a:p>
                <a:pPr>
                  <a:defRPr>
                    <a:solidFill>
                      <a:schemeClr val="bg1"/>
                    </a:solidFill>
                  </a:defRPr>
                </a:pPr>
                <a:endParaRPr lang="ru-RU"/>
              </a:p>
            </c:txP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Лист1!$F$2:$F$7</c:f>
              <c:numCache>
                <c:formatCode>0.0%</c:formatCode>
                <c:ptCount val="6"/>
                <c:pt idx="0">
                  <c:v>0.93125000000000002</c:v>
                </c:pt>
                <c:pt idx="1">
                  <c:v>0.56874999999999998</c:v>
                </c:pt>
                <c:pt idx="2">
                  <c:v>1.2500000000000001E-2</c:v>
                </c:pt>
                <c:pt idx="3">
                  <c:v>0.98124999999999996</c:v>
                </c:pt>
                <c:pt idx="4">
                  <c:v>0.96250000000000002</c:v>
                </c:pt>
                <c:pt idx="5">
                  <c:v>0.33750000000000002</c:v>
                </c:pt>
              </c:numCache>
            </c:numRef>
          </c:val>
        </c:ser>
        <c:dLbls>
          <c:showLegendKey val="0"/>
          <c:showVal val="0"/>
          <c:showCatName val="0"/>
          <c:showSerName val="0"/>
          <c:showPercent val="0"/>
          <c:showBubbleSize val="0"/>
        </c:dLbls>
        <c:gapWidth val="96"/>
        <c:overlap val="100"/>
        <c:axId val="181714944"/>
        <c:axId val="181716480"/>
      </c:barChart>
      <c:catAx>
        <c:axId val="181714944"/>
        <c:scaling>
          <c:orientation val="maxMin"/>
        </c:scaling>
        <c:delete val="0"/>
        <c:axPos val="l"/>
        <c:numFmt formatCode="General" sourceLinked="0"/>
        <c:majorTickMark val="out"/>
        <c:minorTickMark val="none"/>
        <c:tickLblPos val="nextTo"/>
        <c:crossAx val="181716480"/>
        <c:crosses val="autoZero"/>
        <c:auto val="1"/>
        <c:lblAlgn val="ctr"/>
        <c:lblOffset val="100"/>
        <c:noMultiLvlLbl val="0"/>
      </c:catAx>
      <c:valAx>
        <c:axId val="181716480"/>
        <c:scaling>
          <c:orientation val="minMax"/>
          <c:max val="1"/>
          <c:min val="0"/>
        </c:scaling>
        <c:delete val="0"/>
        <c:axPos val="b"/>
        <c:numFmt formatCode="0%" sourceLinked="0"/>
        <c:majorTickMark val="out"/>
        <c:minorTickMark val="none"/>
        <c:tickLblPos val="nextTo"/>
        <c:crossAx val="181714944"/>
        <c:crosses val="max"/>
        <c:crossBetween val="between"/>
        <c:majorUnit val="0.2"/>
      </c:valAx>
      <c:spPr>
        <a:ln>
          <a:noFill/>
        </a:ln>
      </c:spPr>
    </c:plotArea>
    <c:legend>
      <c:legendPos val="r"/>
      <c:layout>
        <c:manualLayout>
          <c:xMode val="edge"/>
          <c:yMode val="edge"/>
          <c:x val="7.3773440004815033E-2"/>
          <c:y val="5.5845978583615495E-3"/>
          <c:w val="0.88963014534220863"/>
          <c:h val="6.9750011339727747E-2"/>
        </c:manualLayout>
      </c:layout>
      <c:overlay val="0"/>
    </c:legend>
    <c:plotVisOnly val="1"/>
    <c:dispBlanksAs val="gap"/>
    <c:showDLblsOverMax val="0"/>
  </c:chart>
  <c:spPr>
    <a:ln>
      <a:noFill/>
    </a:ln>
  </c:spPr>
  <c:txPr>
    <a:bodyPr/>
    <a:lstStyle/>
    <a:p>
      <a:pPr>
        <a:defRPr sz="1400"/>
      </a:pPr>
      <a:endParaRPr lang="ru-RU"/>
    </a:p>
  </c:txPr>
  <c:externalData r:id="rId2">
    <c:autoUpdate val="0"/>
  </c:externalData>
</c:chartSpace>
</file>

<file path=ppt/charts/chart19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№32 "АБВГДейка"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93.7</c:v>
                </c:pt>
                <c:pt idx="2">
                  <c:v>92</c:v>
                </c:pt>
                <c:pt idx="3">
                  <c:v>99.6</c:v>
                </c:pt>
                <c:pt idx="4">
                  <c:v>95.7</c:v>
                </c:pt>
              </c:numCache>
            </c:numRef>
          </c:val>
        </c:ser>
        <c:dLbls>
          <c:showLegendKey val="0"/>
          <c:showVal val="0"/>
          <c:showCatName val="0"/>
          <c:showSerName val="0"/>
          <c:showPercent val="0"/>
          <c:showBubbleSize val="0"/>
        </c:dLbls>
        <c:axId val="181456896"/>
        <c:axId val="181458816"/>
      </c:radarChart>
      <c:catAx>
        <c:axId val="1814568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458816"/>
        <c:crosses val="autoZero"/>
        <c:auto val="1"/>
        <c:lblAlgn val="ctr"/>
        <c:lblOffset val="100"/>
        <c:noMultiLvlLbl val="0"/>
      </c:catAx>
      <c:valAx>
        <c:axId val="181458816"/>
        <c:scaling>
          <c:orientation val="minMax"/>
          <c:min val="0"/>
        </c:scaling>
        <c:delete val="0"/>
        <c:axPos val="l"/>
        <c:majorGridlines/>
        <c:numFmt formatCode="General" sourceLinked="1"/>
        <c:majorTickMark val="cross"/>
        <c:minorTickMark val="none"/>
        <c:tickLblPos val="nextTo"/>
        <c:crossAx val="1814568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№1" с.Лазо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c:v>
                </c:pt>
                <c:pt idx="1">
                  <c:v>97.7</c:v>
                </c:pt>
                <c:pt idx="2">
                  <c:v>82</c:v>
                </c:pt>
                <c:pt idx="3">
                  <c:v>100</c:v>
                </c:pt>
                <c:pt idx="4">
                  <c:v>94.8</c:v>
                </c:pt>
              </c:numCache>
            </c:numRef>
          </c:val>
        </c:ser>
        <c:dLbls>
          <c:showLegendKey val="0"/>
          <c:showVal val="0"/>
          <c:showCatName val="0"/>
          <c:showSerName val="0"/>
          <c:showPercent val="0"/>
          <c:showBubbleSize val="0"/>
        </c:dLbls>
        <c:axId val="181500928"/>
        <c:axId val="181507200"/>
      </c:radarChart>
      <c:catAx>
        <c:axId val="1815009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507200"/>
        <c:crosses val="autoZero"/>
        <c:auto val="1"/>
        <c:lblAlgn val="ctr"/>
        <c:lblOffset val="100"/>
        <c:noMultiLvlLbl val="0"/>
      </c:catAx>
      <c:valAx>
        <c:axId val="181507200"/>
        <c:scaling>
          <c:orientation val="minMax"/>
          <c:min val="0"/>
        </c:scaling>
        <c:delete val="0"/>
        <c:axPos val="l"/>
        <c:majorGridlines/>
        <c:numFmt formatCode="General" sourceLinked="1"/>
        <c:majorTickMark val="cross"/>
        <c:minorTickMark val="none"/>
        <c:tickLblPos val="nextTo"/>
        <c:crossAx val="181500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общеразвивающего вида с.Верхний Перевал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100</c:v>
                </c:pt>
                <c:pt idx="2">
                  <c:v>66</c:v>
                </c:pt>
                <c:pt idx="3">
                  <c:v>100</c:v>
                </c:pt>
                <c:pt idx="4">
                  <c:v>93</c:v>
                </c:pt>
              </c:numCache>
            </c:numRef>
          </c:val>
        </c:ser>
        <c:dLbls>
          <c:showLegendKey val="0"/>
          <c:showVal val="0"/>
          <c:showCatName val="0"/>
          <c:showSerName val="0"/>
          <c:showPercent val="0"/>
          <c:showBubbleSize val="0"/>
        </c:dLbls>
        <c:axId val="181577984"/>
        <c:axId val="181604736"/>
      </c:radarChart>
      <c:catAx>
        <c:axId val="1815779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604736"/>
        <c:crosses val="autoZero"/>
        <c:auto val="1"/>
        <c:lblAlgn val="ctr"/>
        <c:lblOffset val="100"/>
        <c:noMultiLvlLbl val="0"/>
      </c:catAx>
      <c:valAx>
        <c:axId val="181604736"/>
        <c:scaling>
          <c:orientation val="minMax"/>
          <c:min val="0"/>
        </c:scaling>
        <c:delete val="0"/>
        <c:axPos val="l"/>
        <c:majorGridlines/>
        <c:numFmt formatCode="General" sourceLinked="1"/>
        <c:majorTickMark val="cross"/>
        <c:minorTickMark val="none"/>
        <c:tickLblPos val="nextTo"/>
        <c:crossAx val="181577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№16 с.Новостройка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93</c:v>
                </c:pt>
                <c:pt idx="2">
                  <c:v>78</c:v>
                </c:pt>
                <c:pt idx="3">
                  <c:v>92</c:v>
                </c:pt>
                <c:pt idx="4">
                  <c:v>90.7</c:v>
                </c:pt>
              </c:numCache>
            </c:numRef>
          </c:val>
        </c:ser>
        <c:dLbls>
          <c:showLegendKey val="0"/>
          <c:showVal val="0"/>
          <c:showCatName val="0"/>
          <c:showSerName val="0"/>
          <c:showPercent val="0"/>
          <c:showBubbleSize val="0"/>
        </c:dLbls>
        <c:axId val="181732864"/>
        <c:axId val="181734784"/>
      </c:radarChart>
      <c:catAx>
        <c:axId val="1817328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734784"/>
        <c:crosses val="autoZero"/>
        <c:auto val="1"/>
        <c:lblAlgn val="ctr"/>
        <c:lblOffset val="100"/>
        <c:noMultiLvlLbl val="0"/>
      </c:catAx>
      <c:valAx>
        <c:axId val="181734784"/>
        <c:scaling>
          <c:orientation val="minMax"/>
          <c:min val="0"/>
        </c:scaling>
        <c:delete val="0"/>
        <c:axPos val="l"/>
        <c:majorGridlines/>
        <c:numFmt formatCode="General" sourceLinked="1"/>
        <c:majorTickMark val="cross"/>
        <c:minorTickMark val="none"/>
        <c:tickLblPos val="nextTo"/>
        <c:crossAx val="1817328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№9 "Елочка"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96.8</c:v>
                </c:pt>
                <c:pt idx="1">
                  <c:v>96.7</c:v>
                </c:pt>
                <c:pt idx="2">
                  <c:v>62</c:v>
                </c:pt>
                <c:pt idx="3">
                  <c:v>97.2</c:v>
                </c:pt>
                <c:pt idx="4">
                  <c:v>89.5</c:v>
                </c:pt>
              </c:numCache>
            </c:numRef>
          </c:val>
        </c:ser>
        <c:dLbls>
          <c:showLegendKey val="0"/>
          <c:showVal val="0"/>
          <c:showCatName val="0"/>
          <c:showSerName val="0"/>
          <c:showPercent val="0"/>
          <c:showBubbleSize val="0"/>
        </c:dLbls>
        <c:axId val="181781248"/>
        <c:axId val="181783168"/>
      </c:radarChart>
      <c:catAx>
        <c:axId val="1817812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783168"/>
        <c:crosses val="autoZero"/>
        <c:auto val="1"/>
        <c:lblAlgn val="ctr"/>
        <c:lblOffset val="100"/>
        <c:noMultiLvlLbl val="0"/>
      </c:catAx>
      <c:valAx>
        <c:axId val="181783168"/>
        <c:scaling>
          <c:orientation val="minMax"/>
          <c:min val="0"/>
        </c:scaling>
        <c:delete val="0"/>
        <c:axPos val="l"/>
        <c:majorGridlines/>
        <c:numFmt formatCode="General" sourceLinked="1"/>
        <c:majorTickMark val="cross"/>
        <c:minorTickMark val="none"/>
        <c:tickLblPos val="nextTo"/>
        <c:crossAx val="1817812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№27 пгт Горнореченский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99</c:v>
                </c:pt>
                <c:pt idx="2">
                  <c:v>50</c:v>
                </c:pt>
                <c:pt idx="3">
                  <c:v>100</c:v>
                </c:pt>
                <c:pt idx="4">
                  <c:v>89.4</c:v>
                </c:pt>
              </c:numCache>
            </c:numRef>
          </c:val>
        </c:ser>
        <c:dLbls>
          <c:showLegendKey val="0"/>
          <c:showVal val="0"/>
          <c:showCatName val="0"/>
          <c:showSerName val="0"/>
          <c:showPercent val="0"/>
          <c:showBubbleSize val="0"/>
        </c:dLbls>
        <c:axId val="181870592"/>
        <c:axId val="181872512"/>
      </c:radarChart>
      <c:catAx>
        <c:axId val="1818705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872512"/>
        <c:crosses val="autoZero"/>
        <c:auto val="1"/>
        <c:lblAlgn val="ctr"/>
        <c:lblOffset val="100"/>
        <c:noMultiLvlLbl val="0"/>
      </c:catAx>
      <c:valAx>
        <c:axId val="181872512"/>
        <c:scaling>
          <c:orientation val="minMax"/>
          <c:min val="0"/>
        </c:scaling>
        <c:delete val="0"/>
        <c:axPos val="l"/>
        <c:majorGridlines/>
        <c:numFmt formatCode="General" sourceLinked="1"/>
        <c:majorTickMark val="cross"/>
        <c:minorTickMark val="none"/>
        <c:tickLblPos val="nextTo"/>
        <c:crossAx val="181870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с.Новогордеевка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92.4</c:v>
                </c:pt>
                <c:pt idx="1">
                  <c:v>97</c:v>
                </c:pt>
                <c:pt idx="2">
                  <c:v>68</c:v>
                </c:pt>
                <c:pt idx="3">
                  <c:v>91.8</c:v>
                </c:pt>
                <c:pt idx="4">
                  <c:v>89.2</c:v>
                </c:pt>
              </c:numCache>
            </c:numRef>
          </c:val>
        </c:ser>
        <c:dLbls>
          <c:showLegendKey val="0"/>
          <c:showVal val="0"/>
          <c:showCatName val="0"/>
          <c:showSerName val="0"/>
          <c:showPercent val="0"/>
          <c:showBubbleSize val="0"/>
        </c:dLbls>
        <c:axId val="181894144"/>
        <c:axId val="181900416"/>
      </c:radarChart>
      <c:catAx>
        <c:axId val="1818941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900416"/>
        <c:crosses val="autoZero"/>
        <c:auto val="1"/>
        <c:lblAlgn val="ctr"/>
        <c:lblOffset val="100"/>
        <c:noMultiLvlLbl val="0"/>
      </c:catAx>
      <c:valAx>
        <c:axId val="181900416"/>
        <c:scaling>
          <c:orientation val="minMax"/>
          <c:min val="0"/>
        </c:scaling>
        <c:delete val="0"/>
        <c:axPos val="l"/>
        <c:majorGridlines/>
        <c:numFmt formatCode="General" sourceLinked="1"/>
        <c:majorTickMark val="cross"/>
        <c:minorTickMark val="none"/>
        <c:tickLblPos val="nextTo"/>
        <c:crossAx val="1818941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№9 общеразвивающего вида пгт.Лучегорск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99.3</c:v>
                </c:pt>
                <c:pt idx="1">
                  <c:v>96.7</c:v>
                </c:pt>
                <c:pt idx="2">
                  <c:v>52</c:v>
                </c:pt>
                <c:pt idx="3">
                  <c:v>99.2</c:v>
                </c:pt>
                <c:pt idx="4">
                  <c:v>88.8</c:v>
                </c:pt>
              </c:numCache>
            </c:numRef>
          </c:val>
        </c:ser>
        <c:dLbls>
          <c:showLegendKey val="0"/>
          <c:showVal val="0"/>
          <c:showCatName val="0"/>
          <c:showSerName val="0"/>
          <c:showPercent val="0"/>
          <c:showBubbleSize val="0"/>
        </c:dLbls>
        <c:axId val="181995776"/>
        <c:axId val="181997952"/>
      </c:radarChart>
      <c:catAx>
        <c:axId val="1819957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997952"/>
        <c:crosses val="autoZero"/>
        <c:auto val="1"/>
        <c:lblAlgn val="ctr"/>
        <c:lblOffset val="100"/>
        <c:noMultiLvlLbl val="0"/>
      </c:catAx>
      <c:valAx>
        <c:axId val="181997952"/>
        <c:scaling>
          <c:orientation val="minMax"/>
          <c:min val="0"/>
        </c:scaling>
        <c:delete val="0"/>
        <c:axPos val="l"/>
        <c:majorGridlines/>
        <c:numFmt formatCode="General" sourceLinked="1"/>
        <c:majorTickMark val="cross"/>
        <c:minorTickMark val="none"/>
        <c:tickLblPos val="nextTo"/>
        <c:crossAx val="1819957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№7 комбинированного вида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97.2</c:v>
                </c:pt>
                <c:pt idx="1">
                  <c:v>89.7</c:v>
                </c:pt>
                <c:pt idx="2">
                  <c:v>64</c:v>
                </c:pt>
                <c:pt idx="3">
                  <c:v>99.2</c:v>
                </c:pt>
                <c:pt idx="4">
                  <c:v>88.7</c:v>
                </c:pt>
              </c:numCache>
            </c:numRef>
          </c:val>
        </c:ser>
        <c:dLbls>
          <c:showLegendKey val="0"/>
          <c:showVal val="0"/>
          <c:showCatName val="0"/>
          <c:showSerName val="0"/>
          <c:showPercent val="0"/>
          <c:showBubbleSize val="0"/>
        </c:dLbls>
        <c:axId val="182027776"/>
        <c:axId val="182029696"/>
      </c:radarChart>
      <c:catAx>
        <c:axId val="1820277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2029696"/>
        <c:crosses val="autoZero"/>
        <c:auto val="1"/>
        <c:lblAlgn val="ctr"/>
        <c:lblOffset val="100"/>
        <c:noMultiLvlLbl val="0"/>
      </c:catAx>
      <c:valAx>
        <c:axId val="182029696"/>
        <c:scaling>
          <c:orientation val="minMax"/>
          <c:min val="0"/>
        </c:scaling>
        <c:delete val="0"/>
        <c:axPos val="l"/>
        <c:majorGridlines/>
        <c:numFmt formatCode="General" sourceLinked="1"/>
        <c:majorTickMark val="cross"/>
        <c:minorTickMark val="none"/>
        <c:tickLblPos val="nextTo"/>
        <c:crossAx val="1820277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школа с.Гражданка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99.2</c:v>
                </c:pt>
                <c:pt idx="1">
                  <c:v>97</c:v>
                </c:pt>
                <c:pt idx="2">
                  <c:v>88</c:v>
                </c:pt>
                <c:pt idx="3">
                  <c:v>97.6</c:v>
                </c:pt>
                <c:pt idx="4">
                  <c:v>95.9</c:v>
                </c:pt>
              </c:numCache>
            </c:numRef>
          </c:val>
        </c:ser>
        <c:dLbls>
          <c:showLegendKey val="0"/>
          <c:showVal val="0"/>
          <c:showCatName val="0"/>
          <c:showSerName val="0"/>
          <c:showPercent val="0"/>
          <c:showBubbleSize val="0"/>
        </c:dLbls>
        <c:axId val="4844160"/>
        <c:axId val="118850304"/>
      </c:radarChart>
      <c:catAx>
        <c:axId val="4844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850304"/>
        <c:crosses val="autoZero"/>
        <c:auto val="1"/>
        <c:lblAlgn val="ctr"/>
        <c:lblOffset val="100"/>
        <c:noMultiLvlLbl val="0"/>
      </c:catAx>
      <c:valAx>
        <c:axId val="118850304"/>
        <c:scaling>
          <c:orientation val="minMax"/>
          <c:min val="0"/>
        </c:scaling>
        <c:delete val="0"/>
        <c:axPos val="l"/>
        <c:majorGridlines/>
        <c:numFmt formatCode="General" sourceLinked="1"/>
        <c:majorTickMark val="cross"/>
        <c:minorTickMark val="none"/>
        <c:tickLblPos val="nextTo"/>
        <c:crossAx val="4844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№12" г.Дальнегорска, с.Сержантово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98.4</c:v>
                </c:pt>
                <c:pt idx="1">
                  <c:v>98.7</c:v>
                </c:pt>
                <c:pt idx="2">
                  <c:v>46</c:v>
                </c:pt>
                <c:pt idx="3">
                  <c:v>95.8</c:v>
                </c:pt>
                <c:pt idx="4">
                  <c:v>87.5</c:v>
                </c:pt>
              </c:numCache>
            </c:numRef>
          </c:val>
        </c:ser>
        <c:dLbls>
          <c:showLegendKey val="0"/>
          <c:showVal val="0"/>
          <c:showCatName val="0"/>
          <c:showSerName val="0"/>
          <c:showPercent val="0"/>
          <c:showBubbleSize val="0"/>
        </c:dLbls>
        <c:axId val="121205120"/>
        <c:axId val="121207040"/>
      </c:radarChart>
      <c:catAx>
        <c:axId val="1212051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207040"/>
        <c:crosses val="autoZero"/>
        <c:auto val="1"/>
        <c:lblAlgn val="ctr"/>
        <c:lblOffset val="100"/>
        <c:noMultiLvlLbl val="0"/>
      </c:catAx>
      <c:valAx>
        <c:axId val="121207040"/>
        <c:scaling>
          <c:orientation val="minMax"/>
          <c:min val="0"/>
        </c:scaling>
        <c:delete val="0"/>
        <c:axPos val="l"/>
        <c:majorGridlines/>
        <c:numFmt formatCode="General" sourceLinked="1"/>
        <c:majorTickMark val="cross"/>
        <c:minorTickMark val="none"/>
        <c:tickLblPos val="nextTo"/>
        <c:crossAx val="1212051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с.Ракитное»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94.3</c:v>
                </c:pt>
                <c:pt idx="1">
                  <c:v>95</c:v>
                </c:pt>
                <c:pt idx="2">
                  <c:v>62</c:v>
                </c:pt>
                <c:pt idx="3">
                  <c:v>100</c:v>
                </c:pt>
                <c:pt idx="4">
                  <c:v>87.9</c:v>
                </c:pt>
              </c:numCache>
            </c:numRef>
          </c:val>
        </c:ser>
        <c:dLbls>
          <c:showLegendKey val="0"/>
          <c:showVal val="0"/>
          <c:showCatName val="0"/>
          <c:showSerName val="0"/>
          <c:showPercent val="0"/>
          <c:showBubbleSize val="0"/>
        </c:dLbls>
        <c:axId val="182113024"/>
        <c:axId val="182114944"/>
      </c:radarChart>
      <c:catAx>
        <c:axId val="1821130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2114944"/>
        <c:crosses val="autoZero"/>
        <c:auto val="1"/>
        <c:lblAlgn val="ctr"/>
        <c:lblOffset val="100"/>
        <c:noMultiLvlLbl val="0"/>
      </c:catAx>
      <c:valAx>
        <c:axId val="182114944"/>
        <c:scaling>
          <c:orientation val="minMax"/>
          <c:min val="0"/>
        </c:scaling>
        <c:delete val="0"/>
        <c:axPos val="l"/>
        <c:majorGridlines/>
        <c:numFmt formatCode="General" sourceLinked="1"/>
        <c:majorTickMark val="cross"/>
        <c:minorTickMark val="none"/>
        <c:tickLblPos val="nextTo"/>
        <c:crossAx val="182113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"Звёздочка" с.Владимиро-Александровское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90</c:v>
                </c:pt>
                <c:pt idx="2">
                  <c:v>52</c:v>
                </c:pt>
                <c:pt idx="3">
                  <c:v>100</c:v>
                </c:pt>
                <c:pt idx="4">
                  <c:v>87.9</c:v>
                </c:pt>
              </c:numCache>
            </c:numRef>
          </c:val>
        </c:ser>
        <c:dLbls>
          <c:showLegendKey val="0"/>
          <c:showVal val="0"/>
          <c:showCatName val="0"/>
          <c:showSerName val="0"/>
          <c:showPercent val="0"/>
          <c:showBubbleSize val="0"/>
        </c:dLbls>
        <c:axId val="182157312"/>
        <c:axId val="182159232"/>
      </c:radarChart>
      <c:catAx>
        <c:axId val="1821573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2159232"/>
        <c:crosses val="autoZero"/>
        <c:auto val="1"/>
        <c:lblAlgn val="ctr"/>
        <c:lblOffset val="100"/>
        <c:noMultiLvlLbl val="0"/>
      </c:catAx>
      <c:valAx>
        <c:axId val="182159232"/>
        <c:scaling>
          <c:orientation val="minMax"/>
          <c:min val="0"/>
        </c:scaling>
        <c:delete val="0"/>
        <c:axPos val="l"/>
        <c:majorGridlines/>
        <c:numFmt formatCode="General" sourceLinked="1"/>
        <c:majorTickMark val="cross"/>
        <c:minorTickMark val="none"/>
        <c:tickLblPos val="nextTo"/>
        <c:crossAx val="1821573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№27 "Дюймовочка"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94.9</c:v>
                </c:pt>
                <c:pt idx="1">
                  <c:v>89</c:v>
                </c:pt>
                <c:pt idx="2">
                  <c:v>50.7</c:v>
                </c:pt>
                <c:pt idx="3">
                  <c:v>99.8</c:v>
                </c:pt>
                <c:pt idx="4">
                  <c:v>86.8</c:v>
                </c:pt>
              </c:numCache>
            </c:numRef>
          </c:val>
        </c:ser>
        <c:dLbls>
          <c:showLegendKey val="0"/>
          <c:showVal val="0"/>
          <c:showCatName val="0"/>
          <c:showSerName val="0"/>
          <c:showPercent val="0"/>
          <c:showBubbleSize val="0"/>
        </c:dLbls>
        <c:axId val="184331264"/>
        <c:axId val="184333440"/>
      </c:radarChart>
      <c:catAx>
        <c:axId val="1843312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333440"/>
        <c:crosses val="autoZero"/>
        <c:auto val="1"/>
        <c:lblAlgn val="ctr"/>
        <c:lblOffset val="100"/>
        <c:noMultiLvlLbl val="0"/>
      </c:catAx>
      <c:valAx>
        <c:axId val="184333440"/>
        <c:scaling>
          <c:orientation val="minMax"/>
          <c:min val="0"/>
        </c:scaling>
        <c:delete val="0"/>
        <c:axPos val="l"/>
        <c:majorGridlines/>
        <c:numFmt formatCode="General" sourceLinked="1"/>
        <c:majorTickMark val="cross"/>
        <c:minorTickMark val="none"/>
        <c:tickLblPos val="nextTo"/>
        <c:crossAx val="1843312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№10 п.Оленевод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90</c:v>
                </c:pt>
                <c:pt idx="2">
                  <c:v>46</c:v>
                </c:pt>
                <c:pt idx="3">
                  <c:v>100</c:v>
                </c:pt>
                <c:pt idx="4">
                  <c:v>86.7</c:v>
                </c:pt>
              </c:numCache>
            </c:numRef>
          </c:val>
        </c:ser>
        <c:dLbls>
          <c:showLegendKey val="0"/>
          <c:showVal val="0"/>
          <c:showCatName val="0"/>
          <c:showSerName val="0"/>
          <c:showPercent val="0"/>
          <c:showBubbleSize val="0"/>
        </c:dLbls>
        <c:axId val="184367360"/>
        <c:axId val="184410496"/>
      </c:radarChart>
      <c:catAx>
        <c:axId val="1843673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410496"/>
        <c:crosses val="autoZero"/>
        <c:auto val="1"/>
        <c:lblAlgn val="ctr"/>
        <c:lblOffset val="100"/>
        <c:noMultiLvlLbl val="0"/>
      </c:catAx>
      <c:valAx>
        <c:axId val="184410496"/>
        <c:scaling>
          <c:orientation val="minMax"/>
          <c:min val="0"/>
        </c:scaling>
        <c:delete val="0"/>
        <c:axPos val="l"/>
        <c:majorGridlines/>
        <c:numFmt formatCode="General" sourceLinked="1"/>
        <c:majorTickMark val="cross"/>
        <c:minorTickMark val="none"/>
        <c:tickLblPos val="nextTo"/>
        <c:crossAx val="184367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№5 п.Ракушка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99.7</c:v>
                </c:pt>
                <c:pt idx="1">
                  <c:v>90</c:v>
                </c:pt>
                <c:pt idx="2">
                  <c:v>46</c:v>
                </c:pt>
                <c:pt idx="3">
                  <c:v>97.6</c:v>
                </c:pt>
                <c:pt idx="4">
                  <c:v>86.7</c:v>
                </c:pt>
              </c:numCache>
            </c:numRef>
          </c:val>
        </c:ser>
        <c:dLbls>
          <c:showLegendKey val="0"/>
          <c:showVal val="0"/>
          <c:showCatName val="0"/>
          <c:showSerName val="0"/>
          <c:showPercent val="0"/>
          <c:showBubbleSize val="0"/>
        </c:dLbls>
        <c:axId val="184452608"/>
        <c:axId val="184454528"/>
      </c:radarChart>
      <c:catAx>
        <c:axId val="1844526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454528"/>
        <c:crosses val="autoZero"/>
        <c:auto val="1"/>
        <c:lblAlgn val="ctr"/>
        <c:lblOffset val="100"/>
        <c:noMultiLvlLbl val="0"/>
      </c:catAx>
      <c:valAx>
        <c:axId val="184454528"/>
        <c:scaling>
          <c:orientation val="minMax"/>
          <c:min val="0"/>
        </c:scaling>
        <c:delete val="0"/>
        <c:axPos val="l"/>
        <c:majorGridlines/>
        <c:numFmt formatCode="General" sourceLinked="1"/>
        <c:majorTickMark val="cross"/>
        <c:minorTickMark val="none"/>
        <c:tickLblPos val="nextTo"/>
        <c:crossAx val="184452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№31"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99.4</c:v>
                </c:pt>
                <c:pt idx="1">
                  <c:v>89</c:v>
                </c:pt>
                <c:pt idx="2">
                  <c:v>46</c:v>
                </c:pt>
                <c:pt idx="3">
                  <c:v>98.8</c:v>
                </c:pt>
                <c:pt idx="4">
                  <c:v>86.6</c:v>
                </c:pt>
              </c:numCache>
            </c:numRef>
          </c:val>
        </c:ser>
        <c:dLbls>
          <c:showLegendKey val="0"/>
          <c:showVal val="0"/>
          <c:showCatName val="0"/>
          <c:showSerName val="0"/>
          <c:showPercent val="0"/>
          <c:showBubbleSize val="0"/>
        </c:dLbls>
        <c:axId val="184615680"/>
        <c:axId val="184617600"/>
      </c:radarChart>
      <c:catAx>
        <c:axId val="1846156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617600"/>
        <c:crosses val="autoZero"/>
        <c:auto val="1"/>
        <c:lblAlgn val="ctr"/>
        <c:lblOffset val="100"/>
        <c:noMultiLvlLbl val="0"/>
      </c:catAx>
      <c:valAx>
        <c:axId val="184617600"/>
        <c:scaling>
          <c:orientation val="minMax"/>
          <c:min val="0"/>
        </c:scaling>
        <c:delete val="0"/>
        <c:axPos val="l"/>
        <c:majorGridlines/>
        <c:numFmt formatCode="General" sourceLinked="1"/>
        <c:majorTickMark val="cross"/>
        <c:minorTickMark val="none"/>
        <c:tickLblPos val="nextTo"/>
        <c:crossAx val="1846156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№24 "Улыбка"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95.8</c:v>
                </c:pt>
                <c:pt idx="1">
                  <c:v>76.7</c:v>
                </c:pt>
                <c:pt idx="2">
                  <c:v>70</c:v>
                </c:pt>
                <c:pt idx="3">
                  <c:v>95.6</c:v>
                </c:pt>
                <c:pt idx="4">
                  <c:v>86.5</c:v>
                </c:pt>
              </c:numCache>
            </c:numRef>
          </c:val>
        </c:ser>
        <c:dLbls>
          <c:showLegendKey val="0"/>
          <c:showVal val="0"/>
          <c:showCatName val="0"/>
          <c:showSerName val="0"/>
          <c:showPercent val="0"/>
          <c:showBubbleSize val="0"/>
        </c:dLbls>
        <c:axId val="184950784"/>
        <c:axId val="184952704"/>
      </c:radarChart>
      <c:catAx>
        <c:axId val="1849507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952704"/>
        <c:crosses val="autoZero"/>
        <c:auto val="1"/>
        <c:lblAlgn val="ctr"/>
        <c:lblOffset val="100"/>
        <c:noMultiLvlLbl val="0"/>
      </c:catAx>
      <c:valAx>
        <c:axId val="184952704"/>
        <c:scaling>
          <c:orientation val="minMax"/>
          <c:min val="0"/>
        </c:scaling>
        <c:delete val="0"/>
        <c:axPos val="l"/>
        <c:majorGridlines/>
        <c:numFmt formatCode="General" sourceLinked="1"/>
        <c:majorTickMark val="cross"/>
        <c:minorTickMark val="none"/>
        <c:tickLblPos val="nextTo"/>
        <c:crossAx val="1849507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ЦРР-детский сад №1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96.9</c:v>
                </c:pt>
                <c:pt idx="1">
                  <c:v>83</c:v>
                </c:pt>
                <c:pt idx="2">
                  <c:v>62</c:v>
                </c:pt>
                <c:pt idx="3">
                  <c:v>97</c:v>
                </c:pt>
                <c:pt idx="4">
                  <c:v>86.2</c:v>
                </c:pt>
              </c:numCache>
            </c:numRef>
          </c:val>
        </c:ser>
        <c:dLbls>
          <c:showLegendKey val="0"/>
          <c:showVal val="0"/>
          <c:showCatName val="0"/>
          <c:showSerName val="0"/>
          <c:showPercent val="0"/>
          <c:showBubbleSize val="0"/>
        </c:dLbls>
        <c:axId val="184982528"/>
        <c:axId val="184988800"/>
      </c:radarChart>
      <c:catAx>
        <c:axId val="1849825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988800"/>
        <c:crosses val="autoZero"/>
        <c:auto val="1"/>
        <c:lblAlgn val="ctr"/>
        <c:lblOffset val="100"/>
        <c:noMultiLvlLbl val="0"/>
      </c:catAx>
      <c:valAx>
        <c:axId val="184988800"/>
        <c:scaling>
          <c:orientation val="minMax"/>
          <c:min val="0"/>
        </c:scaling>
        <c:delete val="0"/>
        <c:axPos val="l"/>
        <c:majorGridlines/>
        <c:numFmt formatCode="General" sourceLinked="1"/>
        <c:majorTickMark val="cross"/>
        <c:minorTickMark val="none"/>
        <c:tickLblPos val="nextTo"/>
        <c:crossAx val="1849825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94.7</c:v>
                </c:pt>
                <c:pt idx="2">
                  <c:v>42</c:v>
                </c:pt>
                <c:pt idx="3">
                  <c:v>97.6</c:v>
                </c:pt>
                <c:pt idx="4">
                  <c:v>86</c:v>
                </c:pt>
              </c:numCache>
            </c:numRef>
          </c:val>
        </c:ser>
        <c:dLbls>
          <c:showLegendKey val="0"/>
          <c:showVal val="0"/>
          <c:showCatName val="0"/>
          <c:showSerName val="0"/>
          <c:showPercent val="0"/>
          <c:showBubbleSize val="0"/>
        </c:dLbls>
        <c:axId val="185072640"/>
        <c:axId val="184754944"/>
      </c:radarChart>
      <c:catAx>
        <c:axId val="1850726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754944"/>
        <c:crosses val="autoZero"/>
        <c:auto val="1"/>
        <c:lblAlgn val="ctr"/>
        <c:lblOffset val="100"/>
        <c:noMultiLvlLbl val="0"/>
      </c:catAx>
      <c:valAx>
        <c:axId val="184754944"/>
        <c:scaling>
          <c:orientation val="minMax"/>
          <c:min val="0"/>
        </c:scaling>
        <c:delete val="0"/>
        <c:axPos val="l"/>
        <c:majorGridlines/>
        <c:numFmt formatCode="General" sourceLinked="1"/>
        <c:majorTickMark val="cross"/>
        <c:minorTickMark val="none"/>
        <c:tickLblPos val="nextTo"/>
        <c:crossAx val="1850726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 17 "Звездочка"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99.4</c:v>
                </c:pt>
                <c:pt idx="1">
                  <c:v>100</c:v>
                </c:pt>
                <c:pt idx="2">
                  <c:v>30</c:v>
                </c:pt>
                <c:pt idx="3">
                  <c:v>100</c:v>
                </c:pt>
                <c:pt idx="4">
                  <c:v>85.9</c:v>
                </c:pt>
              </c:numCache>
            </c:numRef>
          </c:val>
        </c:ser>
        <c:dLbls>
          <c:showLegendKey val="0"/>
          <c:showVal val="0"/>
          <c:showCatName val="0"/>
          <c:showSerName val="0"/>
          <c:showPercent val="0"/>
          <c:showBubbleSize val="0"/>
        </c:dLbls>
        <c:axId val="184792576"/>
        <c:axId val="184794496"/>
      </c:radarChart>
      <c:catAx>
        <c:axId val="1847925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794496"/>
        <c:crosses val="autoZero"/>
        <c:auto val="1"/>
        <c:lblAlgn val="ctr"/>
        <c:lblOffset val="100"/>
        <c:noMultiLvlLbl val="0"/>
      </c:catAx>
      <c:valAx>
        <c:axId val="184794496"/>
        <c:scaling>
          <c:orientation val="minMax"/>
          <c:min val="0"/>
        </c:scaling>
        <c:delete val="0"/>
        <c:axPos val="l"/>
        <c:majorGridlines/>
        <c:numFmt formatCode="General" sourceLinked="1"/>
        <c:majorTickMark val="cross"/>
        <c:minorTickMark val="none"/>
        <c:tickLblPos val="nextTo"/>
        <c:crossAx val="1847925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с.Ариадное"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90</c:v>
                </c:pt>
                <c:pt idx="2">
                  <c:v>50</c:v>
                </c:pt>
                <c:pt idx="3">
                  <c:v>100</c:v>
                </c:pt>
                <c:pt idx="4">
                  <c:v>86.9</c:v>
                </c:pt>
              </c:numCache>
            </c:numRef>
          </c:val>
        </c:ser>
        <c:dLbls>
          <c:showLegendKey val="0"/>
          <c:showVal val="0"/>
          <c:showCatName val="0"/>
          <c:showSerName val="0"/>
          <c:showPercent val="0"/>
          <c:showBubbleSize val="0"/>
        </c:dLbls>
        <c:axId val="121232768"/>
        <c:axId val="121611776"/>
      </c:radarChart>
      <c:catAx>
        <c:axId val="121232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611776"/>
        <c:crosses val="autoZero"/>
        <c:auto val="1"/>
        <c:lblAlgn val="ctr"/>
        <c:lblOffset val="100"/>
        <c:noMultiLvlLbl val="0"/>
      </c:catAx>
      <c:valAx>
        <c:axId val="121611776"/>
        <c:scaling>
          <c:orientation val="minMax"/>
          <c:min val="0"/>
        </c:scaling>
        <c:delete val="0"/>
        <c:axPos val="l"/>
        <c:majorGridlines/>
        <c:numFmt formatCode="General" sourceLinked="1"/>
        <c:majorTickMark val="cross"/>
        <c:minorTickMark val="none"/>
        <c:tickLblPos val="nextTo"/>
        <c:crossAx val="121232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с.Пухово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94.7</c:v>
                </c:pt>
                <c:pt idx="1">
                  <c:v>98</c:v>
                </c:pt>
                <c:pt idx="2">
                  <c:v>38</c:v>
                </c:pt>
                <c:pt idx="3">
                  <c:v>96.8</c:v>
                </c:pt>
                <c:pt idx="4">
                  <c:v>85.5</c:v>
                </c:pt>
              </c:numCache>
            </c:numRef>
          </c:val>
        </c:ser>
        <c:dLbls>
          <c:showLegendKey val="0"/>
          <c:showVal val="0"/>
          <c:showCatName val="0"/>
          <c:showSerName val="0"/>
          <c:showPercent val="0"/>
          <c:showBubbleSize val="0"/>
        </c:dLbls>
        <c:axId val="184873728"/>
        <c:axId val="184875648"/>
      </c:radarChart>
      <c:catAx>
        <c:axId val="1848737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875648"/>
        <c:crosses val="autoZero"/>
        <c:auto val="1"/>
        <c:lblAlgn val="ctr"/>
        <c:lblOffset val="100"/>
        <c:noMultiLvlLbl val="0"/>
      </c:catAx>
      <c:valAx>
        <c:axId val="184875648"/>
        <c:scaling>
          <c:orientation val="minMax"/>
          <c:min val="0"/>
        </c:scaling>
        <c:delete val="0"/>
        <c:axPos val="l"/>
        <c:majorGridlines/>
        <c:numFmt formatCode="General" sourceLinked="1"/>
        <c:majorTickMark val="cross"/>
        <c:minorTickMark val="none"/>
        <c:tickLblPos val="nextTo"/>
        <c:crossAx val="184873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№21 "Светлячок"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93.9</c:v>
                </c:pt>
                <c:pt idx="1">
                  <c:v>95</c:v>
                </c:pt>
                <c:pt idx="2">
                  <c:v>50.5</c:v>
                </c:pt>
                <c:pt idx="3">
                  <c:v>93.2</c:v>
                </c:pt>
                <c:pt idx="4">
                  <c:v>85.1</c:v>
                </c:pt>
              </c:numCache>
            </c:numRef>
          </c:val>
        </c:ser>
        <c:dLbls>
          <c:showLegendKey val="0"/>
          <c:showVal val="0"/>
          <c:showCatName val="0"/>
          <c:showSerName val="0"/>
          <c:showPercent val="0"/>
          <c:showBubbleSize val="0"/>
        </c:dLbls>
        <c:axId val="184922112"/>
        <c:axId val="184924032"/>
      </c:radarChart>
      <c:catAx>
        <c:axId val="1849221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4924032"/>
        <c:crosses val="autoZero"/>
        <c:auto val="1"/>
        <c:lblAlgn val="ctr"/>
        <c:lblOffset val="100"/>
        <c:noMultiLvlLbl val="0"/>
      </c:catAx>
      <c:valAx>
        <c:axId val="184924032"/>
        <c:scaling>
          <c:orientation val="minMax"/>
          <c:min val="0"/>
        </c:scaling>
        <c:delete val="0"/>
        <c:axPos val="l"/>
        <c:majorGridlines/>
        <c:numFmt formatCode="General" sourceLinked="1"/>
        <c:majorTickMark val="cross"/>
        <c:minorTickMark val="none"/>
        <c:tickLblPos val="nextTo"/>
        <c:crossAx val="1849221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"Дюймовочка" с.Екатериновка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94.2</c:v>
                </c:pt>
                <c:pt idx="1">
                  <c:v>86.7</c:v>
                </c:pt>
                <c:pt idx="2">
                  <c:v>54</c:v>
                </c:pt>
                <c:pt idx="3">
                  <c:v>96</c:v>
                </c:pt>
                <c:pt idx="4">
                  <c:v>84.8</c:v>
                </c:pt>
              </c:numCache>
            </c:numRef>
          </c:val>
        </c:ser>
        <c:dLbls>
          <c:showLegendKey val="0"/>
          <c:showVal val="0"/>
          <c:showCatName val="0"/>
          <c:showSerName val="0"/>
          <c:showPercent val="0"/>
          <c:showBubbleSize val="0"/>
        </c:dLbls>
        <c:axId val="185129984"/>
        <c:axId val="185140352"/>
      </c:radarChart>
      <c:catAx>
        <c:axId val="1851299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5140352"/>
        <c:crosses val="autoZero"/>
        <c:auto val="1"/>
        <c:lblAlgn val="ctr"/>
        <c:lblOffset val="100"/>
        <c:noMultiLvlLbl val="0"/>
      </c:catAx>
      <c:valAx>
        <c:axId val="185140352"/>
        <c:scaling>
          <c:orientation val="minMax"/>
          <c:min val="0"/>
        </c:scaling>
        <c:delete val="0"/>
        <c:axPos val="l"/>
        <c:majorGridlines/>
        <c:numFmt formatCode="General" sourceLinked="1"/>
        <c:majorTickMark val="cross"/>
        <c:minorTickMark val="none"/>
        <c:tickLblPos val="nextTo"/>
        <c:crossAx val="185129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"Светлячок"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c:v>
                </c:pt>
                <c:pt idx="1">
                  <c:v>93</c:v>
                </c:pt>
                <c:pt idx="2">
                  <c:v>48.1</c:v>
                </c:pt>
                <c:pt idx="3">
                  <c:v>93.4</c:v>
                </c:pt>
                <c:pt idx="4">
                  <c:v>84</c:v>
                </c:pt>
              </c:numCache>
            </c:numRef>
          </c:val>
        </c:ser>
        <c:dLbls>
          <c:showLegendKey val="0"/>
          <c:showVal val="0"/>
          <c:showCatName val="0"/>
          <c:showSerName val="0"/>
          <c:showPercent val="0"/>
          <c:showBubbleSize val="0"/>
        </c:dLbls>
        <c:axId val="185166080"/>
        <c:axId val="185217408"/>
      </c:radarChart>
      <c:catAx>
        <c:axId val="1851660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5217408"/>
        <c:crosses val="autoZero"/>
        <c:auto val="1"/>
        <c:lblAlgn val="ctr"/>
        <c:lblOffset val="100"/>
        <c:noMultiLvlLbl val="0"/>
      </c:catAx>
      <c:valAx>
        <c:axId val="185217408"/>
        <c:scaling>
          <c:orientation val="minMax"/>
          <c:min val="0"/>
        </c:scaling>
        <c:delete val="0"/>
        <c:axPos val="l"/>
        <c:majorGridlines/>
        <c:numFmt formatCode="General" sourceLinked="1"/>
        <c:majorTickMark val="cross"/>
        <c:minorTickMark val="none"/>
        <c:tickLblPos val="nextTo"/>
        <c:crossAx val="185166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№25 "Журавушка"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95.4</c:v>
                </c:pt>
                <c:pt idx="1">
                  <c:v>92</c:v>
                </c:pt>
                <c:pt idx="2">
                  <c:v>54</c:v>
                </c:pt>
                <c:pt idx="3">
                  <c:v>92.4</c:v>
                </c:pt>
                <c:pt idx="4">
                  <c:v>83.9</c:v>
                </c:pt>
              </c:numCache>
            </c:numRef>
          </c:val>
        </c:ser>
        <c:dLbls>
          <c:showLegendKey val="0"/>
          <c:showVal val="0"/>
          <c:showCatName val="0"/>
          <c:showSerName val="0"/>
          <c:showPercent val="0"/>
          <c:showBubbleSize val="0"/>
        </c:dLbls>
        <c:axId val="185247232"/>
        <c:axId val="185249152"/>
      </c:radarChart>
      <c:catAx>
        <c:axId val="1852472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5249152"/>
        <c:crosses val="autoZero"/>
        <c:auto val="1"/>
        <c:lblAlgn val="ctr"/>
        <c:lblOffset val="100"/>
        <c:noMultiLvlLbl val="0"/>
      </c:catAx>
      <c:valAx>
        <c:axId val="185249152"/>
        <c:scaling>
          <c:orientation val="minMax"/>
          <c:min val="0"/>
        </c:scaling>
        <c:delete val="0"/>
        <c:axPos val="l"/>
        <c:majorGridlines/>
        <c:numFmt formatCode="General" sourceLinked="1"/>
        <c:majorTickMark val="cross"/>
        <c:minorTickMark val="none"/>
        <c:tickLblPos val="nextTo"/>
        <c:crossAx val="1852472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 ЦРР-детский сад "Светлячок" с.Владимиро-Александровское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99.2</c:v>
                </c:pt>
                <c:pt idx="1">
                  <c:v>83</c:v>
                </c:pt>
                <c:pt idx="2">
                  <c:v>46</c:v>
                </c:pt>
                <c:pt idx="3">
                  <c:v>96.4</c:v>
                </c:pt>
                <c:pt idx="4">
                  <c:v>83.8</c:v>
                </c:pt>
              </c:numCache>
            </c:numRef>
          </c:val>
        </c:ser>
        <c:dLbls>
          <c:showLegendKey val="0"/>
          <c:showVal val="0"/>
          <c:showCatName val="0"/>
          <c:showSerName val="0"/>
          <c:showPercent val="0"/>
          <c:showBubbleSize val="0"/>
        </c:dLbls>
        <c:axId val="193856256"/>
        <c:axId val="193858176"/>
      </c:radarChart>
      <c:catAx>
        <c:axId val="1938562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3858176"/>
        <c:crosses val="autoZero"/>
        <c:auto val="1"/>
        <c:lblAlgn val="ctr"/>
        <c:lblOffset val="100"/>
        <c:noMultiLvlLbl val="0"/>
      </c:catAx>
      <c:valAx>
        <c:axId val="193858176"/>
        <c:scaling>
          <c:orientation val="minMax"/>
          <c:min val="0"/>
        </c:scaling>
        <c:delete val="0"/>
        <c:axPos val="l"/>
        <c:majorGridlines/>
        <c:numFmt formatCode="General" sourceLinked="1"/>
        <c:majorTickMark val="cross"/>
        <c:minorTickMark val="none"/>
        <c:tickLblPos val="nextTo"/>
        <c:crossAx val="1938562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№10"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89</c:v>
                </c:pt>
                <c:pt idx="2">
                  <c:v>36</c:v>
                </c:pt>
                <c:pt idx="3">
                  <c:v>99.8</c:v>
                </c:pt>
                <c:pt idx="4">
                  <c:v>83.7</c:v>
                </c:pt>
              </c:numCache>
            </c:numRef>
          </c:val>
        </c:ser>
        <c:dLbls>
          <c:showLegendKey val="0"/>
          <c:showVal val="0"/>
          <c:showCatName val="0"/>
          <c:showSerName val="0"/>
          <c:showPercent val="0"/>
          <c:showBubbleSize val="0"/>
        </c:dLbls>
        <c:axId val="194203648"/>
        <c:axId val="194205568"/>
      </c:radarChart>
      <c:catAx>
        <c:axId val="1942036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205568"/>
        <c:crosses val="autoZero"/>
        <c:auto val="1"/>
        <c:lblAlgn val="ctr"/>
        <c:lblOffset val="100"/>
        <c:noMultiLvlLbl val="0"/>
      </c:catAx>
      <c:valAx>
        <c:axId val="194205568"/>
        <c:scaling>
          <c:orientation val="minMax"/>
          <c:min val="0"/>
        </c:scaling>
        <c:delete val="0"/>
        <c:axPos val="l"/>
        <c:majorGridlines/>
        <c:numFmt formatCode="General" sourceLinked="1"/>
        <c:majorTickMark val="cross"/>
        <c:minorTickMark val="none"/>
        <c:tickLblPos val="nextTo"/>
        <c:crossAx val="1942036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№5"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c:v>
                </c:pt>
                <c:pt idx="1">
                  <c:v>91.7</c:v>
                </c:pt>
                <c:pt idx="2">
                  <c:v>40.4</c:v>
                </c:pt>
                <c:pt idx="3">
                  <c:v>94.4</c:v>
                </c:pt>
                <c:pt idx="4">
                  <c:v>83.3</c:v>
                </c:pt>
              </c:numCache>
            </c:numRef>
          </c:val>
        </c:ser>
        <c:dLbls>
          <c:showLegendKey val="0"/>
          <c:showVal val="0"/>
          <c:showCatName val="0"/>
          <c:showSerName val="0"/>
          <c:showPercent val="0"/>
          <c:showBubbleSize val="0"/>
        </c:dLbls>
        <c:axId val="194239488"/>
        <c:axId val="194245760"/>
      </c:radarChart>
      <c:catAx>
        <c:axId val="1942394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245760"/>
        <c:crosses val="autoZero"/>
        <c:auto val="1"/>
        <c:lblAlgn val="ctr"/>
        <c:lblOffset val="100"/>
        <c:noMultiLvlLbl val="0"/>
      </c:catAx>
      <c:valAx>
        <c:axId val="194245760"/>
        <c:scaling>
          <c:orientation val="minMax"/>
          <c:min val="0"/>
        </c:scaling>
        <c:delete val="0"/>
        <c:axPos val="l"/>
        <c:majorGridlines/>
        <c:numFmt formatCode="General" sourceLinked="1"/>
        <c:majorTickMark val="cross"/>
        <c:minorTickMark val="none"/>
        <c:tickLblPos val="nextTo"/>
        <c:crossAx val="194239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№4 комбинированного вида пгт Лучегорск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81</c:v>
                </c:pt>
                <c:pt idx="2">
                  <c:v>50</c:v>
                </c:pt>
                <c:pt idx="3">
                  <c:v>99.2</c:v>
                </c:pt>
                <c:pt idx="4">
                  <c:v>83.2</c:v>
                </c:pt>
              </c:numCache>
            </c:numRef>
          </c:val>
        </c:ser>
        <c:dLbls>
          <c:showLegendKey val="0"/>
          <c:showVal val="0"/>
          <c:showCatName val="0"/>
          <c:showSerName val="0"/>
          <c:showPercent val="0"/>
          <c:showBubbleSize val="0"/>
        </c:dLbls>
        <c:axId val="194001152"/>
        <c:axId val="194015616"/>
      </c:radarChart>
      <c:catAx>
        <c:axId val="1940011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015616"/>
        <c:crosses val="autoZero"/>
        <c:auto val="1"/>
        <c:lblAlgn val="ctr"/>
        <c:lblOffset val="100"/>
        <c:noMultiLvlLbl val="0"/>
      </c:catAx>
      <c:valAx>
        <c:axId val="194015616"/>
        <c:scaling>
          <c:orientation val="minMax"/>
          <c:min val="0"/>
        </c:scaling>
        <c:delete val="0"/>
        <c:axPos val="l"/>
        <c:majorGridlines/>
        <c:numFmt formatCode="General" sourceLinked="1"/>
        <c:majorTickMark val="cross"/>
        <c:minorTickMark val="none"/>
        <c:tickLblPos val="nextTo"/>
        <c:crossAx val="1940011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№30 "Лесная сказка"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85.3</c:v>
                </c:pt>
                <c:pt idx="1">
                  <c:v>94.7</c:v>
                </c:pt>
                <c:pt idx="2">
                  <c:v>40</c:v>
                </c:pt>
                <c:pt idx="3">
                  <c:v>96.8</c:v>
                </c:pt>
                <c:pt idx="4">
                  <c:v>82.8</c:v>
                </c:pt>
              </c:numCache>
            </c:numRef>
          </c:val>
        </c:ser>
        <c:dLbls>
          <c:showLegendKey val="0"/>
          <c:showVal val="0"/>
          <c:showCatName val="0"/>
          <c:showSerName val="0"/>
          <c:showPercent val="0"/>
          <c:showBubbleSize val="0"/>
        </c:dLbls>
        <c:axId val="194045440"/>
        <c:axId val="194047360"/>
      </c:radarChart>
      <c:catAx>
        <c:axId val="1940454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047360"/>
        <c:crosses val="autoZero"/>
        <c:auto val="1"/>
        <c:lblAlgn val="ctr"/>
        <c:lblOffset val="100"/>
        <c:noMultiLvlLbl val="0"/>
      </c:catAx>
      <c:valAx>
        <c:axId val="194047360"/>
        <c:scaling>
          <c:orientation val="minMax"/>
          <c:min val="0"/>
        </c:scaling>
        <c:delete val="0"/>
        <c:axPos val="l"/>
        <c:majorGridlines/>
        <c:numFmt formatCode="General" sourceLinked="1"/>
        <c:majorTickMark val="cross"/>
        <c:minorTickMark val="none"/>
        <c:tickLblPos val="nextTo"/>
        <c:crossAx val="1940454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с.Иннокентьевка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95.5</c:v>
                </c:pt>
                <c:pt idx="1">
                  <c:v>100</c:v>
                </c:pt>
                <c:pt idx="2">
                  <c:v>44</c:v>
                </c:pt>
                <c:pt idx="3">
                  <c:v>100</c:v>
                </c:pt>
                <c:pt idx="4">
                  <c:v>86.8</c:v>
                </c:pt>
              </c:numCache>
            </c:numRef>
          </c:val>
        </c:ser>
        <c:dLbls>
          <c:showLegendKey val="0"/>
          <c:showVal val="0"/>
          <c:showCatName val="0"/>
          <c:showSerName val="0"/>
          <c:showPercent val="0"/>
          <c:showBubbleSize val="0"/>
        </c:dLbls>
        <c:axId val="121309824"/>
        <c:axId val="121324288"/>
      </c:radarChart>
      <c:catAx>
        <c:axId val="1213098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324288"/>
        <c:crosses val="autoZero"/>
        <c:auto val="1"/>
        <c:lblAlgn val="ctr"/>
        <c:lblOffset val="100"/>
        <c:noMultiLvlLbl val="0"/>
      </c:catAx>
      <c:valAx>
        <c:axId val="121324288"/>
        <c:scaling>
          <c:orientation val="minMax"/>
          <c:min val="0"/>
        </c:scaling>
        <c:delete val="0"/>
        <c:axPos val="l"/>
        <c:majorGridlines/>
        <c:numFmt formatCode="General" sourceLinked="1"/>
        <c:majorTickMark val="cross"/>
        <c:minorTickMark val="none"/>
        <c:tickLblPos val="nextTo"/>
        <c:crossAx val="1213098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№13 "Теремок"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94.4</c:v>
                </c:pt>
                <c:pt idx="1">
                  <c:v>76</c:v>
                </c:pt>
                <c:pt idx="2">
                  <c:v>72</c:v>
                </c:pt>
                <c:pt idx="3">
                  <c:v>87.4</c:v>
                </c:pt>
                <c:pt idx="4">
                  <c:v>82.7</c:v>
                </c:pt>
              </c:numCache>
            </c:numRef>
          </c:val>
        </c:ser>
        <c:dLbls>
          <c:showLegendKey val="0"/>
          <c:showVal val="0"/>
          <c:showCatName val="0"/>
          <c:showSerName val="0"/>
          <c:showPercent val="0"/>
          <c:showBubbleSize val="0"/>
        </c:dLbls>
        <c:axId val="194118400"/>
        <c:axId val="194120320"/>
      </c:radarChart>
      <c:catAx>
        <c:axId val="1941184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120320"/>
        <c:crosses val="autoZero"/>
        <c:auto val="1"/>
        <c:lblAlgn val="ctr"/>
        <c:lblOffset val="100"/>
        <c:noMultiLvlLbl val="0"/>
      </c:catAx>
      <c:valAx>
        <c:axId val="194120320"/>
        <c:scaling>
          <c:orientation val="minMax"/>
          <c:min val="0"/>
        </c:scaling>
        <c:delete val="0"/>
        <c:axPos val="l"/>
        <c:majorGridlines/>
        <c:numFmt formatCode="General" sourceLinked="1"/>
        <c:majorTickMark val="cross"/>
        <c:minorTickMark val="none"/>
        <c:tickLblPos val="nextTo"/>
        <c:crossAx val="1941184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№12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c:v>
                </c:pt>
                <c:pt idx="1">
                  <c:v>100</c:v>
                </c:pt>
                <c:pt idx="2">
                  <c:v>16</c:v>
                </c:pt>
                <c:pt idx="3">
                  <c:v>100</c:v>
                </c:pt>
                <c:pt idx="4">
                  <c:v>82.6</c:v>
                </c:pt>
              </c:numCache>
            </c:numRef>
          </c:val>
        </c:ser>
        <c:dLbls>
          <c:showLegendKey val="0"/>
          <c:showVal val="0"/>
          <c:showCatName val="0"/>
          <c:showSerName val="0"/>
          <c:showPercent val="0"/>
          <c:showBubbleSize val="0"/>
        </c:dLbls>
        <c:axId val="194547712"/>
        <c:axId val="194549632"/>
      </c:radarChart>
      <c:catAx>
        <c:axId val="1945477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549632"/>
        <c:crosses val="autoZero"/>
        <c:auto val="1"/>
        <c:lblAlgn val="ctr"/>
        <c:lblOffset val="100"/>
        <c:noMultiLvlLbl val="0"/>
      </c:catAx>
      <c:valAx>
        <c:axId val="194549632"/>
        <c:scaling>
          <c:orientation val="minMax"/>
          <c:min val="0"/>
        </c:scaling>
        <c:delete val="0"/>
        <c:axPos val="l"/>
        <c:majorGridlines/>
        <c:numFmt formatCode="General" sourceLinked="1"/>
        <c:majorTickMark val="cross"/>
        <c:minorTickMark val="none"/>
        <c:tickLblPos val="nextTo"/>
        <c:crossAx val="1945477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 "Березка"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93.9</c:v>
                </c:pt>
                <c:pt idx="1">
                  <c:v>73.7</c:v>
                </c:pt>
                <c:pt idx="2">
                  <c:v>54</c:v>
                </c:pt>
                <c:pt idx="3">
                  <c:v>96.2</c:v>
                </c:pt>
                <c:pt idx="4">
                  <c:v>82.4</c:v>
                </c:pt>
              </c:numCache>
            </c:numRef>
          </c:val>
        </c:ser>
        <c:dLbls>
          <c:showLegendKey val="0"/>
          <c:showVal val="0"/>
          <c:showCatName val="0"/>
          <c:showSerName val="0"/>
          <c:showPercent val="0"/>
          <c:showBubbleSize val="0"/>
        </c:dLbls>
        <c:axId val="194583552"/>
        <c:axId val="194585728"/>
      </c:radarChart>
      <c:catAx>
        <c:axId val="1945835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585728"/>
        <c:crosses val="autoZero"/>
        <c:auto val="1"/>
        <c:lblAlgn val="ctr"/>
        <c:lblOffset val="100"/>
        <c:noMultiLvlLbl val="0"/>
      </c:catAx>
      <c:valAx>
        <c:axId val="194585728"/>
        <c:scaling>
          <c:orientation val="minMax"/>
          <c:min val="0"/>
        </c:scaling>
        <c:delete val="0"/>
        <c:axPos val="l"/>
        <c:majorGridlines/>
        <c:numFmt formatCode="General" sourceLinked="1"/>
        <c:majorTickMark val="cross"/>
        <c:minorTickMark val="none"/>
        <c:tickLblPos val="nextTo"/>
        <c:crossAx val="1945835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"Сказка" с.Сергеевка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95.9</c:v>
                </c:pt>
                <c:pt idx="1">
                  <c:v>86.7</c:v>
                </c:pt>
                <c:pt idx="2">
                  <c:v>32.9</c:v>
                </c:pt>
                <c:pt idx="3">
                  <c:v>98</c:v>
                </c:pt>
                <c:pt idx="4">
                  <c:v>82.4</c:v>
                </c:pt>
              </c:numCache>
            </c:numRef>
          </c:val>
        </c:ser>
        <c:dLbls>
          <c:showLegendKey val="0"/>
          <c:showVal val="0"/>
          <c:showCatName val="0"/>
          <c:showSerName val="0"/>
          <c:showPercent val="0"/>
          <c:showBubbleSize val="0"/>
        </c:dLbls>
        <c:axId val="194623744"/>
        <c:axId val="194269568"/>
      </c:radarChart>
      <c:catAx>
        <c:axId val="1946237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269568"/>
        <c:crosses val="autoZero"/>
        <c:auto val="1"/>
        <c:lblAlgn val="ctr"/>
        <c:lblOffset val="100"/>
        <c:noMultiLvlLbl val="0"/>
      </c:catAx>
      <c:valAx>
        <c:axId val="194269568"/>
        <c:scaling>
          <c:orientation val="minMax"/>
          <c:min val="0"/>
        </c:scaling>
        <c:delete val="0"/>
        <c:axPos val="l"/>
        <c:majorGridlines/>
        <c:numFmt formatCode="General" sourceLinked="1"/>
        <c:majorTickMark val="cross"/>
        <c:minorTickMark val="none"/>
        <c:tickLblPos val="nextTo"/>
        <c:crossAx val="194623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№32 п.Раздольное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90.7</c:v>
                </c:pt>
                <c:pt idx="2">
                  <c:v>34.1</c:v>
                </c:pt>
                <c:pt idx="3">
                  <c:v>95.8</c:v>
                </c:pt>
                <c:pt idx="4">
                  <c:v>82.4</c:v>
                </c:pt>
              </c:numCache>
            </c:numRef>
          </c:val>
        </c:ser>
        <c:dLbls>
          <c:showLegendKey val="0"/>
          <c:showVal val="0"/>
          <c:showCatName val="0"/>
          <c:showSerName val="0"/>
          <c:showPercent val="0"/>
          <c:showBubbleSize val="0"/>
        </c:dLbls>
        <c:axId val="194611456"/>
        <c:axId val="118362112"/>
      </c:radarChart>
      <c:catAx>
        <c:axId val="1946114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362112"/>
        <c:crosses val="autoZero"/>
        <c:auto val="1"/>
        <c:lblAlgn val="ctr"/>
        <c:lblOffset val="100"/>
        <c:noMultiLvlLbl val="0"/>
      </c:catAx>
      <c:valAx>
        <c:axId val="118362112"/>
        <c:scaling>
          <c:orientation val="minMax"/>
          <c:min val="0"/>
        </c:scaling>
        <c:delete val="0"/>
        <c:axPos val="l"/>
        <c:majorGridlines/>
        <c:numFmt formatCode="General" sourceLinked="1"/>
        <c:majorTickMark val="cross"/>
        <c:minorTickMark val="none"/>
        <c:tickLblPos val="nextTo"/>
        <c:crossAx val="194611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№11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96.1</c:v>
                </c:pt>
                <c:pt idx="1">
                  <c:v>91</c:v>
                </c:pt>
                <c:pt idx="2">
                  <c:v>30</c:v>
                </c:pt>
                <c:pt idx="3">
                  <c:v>98</c:v>
                </c:pt>
                <c:pt idx="4">
                  <c:v>82</c:v>
                </c:pt>
              </c:numCache>
            </c:numRef>
          </c:val>
        </c:ser>
        <c:dLbls>
          <c:showLegendKey val="0"/>
          <c:showVal val="0"/>
          <c:showCatName val="0"/>
          <c:showSerName val="0"/>
          <c:showPercent val="0"/>
          <c:showBubbleSize val="0"/>
        </c:dLbls>
        <c:axId val="118440704"/>
        <c:axId val="118442624"/>
      </c:radarChart>
      <c:catAx>
        <c:axId val="1184407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442624"/>
        <c:crosses val="autoZero"/>
        <c:auto val="1"/>
        <c:lblAlgn val="ctr"/>
        <c:lblOffset val="100"/>
        <c:noMultiLvlLbl val="0"/>
      </c:catAx>
      <c:valAx>
        <c:axId val="118442624"/>
        <c:scaling>
          <c:orientation val="minMax"/>
          <c:min val="0"/>
        </c:scaling>
        <c:delete val="0"/>
        <c:axPos val="l"/>
        <c:majorGridlines/>
        <c:numFmt formatCode="General" sourceLinked="1"/>
        <c:majorTickMark val="cross"/>
        <c:minorTickMark val="none"/>
        <c:tickLblPos val="nextTo"/>
        <c:crossAx val="1184407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№3 п.Моряк-Рыболов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c:v>
                </c:pt>
                <c:pt idx="1">
                  <c:v>100</c:v>
                </c:pt>
                <c:pt idx="2">
                  <c:v>16</c:v>
                </c:pt>
                <c:pt idx="3">
                  <c:v>100</c:v>
                </c:pt>
                <c:pt idx="4">
                  <c:v>82</c:v>
                </c:pt>
              </c:numCache>
            </c:numRef>
          </c:val>
        </c:ser>
        <c:dLbls>
          <c:showLegendKey val="0"/>
          <c:showVal val="0"/>
          <c:showCatName val="0"/>
          <c:showSerName val="0"/>
          <c:showPercent val="0"/>
          <c:showBubbleSize val="0"/>
        </c:dLbls>
        <c:axId val="118525952"/>
        <c:axId val="118527872"/>
      </c:radarChart>
      <c:catAx>
        <c:axId val="1185259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527872"/>
        <c:crosses val="autoZero"/>
        <c:auto val="1"/>
        <c:lblAlgn val="ctr"/>
        <c:lblOffset val="100"/>
        <c:noMultiLvlLbl val="0"/>
      </c:catAx>
      <c:valAx>
        <c:axId val="118527872"/>
        <c:scaling>
          <c:orientation val="minMax"/>
          <c:min val="0"/>
        </c:scaling>
        <c:delete val="0"/>
        <c:axPos val="l"/>
        <c:majorGridlines/>
        <c:numFmt formatCode="General" sourceLinked="1"/>
        <c:majorTickMark val="cross"/>
        <c:minorTickMark val="none"/>
        <c:tickLblPos val="nextTo"/>
        <c:crossAx val="1185259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№6 с.Милоградово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95.8</c:v>
                </c:pt>
                <c:pt idx="1">
                  <c:v>100</c:v>
                </c:pt>
                <c:pt idx="2">
                  <c:v>15</c:v>
                </c:pt>
                <c:pt idx="3">
                  <c:v>98.8</c:v>
                </c:pt>
                <c:pt idx="4">
                  <c:v>81.900000000000006</c:v>
                </c:pt>
              </c:numCache>
            </c:numRef>
          </c:val>
        </c:ser>
        <c:dLbls>
          <c:showLegendKey val="0"/>
          <c:showVal val="0"/>
          <c:showCatName val="0"/>
          <c:showSerName val="0"/>
          <c:showPercent val="0"/>
          <c:showBubbleSize val="0"/>
        </c:dLbls>
        <c:axId val="118545408"/>
        <c:axId val="194389120"/>
      </c:radarChart>
      <c:catAx>
        <c:axId val="1185454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389120"/>
        <c:crosses val="autoZero"/>
        <c:auto val="1"/>
        <c:lblAlgn val="ctr"/>
        <c:lblOffset val="100"/>
        <c:noMultiLvlLbl val="0"/>
      </c:catAx>
      <c:valAx>
        <c:axId val="194389120"/>
        <c:scaling>
          <c:orientation val="minMax"/>
          <c:min val="0"/>
        </c:scaling>
        <c:delete val="0"/>
        <c:axPos val="l"/>
        <c:majorGridlines/>
        <c:numFmt formatCode="General" sourceLinked="1"/>
        <c:majorTickMark val="cross"/>
        <c:minorTickMark val="none"/>
        <c:tickLblPos val="nextTo"/>
        <c:crossAx val="118545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№4 «Солнышко» общеразвивающего вида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c:v>
                </c:pt>
                <c:pt idx="1">
                  <c:v>86</c:v>
                </c:pt>
                <c:pt idx="2">
                  <c:v>28.8</c:v>
                </c:pt>
                <c:pt idx="3">
                  <c:v>96.8</c:v>
                </c:pt>
                <c:pt idx="4">
                  <c:v>81.8</c:v>
                </c:pt>
              </c:numCache>
            </c:numRef>
          </c:val>
        </c:ser>
        <c:dLbls>
          <c:showLegendKey val="0"/>
          <c:showVal val="0"/>
          <c:showCatName val="0"/>
          <c:showSerName val="0"/>
          <c:showPercent val="0"/>
          <c:showBubbleSize val="0"/>
        </c:dLbls>
        <c:axId val="194459904"/>
        <c:axId val="194466176"/>
      </c:radarChart>
      <c:catAx>
        <c:axId val="1944599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4466176"/>
        <c:crosses val="autoZero"/>
        <c:auto val="1"/>
        <c:lblAlgn val="ctr"/>
        <c:lblOffset val="100"/>
        <c:noMultiLvlLbl val="0"/>
      </c:catAx>
      <c:valAx>
        <c:axId val="194466176"/>
        <c:scaling>
          <c:orientation val="minMax"/>
          <c:min val="0"/>
        </c:scaling>
        <c:delete val="0"/>
        <c:axPos val="l"/>
        <c:majorGridlines/>
        <c:numFmt formatCode="General" sourceLinked="1"/>
        <c:majorTickMark val="cross"/>
        <c:minorTickMark val="none"/>
        <c:tickLblPos val="nextTo"/>
        <c:crossAx val="1944599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МБУДОО "Детский сад №3 "Морячок""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85</c:v>
                </c:pt>
                <c:pt idx="2">
                  <c:v>39</c:v>
                </c:pt>
                <c:pt idx="3">
                  <c:v>95.2</c:v>
                </c:pt>
                <c:pt idx="4">
                  <c:v>81.7</c:v>
                </c:pt>
              </c:numCache>
            </c:numRef>
          </c:val>
        </c:ser>
        <c:dLbls>
          <c:showLegendKey val="0"/>
          <c:showVal val="0"/>
          <c:showCatName val="0"/>
          <c:showSerName val="0"/>
          <c:showPercent val="0"/>
          <c:showBubbleSize val="0"/>
        </c:dLbls>
        <c:axId val="195323392"/>
        <c:axId val="195325312"/>
      </c:radarChart>
      <c:catAx>
        <c:axId val="1953233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325312"/>
        <c:crosses val="autoZero"/>
        <c:auto val="1"/>
        <c:lblAlgn val="ctr"/>
        <c:lblOffset val="100"/>
        <c:noMultiLvlLbl val="0"/>
      </c:catAx>
      <c:valAx>
        <c:axId val="195325312"/>
        <c:scaling>
          <c:orientation val="minMax"/>
          <c:min val="0"/>
        </c:scaling>
        <c:delete val="0"/>
        <c:axPos val="l"/>
        <c:majorGridlines/>
        <c:numFmt formatCode="General" sourceLinked="1"/>
        <c:majorTickMark val="cross"/>
        <c:minorTickMark val="none"/>
        <c:tickLblPos val="nextTo"/>
        <c:crossAx val="1953233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Валентиновская средняя общеобразовательная школа №5 (+ группа дошкольного образования)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93.7</c:v>
                </c:pt>
                <c:pt idx="1">
                  <c:v>89</c:v>
                </c:pt>
                <c:pt idx="2">
                  <c:v>49.8</c:v>
                </c:pt>
                <c:pt idx="3">
                  <c:v>99.2</c:v>
                </c:pt>
                <c:pt idx="4">
                  <c:v>86.3</c:v>
                </c:pt>
              </c:numCache>
            </c:numRef>
          </c:val>
        </c:ser>
        <c:dLbls>
          <c:showLegendKey val="0"/>
          <c:showVal val="0"/>
          <c:showCatName val="0"/>
          <c:showSerName val="0"/>
          <c:showPercent val="0"/>
          <c:showBubbleSize val="0"/>
        </c:dLbls>
        <c:axId val="117987200"/>
        <c:axId val="118001664"/>
      </c:radarChart>
      <c:catAx>
        <c:axId val="1179872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001664"/>
        <c:crosses val="autoZero"/>
        <c:auto val="1"/>
        <c:lblAlgn val="ctr"/>
        <c:lblOffset val="100"/>
        <c:noMultiLvlLbl val="0"/>
      </c:catAx>
      <c:valAx>
        <c:axId val="118001664"/>
        <c:scaling>
          <c:orientation val="minMax"/>
          <c:min val="0"/>
        </c:scaling>
        <c:delete val="0"/>
        <c:axPos val="l"/>
        <c:majorGridlines/>
        <c:numFmt formatCode="General" sourceLinked="1"/>
        <c:majorTickMark val="cross"/>
        <c:minorTickMark val="none"/>
        <c:tickLblPos val="nextTo"/>
        <c:crossAx val="1179872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"Родничок"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83.2</c:v>
                </c:pt>
                <c:pt idx="1">
                  <c:v>86.7</c:v>
                </c:pt>
                <c:pt idx="2">
                  <c:v>46</c:v>
                </c:pt>
                <c:pt idx="3">
                  <c:v>96.4</c:v>
                </c:pt>
                <c:pt idx="4">
                  <c:v>81.7</c:v>
                </c:pt>
              </c:numCache>
            </c:numRef>
          </c:val>
        </c:ser>
        <c:dLbls>
          <c:showLegendKey val="0"/>
          <c:showVal val="0"/>
          <c:showCatName val="0"/>
          <c:showSerName val="0"/>
          <c:showPercent val="0"/>
          <c:showBubbleSize val="0"/>
        </c:dLbls>
        <c:axId val="195113728"/>
        <c:axId val="195115648"/>
      </c:radarChart>
      <c:catAx>
        <c:axId val="1951137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115648"/>
        <c:crosses val="autoZero"/>
        <c:auto val="1"/>
        <c:lblAlgn val="ctr"/>
        <c:lblOffset val="100"/>
        <c:noMultiLvlLbl val="0"/>
      </c:catAx>
      <c:valAx>
        <c:axId val="195115648"/>
        <c:scaling>
          <c:orientation val="minMax"/>
          <c:min val="0"/>
        </c:scaling>
        <c:delete val="0"/>
        <c:axPos val="l"/>
        <c:majorGridlines/>
        <c:numFmt formatCode="General" sourceLinked="1"/>
        <c:majorTickMark val="cross"/>
        <c:minorTickMark val="none"/>
        <c:tickLblPos val="nextTo"/>
        <c:crossAx val="195113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№4"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95.8</c:v>
                </c:pt>
                <c:pt idx="1">
                  <c:v>85.7</c:v>
                </c:pt>
                <c:pt idx="2">
                  <c:v>30</c:v>
                </c:pt>
                <c:pt idx="3">
                  <c:v>98.4</c:v>
                </c:pt>
                <c:pt idx="4">
                  <c:v>81.5</c:v>
                </c:pt>
              </c:numCache>
            </c:numRef>
          </c:val>
        </c:ser>
        <c:dLbls>
          <c:showLegendKey val="0"/>
          <c:showVal val="0"/>
          <c:showCatName val="0"/>
          <c:showSerName val="0"/>
          <c:showPercent val="0"/>
          <c:showBubbleSize val="0"/>
        </c:dLbls>
        <c:axId val="195190784"/>
        <c:axId val="195192704"/>
      </c:radarChart>
      <c:catAx>
        <c:axId val="1951907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192704"/>
        <c:crosses val="autoZero"/>
        <c:auto val="1"/>
        <c:lblAlgn val="ctr"/>
        <c:lblOffset val="100"/>
        <c:noMultiLvlLbl val="0"/>
      </c:catAx>
      <c:valAx>
        <c:axId val="195192704"/>
        <c:scaling>
          <c:orientation val="minMax"/>
          <c:min val="0"/>
        </c:scaling>
        <c:delete val="0"/>
        <c:axPos val="l"/>
        <c:majorGridlines/>
        <c:numFmt formatCode="General" sourceLinked="1"/>
        <c:majorTickMark val="cross"/>
        <c:minorTickMark val="none"/>
        <c:tickLblPos val="nextTo"/>
        <c:crossAx val="1951907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с.Анучино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93.1</c:v>
                </c:pt>
                <c:pt idx="1">
                  <c:v>78</c:v>
                </c:pt>
                <c:pt idx="2">
                  <c:v>38</c:v>
                </c:pt>
                <c:pt idx="3">
                  <c:v>99.2</c:v>
                </c:pt>
                <c:pt idx="4">
                  <c:v>81.3</c:v>
                </c:pt>
              </c:numCache>
            </c:numRef>
          </c:val>
        </c:ser>
        <c:dLbls>
          <c:showLegendKey val="0"/>
          <c:showVal val="0"/>
          <c:showCatName val="0"/>
          <c:showSerName val="0"/>
          <c:showPercent val="0"/>
          <c:showBubbleSize val="0"/>
        </c:dLbls>
        <c:axId val="195251200"/>
        <c:axId val="195261568"/>
      </c:radarChart>
      <c:catAx>
        <c:axId val="1952512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261568"/>
        <c:crosses val="autoZero"/>
        <c:auto val="1"/>
        <c:lblAlgn val="ctr"/>
        <c:lblOffset val="100"/>
        <c:noMultiLvlLbl val="0"/>
      </c:catAx>
      <c:valAx>
        <c:axId val="195261568"/>
        <c:scaling>
          <c:orientation val="minMax"/>
          <c:min val="0"/>
        </c:scaling>
        <c:delete val="0"/>
        <c:axPos val="l"/>
        <c:majorGridlines/>
        <c:numFmt formatCode="General" sourceLinked="1"/>
        <c:majorTickMark val="cross"/>
        <c:minorTickMark val="none"/>
        <c:tickLblPos val="nextTo"/>
        <c:crossAx val="1952512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№2 п.Ольга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100</c:v>
                </c:pt>
                <c:pt idx="2">
                  <c:v>6</c:v>
                </c:pt>
                <c:pt idx="3">
                  <c:v>100</c:v>
                </c:pt>
                <c:pt idx="4">
                  <c:v>81.2</c:v>
                </c:pt>
              </c:numCache>
            </c:numRef>
          </c:val>
        </c:ser>
        <c:dLbls>
          <c:showLegendKey val="0"/>
          <c:showVal val="0"/>
          <c:showCatName val="0"/>
          <c:showSerName val="0"/>
          <c:showPercent val="0"/>
          <c:showBubbleSize val="0"/>
        </c:dLbls>
        <c:axId val="195381504"/>
        <c:axId val="195395968"/>
      </c:radarChart>
      <c:catAx>
        <c:axId val="1953815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395968"/>
        <c:crosses val="autoZero"/>
        <c:auto val="1"/>
        <c:lblAlgn val="ctr"/>
        <c:lblOffset val="100"/>
        <c:noMultiLvlLbl val="0"/>
      </c:catAx>
      <c:valAx>
        <c:axId val="195395968"/>
        <c:scaling>
          <c:orientation val="minMax"/>
          <c:min val="0"/>
        </c:scaling>
        <c:delete val="0"/>
        <c:axPos val="l"/>
        <c:majorGridlines/>
        <c:numFmt formatCode="General" sourceLinked="1"/>
        <c:majorTickMark val="cross"/>
        <c:minorTickMark val="none"/>
        <c:tickLblPos val="nextTo"/>
        <c:crossAx val="1953815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№25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99.2</c:v>
                </c:pt>
                <c:pt idx="1">
                  <c:v>76</c:v>
                </c:pt>
                <c:pt idx="2">
                  <c:v>37.299999999999997</c:v>
                </c:pt>
                <c:pt idx="3">
                  <c:v>97.4</c:v>
                </c:pt>
                <c:pt idx="4">
                  <c:v>81.2</c:v>
                </c:pt>
              </c:numCache>
            </c:numRef>
          </c:val>
        </c:ser>
        <c:dLbls>
          <c:showLegendKey val="0"/>
          <c:showVal val="0"/>
          <c:showCatName val="0"/>
          <c:showSerName val="0"/>
          <c:showPercent val="0"/>
          <c:showBubbleSize val="0"/>
        </c:dLbls>
        <c:axId val="195741184"/>
        <c:axId val="195743104"/>
      </c:radarChart>
      <c:catAx>
        <c:axId val="1957411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743104"/>
        <c:crosses val="autoZero"/>
        <c:auto val="1"/>
        <c:lblAlgn val="ctr"/>
        <c:lblOffset val="100"/>
        <c:noMultiLvlLbl val="0"/>
      </c:catAx>
      <c:valAx>
        <c:axId val="195743104"/>
        <c:scaling>
          <c:orientation val="minMax"/>
          <c:min val="0"/>
        </c:scaling>
        <c:delete val="0"/>
        <c:axPos val="l"/>
        <c:majorGridlines/>
        <c:numFmt formatCode="General" sourceLinked="1"/>
        <c:majorTickMark val="cross"/>
        <c:minorTickMark val="none"/>
        <c:tickLblPos val="nextTo"/>
        <c:crossAx val="1957411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№19 п.Новый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97.7</c:v>
                </c:pt>
                <c:pt idx="1">
                  <c:v>78</c:v>
                </c:pt>
                <c:pt idx="2">
                  <c:v>36.1</c:v>
                </c:pt>
                <c:pt idx="3">
                  <c:v>98</c:v>
                </c:pt>
                <c:pt idx="4">
                  <c:v>81.2</c:v>
                </c:pt>
              </c:numCache>
            </c:numRef>
          </c:val>
        </c:ser>
        <c:dLbls>
          <c:showLegendKey val="0"/>
          <c:showVal val="0"/>
          <c:showCatName val="0"/>
          <c:showSerName val="0"/>
          <c:showPercent val="0"/>
          <c:showBubbleSize val="0"/>
        </c:dLbls>
        <c:axId val="195457792"/>
        <c:axId val="195459712"/>
      </c:radarChart>
      <c:catAx>
        <c:axId val="1954577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459712"/>
        <c:crosses val="autoZero"/>
        <c:auto val="1"/>
        <c:lblAlgn val="ctr"/>
        <c:lblOffset val="100"/>
        <c:noMultiLvlLbl val="0"/>
      </c:catAx>
      <c:valAx>
        <c:axId val="195459712"/>
        <c:scaling>
          <c:orientation val="minMax"/>
          <c:min val="0"/>
        </c:scaling>
        <c:delete val="0"/>
        <c:axPos val="l"/>
        <c:majorGridlines/>
        <c:numFmt formatCode="General" sourceLinked="1"/>
        <c:majorTickMark val="cross"/>
        <c:minorTickMark val="none"/>
        <c:tickLblPos val="nextTo"/>
        <c:crossAx val="195457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№21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c:v>
                </c:pt>
                <c:pt idx="1">
                  <c:v>75.7</c:v>
                </c:pt>
                <c:pt idx="2">
                  <c:v>38</c:v>
                </c:pt>
                <c:pt idx="3">
                  <c:v>98.4</c:v>
                </c:pt>
                <c:pt idx="4">
                  <c:v>81.099999999999994</c:v>
                </c:pt>
              </c:numCache>
            </c:numRef>
          </c:val>
        </c:ser>
        <c:dLbls>
          <c:showLegendKey val="0"/>
          <c:showVal val="0"/>
          <c:showCatName val="0"/>
          <c:showSerName val="0"/>
          <c:showPercent val="0"/>
          <c:showBubbleSize val="0"/>
        </c:dLbls>
        <c:axId val="195543040"/>
        <c:axId val="195544960"/>
      </c:radarChart>
      <c:catAx>
        <c:axId val="1955430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544960"/>
        <c:crosses val="autoZero"/>
        <c:auto val="1"/>
        <c:lblAlgn val="ctr"/>
        <c:lblOffset val="100"/>
        <c:noMultiLvlLbl val="0"/>
      </c:catAx>
      <c:valAx>
        <c:axId val="195544960"/>
        <c:scaling>
          <c:orientation val="minMax"/>
          <c:min val="0"/>
        </c:scaling>
        <c:delete val="0"/>
        <c:axPos val="l"/>
        <c:majorGridlines/>
        <c:numFmt formatCode="General" sourceLinked="1"/>
        <c:majorTickMark val="cross"/>
        <c:minorTickMark val="none"/>
        <c:tickLblPos val="nextTo"/>
        <c:crossAx val="1955430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№105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c:v>
                </c:pt>
                <c:pt idx="1">
                  <c:v>84.7</c:v>
                </c:pt>
                <c:pt idx="2">
                  <c:v>36.1</c:v>
                </c:pt>
                <c:pt idx="3">
                  <c:v>94.4</c:v>
                </c:pt>
                <c:pt idx="4">
                  <c:v>81</c:v>
                </c:pt>
              </c:numCache>
            </c:numRef>
          </c:val>
        </c:ser>
        <c:dLbls>
          <c:showLegendKey val="0"/>
          <c:showVal val="0"/>
          <c:showCatName val="0"/>
          <c:showSerName val="0"/>
          <c:showPercent val="0"/>
          <c:showBubbleSize val="0"/>
        </c:dLbls>
        <c:axId val="195574784"/>
        <c:axId val="195597440"/>
      </c:radarChart>
      <c:catAx>
        <c:axId val="1955747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597440"/>
        <c:crosses val="autoZero"/>
        <c:auto val="1"/>
        <c:lblAlgn val="ctr"/>
        <c:lblOffset val="100"/>
        <c:noMultiLvlLbl val="0"/>
      </c:catAx>
      <c:valAx>
        <c:axId val="195597440"/>
        <c:scaling>
          <c:orientation val="minMax"/>
          <c:min val="0"/>
        </c:scaling>
        <c:delete val="0"/>
        <c:axPos val="l"/>
        <c:majorGridlines/>
        <c:numFmt formatCode="General" sourceLinked="1"/>
        <c:majorTickMark val="cross"/>
        <c:minorTickMark val="none"/>
        <c:tickLblPos val="nextTo"/>
        <c:crossAx val="1955747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№1"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96.6</c:v>
                </c:pt>
                <c:pt idx="1">
                  <c:v>70</c:v>
                </c:pt>
                <c:pt idx="2">
                  <c:v>46</c:v>
                </c:pt>
                <c:pt idx="3">
                  <c:v>96.2</c:v>
                </c:pt>
                <c:pt idx="4">
                  <c:v>80.900000000000006</c:v>
                </c:pt>
              </c:numCache>
            </c:numRef>
          </c:val>
        </c:ser>
        <c:dLbls>
          <c:showLegendKey val="0"/>
          <c:showVal val="0"/>
          <c:showCatName val="0"/>
          <c:showSerName val="0"/>
          <c:showPercent val="0"/>
          <c:showBubbleSize val="0"/>
        </c:dLbls>
        <c:axId val="195660032"/>
        <c:axId val="195662208"/>
      </c:radarChart>
      <c:catAx>
        <c:axId val="1956600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662208"/>
        <c:crosses val="autoZero"/>
        <c:auto val="1"/>
        <c:lblAlgn val="ctr"/>
        <c:lblOffset val="100"/>
        <c:noMultiLvlLbl val="0"/>
      </c:catAx>
      <c:valAx>
        <c:axId val="195662208"/>
        <c:scaling>
          <c:orientation val="minMax"/>
          <c:min val="0"/>
        </c:scaling>
        <c:delete val="0"/>
        <c:axPos val="l"/>
        <c:majorGridlines/>
        <c:numFmt formatCode="General" sourceLinked="1"/>
        <c:majorTickMark val="cross"/>
        <c:minorTickMark val="none"/>
        <c:tickLblPos val="nextTo"/>
        <c:crossAx val="1956600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"Ягодка" с.Владимиро-Александровское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98.2</c:v>
                </c:pt>
                <c:pt idx="1">
                  <c:v>100</c:v>
                </c:pt>
                <c:pt idx="2">
                  <c:v>14</c:v>
                </c:pt>
                <c:pt idx="3">
                  <c:v>96.8</c:v>
                </c:pt>
                <c:pt idx="4">
                  <c:v>80.900000000000006</c:v>
                </c:pt>
              </c:numCache>
            </c:numRef>
          </c:val>
        </c:ser>
        <c:dLbls>
          <c:showLegendKey val="0"/>
          <c:showVal val="0"/>
          <c:showCatName val="0"/>
          <c:showSerName val="0"/>
          <c:showPercent val="0"/>
          <c:showBubbleSize val="0"/>
        </c:dLbls>
        <c:axId val="195802624"/>
        <c:axId val="195804544"/>
      </c:radarChart>
      <c:catAx>
        <c:axId val="1958026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804544"/>
        <c:crosses val="autoZero"/>
        <c:auto val="1"/>
        <c:lblAlgn val="ctr"/>
        <c:lblOffset val="100"/>
        <c:noMultiLvlLbl val="0"/>
      </c:catAx>
      <c:valAx>
        <c:axId val="195804544"/>
        <c:scaling>
          <c:orientation val="minMax"/>
          <c:min val="0"/>
        </c:scaling>
        <c:delete val="0"/>
        <c:axPos val="l"/>
        <c:majorGridlines/>
        <c:numFmt formatCode="General" sourceLinked="1"/>
        <c:majorTickMark val="cross"/>
        <c:minorTickMark val="none"/>
        <c:tickLblPos val="nextTo"/>
        <c:crossAx val="1958026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Барано-Оренбургская средняя общеобразовательная школа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86.5</c:v>
                </c:pt>
                <c:pt idx="1">
                  <c:v>85.7</c:v>
                </c:pt>
                <c:pt idx="2">
                  <c:v>66</c:v>
                </c:pt>
                <c:pt idx="3">
                  <c:v>97.6</c:v>
                </c:pt>
                <c:pt idx="4">
                  <c:v>86.3</c:v>
                </c:pt>
              </c:numCache>
            </c:numRef>
          </c:val>
        </c:ser>
        <c:dLbls>
          <c:showLegendKey val="0"/>
          <c:showVal val="0"/>
          <c:showCatName val="0"/>
          <c:showSerName val="0"/>
          <c:showPercent val="0"/>
          <c:showBubbleSize val="0"/>
        </c:dLbls>
        <c:axId val="118072448"/>
        <c:axId val="118074368"/>
      </c:radarChart>
      <c:catAx>
        <c:axId val="1180724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074368"/>
        <c:crosses val="autoZero"/>
        <c:auto val="1"/>
        <c:lblAlgn val="ctr"/>
        <c:lblOffset val="100"/>
        <c:noMultiLvlLbl val="0"/>
      </c:catAx>
      <c:valAx>
        <c:axId val="118074368"/>
        <c:scaling>
          <c:orientation val="minMax"/>
          <c:min val="0"/>
        </c:scaling>
        <c:delete val="0"/>
        <c:axPos val="l"/>
        <c:majorGridlines/>
        <c:numFmt formatCode="General" sourceLinked="1"/>
        <c:majorTickMark val="cross"/>
        <c:minorTickMark val="none"/>
        <c:tickLblPos val="nextTo"/>
        <c:crossAx val="1180724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"Росинка" с.Новицкое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96.3</c:v>
                </c:pt>
                <c:pt idx="1">
                  <c:v>86.7</c:v>
                </c:pt>
                <c:pt idx="2">
                  <c:v>30</c:v>
                </c:pt>
                <c:pt idx="3">
                  <c:v>98.4</c:v>
                </c:pt>
                <c:pt idx="4">
                  <c:v>80.8</c:v>
                </c:pt>
              </c:numCache>
            </c:numRef>
          </c:val>
        </c:ser>
        <c:dLbls>
          <c:showLegendKey val="0"/>
          <c:showVal val="0"/>
          <c:showCatName val="0"/>
          <c:showSerName val="0"/>
          <c:showPercent val="0"/>
          <c:showBubbleSize val="0"/>
        </c:dLbls>
        <c:axId val="195838720"/>
        <c:axId val="195840640"/>
      </c:radarChart>
      <c:catAx>
        <c:axId val="1958387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840640"/>
        <c:crosses val="autoZero"/>
        <c:auto val="1"/>
        <c:lblAlgn val="ctr"/>
        <c:lblOffset val="100"/>
        <c:noMultiLvlLbl val="0"/>
      </c:catAx>
      <c:valAx>
        <c:axId val="195840640"/>
        <c:scaling>
          <c:orientation val="minMax"/>
          <c:min val="0"/>
        </c:scaling>
        <c:delete val="0"/>
        <c:axPos val="l"/>
        <c:majorGridlines/>
        <c:numFmt formatCode="General" sourceLinked="1"/>
        <c:majorTickMark val="cross"/>
        <c:minorTickMark val="none"/>
        <c:tickLblPos val="nextTo"/>
        <c:crossAx val="1958387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№20 с.Нагорное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85.4</c:v>
                </c:pt>
                <c:pt idx="1">
                  <c:v>80</c:v>
                </c:pt>
                <c:pt idx="2">
                  <c:v>44</c:v>
                </c:pt>
                <c:pt idx="3">
                  <c:v>100</c:v>
                </c:pt>
                <c:pt idx="4">
                  <c:v>80.599999999999994</c:v>
                </c:pt>
              </c:numCache>
            </c:numRef>
          </c:val>
        </c:ser>
        <c:dLbls>
          <c:showLegendKey val="0"/>
          <c:showVal val="0"/>
          <c:showCatName val="0"/>
          <c:showSerName val="0"/>
          <c:showPercent val="0"/>
          <c:showBubbleSize val="0"/>
        </c:dLbls>
        <c:axId val="195932160"/>
        <c:axId val="195934080"/>
      </c:radarChart>
      <c:catAx>
        <c:axId val="195932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934080"/>
        <c:crosses val="autoZero"/>
        <c:auto val="1"/>
        <c:lblAlgn val="ctr"/>
        <c:lblOffset val="100"/>
        <c:noMultiLvlLbl val="0"/>
      </c:catAx>
      <c:valAx>
        <c:axId val="195934080"/>
        <c:scaling>
          <c:orientation val="minMax"/>
          <c:min val="0"/>
        </c:scaling>
        <c:delete val="0"/>
        <c:axPos val="l"/>
        <c:majorGridlines/>
        <c:numFmt formatCode="General" sourceLinked="1"/>
        <c:majorTickMark val="cross"/>
        <c:minorTickMark val="none"/>
        <c:tickLblPos val="nextTo"/>
        <c:crossAx val="195932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№12 пгт Хрустальный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100</c:v>
                </c:pt>
                <c:pt idx="2">
                  <c:v>8</c:v>
                </c:pt>
                <c:pt idx="3">
                  <c:v>100</c:v>
                </c:pt>
                <c:pt idx="4">
                  <c:v>80.400000000000006</c:v>
                </c:pt>
              </c:numCache>
            </c:numRef>
          </c:val>
        </c:ser>
        <c:dLbls>
          <c:showLegendKey val="0"/>
          <c:showVal val="0"/>
          <c:showCatName val="0"/>
          <c:showSerName val="0"/>
          <c:showPercent val="0"/>
          <c:showBubbleSize val="0"/>
        </c:dLbls>
        <c:axId val="195980288"/>
        <c:axId val="195982464"/>
      </c:radarChart>
      <c:catAx>
        <c:axId val="1959802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5982464"/>
        <c:crosses val="autoZero"/>
        <c:auto val="1"/>
        <c:lblAlgn val="ctr"/>
        <c:lblOffset val="100"/>
        <c:noMultiLvlLbl val="0"/>
      </c:catAx>
      <c:valAx>
        <c:axId val="195982464"/>
        <c:scaling>
          <c:orientation val="minMax"/>
          <c:min val="0"/>
        </c:scaling>
        <c:delete val="0"/>
        <c:axPos val="l"/>
        <c:majorGridlines/>
        <c:numFmt formatCode="General" sourceLinked="1"/>
        <c:majorTickMark val="cross"/>
        <c:minorTickMark val="none"/>
        <c:tickLblPos val="nextTo"/>
        <c:crossAx val="1959802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№38 «Дюймовочка»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82.8</c:v>
                </c:pt>
                <c:pt idx="1">
                  <c:v>86</c:v>
                </c:pt>
                <c:pt idx="2">
                  <c:v>38</c:v>
                </c:pt>
                <c:pt idx="3">
                  <c:v>97.2</c:v>
                </c:pt>
                <c:pt idx="4">
                  <c:v>80.2</c:v>
                </c:pt>
              </c:numCache>
            </c:numRef>
          </c:val>
        </c:ser>
        <c:dLbls>
          <c:showLegendKey val="0"/>
          <c:showVal val="0"/>
          <c:showCatName val="0"/>
          <c:showSerName val="0"/>
          <c:showPercent val="0"/>
          <c:showBubbleSize val="0"/>
        </c:dLbls>
        <c:axId val="196049152"/>
        <c:axId val="196071808"/>
      </c:radarChart>
      <c:catAx>
        <c:axId val="1960491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071808"/>
        <c:crosses val="autoZero"/>
        <c:auto val="1"/>
        <c:lblAlgn val="ctr"/>
        <c:lblOffset val="100"/>
        <c:noMultiLvlLbl val="0"/>
      </c:catAx>
      <c:valAx>
        <c:axId val="196071808"/>
        <c:scaling>
          <c:orientation val="minMax"/>
          <c:min val="0"/>
        </c:scaling>
        <c:delete val="0"/>
        <c:axPos val="l"/>
        <c:majorGridlines/>
        <c:numFmt formatCode="General" sourceLinked="1"/>
        <c:majorTickMark val="cross"/>
        <c:minorTickMark val="none"/>
        <c:tickLblPos val="nextTo"/>
        <c:crossAx val="1960491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№11 «Березка»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92.7</c:v>
                </c:pt>
                <c:pt idx="1">
                  <c:v>71</c:v>
                </c:pt>
                <c:pt idx="2">
                  <c:v>46</c:v>
                </c:pt>
                <c:pt idx="3">
                  <c:v>98.4</c:v>
                </c:pt>
                <c:pt idx="4">
                  <c:v>80.2</c:v>
                </c:pt>
              </c:numCache>
            </c:numRef>
          </c:val>
        </c:ser>
        <c:dLbls>
          <c:showLegendKey val="0"/>
          <c:showVal val="0"/>
          <c:showCatName val="0"/>
          <c:showSerName val="0"/>
          <c:showPercent val="0"/>
          <c:showBubbleSize val="0"/>
        </c:dLbls>
        <c:axId val="196392448"/>
        <c:axId val="196394368"/>
      </c:radarChart>
      <c:catAx>
        <c:axId val="1963924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394368"/>
        <c:crosses val="autoZero"/>
        <c:auto val="1"/>
        <c:lblAlgn val="ctr"/>
        <c:lblOffset val="100"/>
        <c:noMultiLvlLbl val="0"/>
      </c:catAx>
      <c:valAx>
        <c:axId val="196394368"/>
        <c:scaling>
          <c:orientation val="minMax"/>
          <c:min val="0"/>
        </c:scaling>
        <c:delete val="0"/>
        <c:axPos val="l"/>
        <c:majorGridlines/>
        <c:numFmt formatCode="General" sourceLinked="1"/>
        <c:majorTickMark val="cross"/>
        <c:minorTickMark val="none"/>
        <c:tickLblPos val="nextTo"/>
        <c:crossAx val="1963924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№28 "Фламинго"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92.1</c:v>
                </c:pt>
                <c:pt idx="1">
                  <c:v>81.7</c:v>
                </c:pt>
                <c:pt idx="2">
                  <c:v>48</c:v>
                </c:pt>
                <c:pt idx="3">
                  <c:v>89.4</c:v>
                </c:pt>
                <c:pt idx="4">
                  <c:v>80</c:v>
                </c:pt>
              </c:numCache>
            </c:numRef>
          </c:val>
        </c:ser>
        <c:dLbls>
          <c:showLegendKey val="0"/>
          <c:showVal val="0"/>
          <c:showCatName val="0"/>
          <c:showSerName val="0"/>
          <c:showPercent val="0"/>
          <c:showBubbleSize val="0"/>
        </c:dLbls>
        <c:axId val="196121344"/>
        <c:axId val="196123264"/>
      </c:radarChart>
      <c:catAx>
        <c:axId val="1961213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123264"/>
        <c:crosses val="autoZero"/>
        <c:auto val="1"/>
        <c:lblAlgn val="ctr"/>
        <c:lblOffset val="100"/>
        <c:noMultiLvlLbl val="0"/>
      </c:catAx>
      <c:valAx>
        <c:axId val="196123264"/>
        <c:scaling>
          <c:orientation val="minMax"/>
          <c:min val="0"/>
        </c:scaling>
        <c:delete val="0"/>
        <c:axPos val="l"/>
        <c:majorGridlines/>
        <c:numFmt formatCode="General" sourceLinked="1"/>
        <c:majorTickMark val="cross"/>
        <c:minorTickMark val="none"/>
        <c:tickLblPos val="nextTo"/>
        <c:crossAx val="1961213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 8 «Ручеек»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90.8</c:v>
                </c:pt>
                <c:pt idx="1">
                  <c:v>86.7</c:v>
                </c:pt>
                <c:pt idx="2">
                  <c:v>46</c:v>
                </c:pt>
                <c:pt idx="3">
                  <c:v>89.8</c:v>
                </c:pt>
                <c:pt idx="4">
                  <c:v>79.900000000000006</c:v>
                </c:pt>
              </c:numCache>
            </c:numRef>
          </c:val>
        </c:ser>
        <c:dLbls>
          <c:showLegendKey val="0"/>
          <c:showVal val="0"/>
          <c:showCatName val="0"/>
          <c:showSerName val="0"/>
          <c:showPercent val="0"/>
          <c:showBubbleSize val="0"/>
        </c:dLbls>
        <c:axId val="196198784"/>
        <c:axId val="196200704"/>
      </c:radarChart>
      <c:catAx>
        <c:axId val="1961987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200704"/>
        <c:crosses val="autoZero"/>
        <c:auto val="1"/>
        <c:lblAlgn val="ctr"/>
        <c:lblOffset val="100"/>
        <c:noMultiLvlLbl val="0"/>
      </c:catAx>
      <c:valAx>
        <c:axId val="196200704"/>
        <c:scaling>
          <c:orientation val="minMax"/>
          <c:min val="0"/>
        </c:scaling>
        <c:delete val="0"/>
        <c:axPos val="l"/>
        <c:majorGridlines/>
        <c:numFmt formatCode="General" sourceLinked="1"/>
        <c:majorTickMark val="cross"/>
        <c:minorTickMark val="none"/>
        <c:tickLblPos val="nextTo"/>
        <c:crossAx val="1961987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комбинированного вида № 28 "Кораблик"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91.6</c:v>
                </c:pt>
                <c:pt idx="1">
                  <c:v>100</c:v>
                </c:pt>
                <c:pt idx="2">
                  <c:v>8</c:v>
                </c:pt>
                <c:pt idx="3">
                  <c:v>100</c:v>
                </c:pt>
                <c:pt idx="4">
                  <c:v>79.900000000000006</c:v>
                </c:pt>
              </c:numCache>
            </c:numRef>
          </c:val>
        </c:ser>
        <c:dLbls>
          <c:showLegendKey val="0"/>
          <c:showVal val="0"/>
          <c:showCatName val="0"/>
          <c:showSerName val="0"/>
          <c:showPercent val="0"/>
          <c:showBubbleSize val="0"/>
        </c:dLbls>
        <c:axId val="196226048"/>
        <c:axId val="196244608"/>
      </c:radarChart>
      <c:catAx>
        <c:axId val="1962260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244608"/>
        <c:crosses val="autoZero"/>
        <c:auto val="1"/>
        <c:lblAlgn val="ctr"/>
        <c:lblOffset val="100"/>
        <c:noMultiLvlLbl val="0"/>
      </c:catAx>
      <c:valAx>
        <c:axId val="196244608"/>
        <c:scaling>
          <c:orientation val="minMax"/>
          <c:min val="0"/>
        </c:scaling>
        <c:delete val="0"/>
        <c:axPos val="l"/>
        <c:majorGridlines/>
        <c:numFmt formatCode="General" sourceLinked="1"/>
        <c:majorTickMark val="cross"/>
        <c:minorTickMark val="none"/>
        <c:tickLblPos val="nextTo"/>
        <c:crossAx val="1962260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с.Чернышевка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94.7</c:v>
                </c:pt>
                <c:pt idx="1">
                  <c:v>75</c:v>
                </c:pt>
                <c:pt idx="2">
                  <c:v>56.1</c:v>
                </c:pt>
                <c:pt idx="3">
                  <c:v>85.6</c:v>
                </c:pt>
                <c:pt idx="4">
                  <c:v>79.900000000000006</c:v>
                </c:pt>
              </c:numCache>
            </c:numRef>
          </c:val>
        </c:ser>
        <c:dLbls>
          <c:showLegendKey val="0"/>
          <c:showVal val="0"/>
          <c:showCatName val="0"/>
          <c:showSerName val="0"/>
          <c:showPercent val="0"/>
          <c:showBubbleSize val="0"/>
        </c:dLbls>
        <c:axId val="196319488"/>
        <c:axId val="196329856"/>
      </c:radarChart>
      <c:catAx>
        <c:axId val="1963194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329856"/>
        <c:crosses val="autoZero"/>
        <c:auto val="1"/>
        <c:lblAlgn val="ctr"/>
        <c:lblOffset val="100"/>
        <c:noMultiLvlLbl val="0"/>
      </c:catAx>
      <c:valAx>
        <c:axId val="196329856"/>
        <c:scaling>
          <c:orientation val="minMax"/>
          <c:min val="0"/>
        </c:scaling>
        <c:delete val="0"/>
        <c:axPos val="l"/>
        <c:majorGridlines/>
        <c:numFmt formatCode="General" sourceLinked="1"/>
        <c:majorTickMark val="cross"/>
        <c:minorTickMark val="none"/>
        <c:tickLblPos val="nextTo"/>
        <c:crossAx val="196319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пгт. 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95</c:v>
                </c:pt>
                <c:pt idx="2">
                  <c:v>30</c:v>
                </c:pt>
                <c:pt idx="3">
                  <c:v>89.4</c:v>
                </c:pt>
                <c:pt idx="4">
                  <c:v>79.8</c:v>
                </c:pt>
              </c:numCache>
            </c:numRef>
          </c:val>
        </c:ser>
        <c:dLbls>
          <c:showLegendKey val="0"/>
          <c:showVal val="0"/>
          <c:showCatName val="0"/>
          <c:showSerName val="0"/>
          <c:showPercent val="0"/>
          <c:showBubbleSize val="0"/>
        </c:dLbls>
        <c:axId val="196548096"/>
        <c:axId val="196550016"/>
      </c:radarChart>
      <c:catAx>
        <c:axId val="1965480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550016"/>
        <c:crosses val="autoZero"/>
        <c:auto val="1"/>
        <c:lblAlgn val="ctr"/>
        <c:lblOffset val="100"/>
        <c:noMultiLvlLbl val="0"/>
      </c:catAx>
      <c:valAx>
        <c:axId val="196550016"/>
        <c:scaling>
          <c:orientation val="minMax"/>
          <c:min val="0"/>
        </c:scaling>
        <c:delete val="0"/>
        <c:axPos val="l"/>
        <c:majorGridlines/>
        <c:numFmt formatCode="General" sourceLinked="1"/>
        <c:majorTickMark val="cross"/>
        <c:minorTickMark val="none"/>
        <c:tickLblPos val="nextTo"/>
        <c:crossAx val="1965480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с.Маргаритово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90</c:v>
                </c:pt>
                <c:pt idx="2">
                  <c:v>46</c:v>
                </c:pt>
                <c:pt idx="3">
                  <c:v>100</c:v>
                </c:pt>
                <c:pt idx="4">
                  <c:v>86.2</c:v>
                </c:pt>
              </c:numCache>
            </c:numRef>
          </c:val>
        </c:ser>
        <c:dLbls>
          <c:showLegendKey val="0"/>
          <c:showVal val="0"/>
          <c:showCatName val="0"/>
          <c:showSerName val="0"/>
          <c:showPercent val="0"/>
          <c:showBubbleSize val="0"/>
        </c:dLbls>
        <c:axId val="118108544"/>
        <c:axId val="118110464"/>
      </c:radarChart>
      <c:catAx>
        <c:axId val="1181085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110464"/>
        <c:crosses val="autoZero"/>
        <c:auto val="1"/>
        <c:lblAlgn val="ctr"/>
        <c:lblOffset val="100"/>
        <c:noMultiLvlLbl val="0"/>
      </c:catAx>
      <c:valAx>
        <c:axId val="118110464"/>
        <c:scaling>
          <c:orientation val="minMax"/>
          <c:min val="0"/>
        </c:scaling>
        <c:delete val="0"/>
        <c:axPos val="l"/>
        <c:majorGridlines/>
        <c:numFmt formatCode="General" sourceLinked="1"/>
        <c:majorTickMark val="cross"/>
        <c:minorTickMark val="none"/>
        <c:tickLblPos val="nextTo"/>
        <c:crossAx val="118108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"Солнышко" п. Преображение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80.900000000000006</c:v>
                </c:pt>
                <c:pt idx="1">
                  <c:v>83</c:v>
                </c:pt>
                <c:pt idx="2">
                  <c:v>46</c:v>
                </c:pt>
                <c:pt idx="3">
                  <c:v>95.6</c:v>
                </c:pt>
                <c:pt idx="4">
                  <c:v>79.8</c:v>
                </c:pt>
              </c:numCache>
            </c:numRef>
          </c:val>
        </c:ser>
        <c:dLbls>
          <c:showLegendKey val="0"/>
          <c:showVal val="0"/>
          <c:showCatName val="0"/>
          <c:showSerName val="0"/>
          <c:showPercent val="0"/>
          <c:showBubbleSize val="0"/>
        </c:dLbls>
        <c:axId val="196588288"/>
        <c:axId val="196590208"/>
      </c:radarChart>
      <c:catAx>
        <c:axId val="1965882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590208"/>
        <c:crosses val="autoZero"/>
        <c:auto val="1"/>
        <c:lblAlgn val="ctr"/>
        <c:lblOffset val="100"/>
        <c:noMultiLvlLbl val="0"/>
      </c:catAx>
      <c:valAx>
        <c:axId val="196590208"/>
        <c:scaling>
          <c:orientation val="minMax"/>
          <c:min val="0"/>
        </c:scaling>
        <c:delete val="0"/>
        <c:axPos val="l"/>
        <c:majorGridlines/>
        <c:numFmt formatCode="General" sourceLinked="1"/>
        <c:majorTickMark val="cross"/>
        <c:minorTickMark val="none"/>
        <c:tickLblPos val="nextTo"/>
        <c:crossAx val="1965882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№39 "Журавушка"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96.7</c:v>
                </c:pt>
                <c:pt idx="1">
                  <c:v>85.7</c:v>
                </c:pt>
                <c:pt idx="2">
                  <c:v>16</c:v>
                </c:pt>
                <c:pt idx="3">
                  <c:v>100</c:v>
                </c:pt>
                <c:pt idx="4">
                  <c:v>79.7</c:v>
                </c:pt>
              </c:numCache>
            </c:numRef>
          </c:val>
        </c:ser>
        <c:dLbls>
          <c:showLegendKey val="0"/>
          <c:showVal val="0"/>
          <c:showCatName val="0"/>
          <c:showSerName val="0"/>
          <c:showPercent val="0"/>
          <c:showBubbleSize val="0"/>
        </c:dLbls>
        <c:axId val="196657152"/>
        <c:axId val="196659072"/>
      </c:radarChart>
      <c:catAx>
        <c:axId val="1966571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659072"/>
        <c:crosses val="autoZero"/>
        <c:auto val="1"/>
        <c:lblAlgn val="ctr"/>
        <c:lblOffset val="100"/>
        <c:noMultiLvlLbl val="0"/>
      </c:catAx>
      <c:valAx>
        <c:axId val="196659072"/>
        <c:scaling>
          <c:orientation val="minMax"/>
          <c:min val="0"/>
        </c:scaling>
        <c:delete val="0"/>
        <c:axPos val="l"/>
        <c:majorGridlines/>
        <c:numFmt formatCode="General" sourceLinked="1"/>
        <c:majorTickMark val="cross"/>
        <c:minorTickMark val="none"/>
        <c:tickLblPos val="nextTo"/>
        <c:crossAx val="1966571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-детский сад №14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86.8</c:v>
                </c:pt>
                <c:pt idx="1">
                  <c:v>85.7</c:v>
                </c:pt>
                <c:pt idx="2">
                  <c:v>38</c:v>
                </c:pt>
                <c:pt idx="3">
                  <c:v>92.8</c:v>
                </c:pt>
                <c:pt idx="4">
                  <c:v>79.7</c:v>
                </c:pt>
              </c:numCache>
            </c:numRef>
          </c:val>
        </c:ser>
        <c:dLbls>
          <c:showLegendKey val="0"/>
          <c:showVal val="0"/>
          <c:showCatName val="0"/>
          <c:showSerName val="0"/>
          <c:showPercent val="0"/>
          <c:showBubbleSize val="0"/>
        </c:dLbls>
        <c:axId val="197012480"/>
        <c:axId val="197018752"/>
      </c:radarChart>
      <c:catAx>
        <c:axId val="1970124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018752"/>
        <c:crosses val="autoZero"/>
        <c:auto val="1"/>
        <c:lblAlgn val="ctr"/>
        <c:lblOffset val="100"/>
        <c:noMultiLvlLbl val="0"/>
      </c:catAx>
      <c:valAx>
        <c:axId val="197018752"/>
        <c:scaling>
          <c:orientation val="minMax"/>
          <c:min val="0"/>
        </c:scaling>
        <c:delete val="0"/>
        <c:axPos val="l"/>
        <c:majorGridlines/>
        <c:numFmt formatCode="General" sourceLinked="1"/>
        <c:majorTickMark val="cross"/>
        <c:minorTickMark val="none"/>
        <c:tickLblPos val="nextTo"/>
        <c:crossAx val="1970124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с.Гражданка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87.6</c:v>
                </c:pt>
                <c:pt idx="1">
                  <c:v>77</c:v>
                </c:pt>
                <c:pt idx="2">
                  <c:v>36</c:v>
                </c:pt>
                <c:pt idx="3">
                  <c:v>98.4</c:v>
                </c:pt>
                <c:pt idx="4">
                  <c:v>79.599999999999994</c:v>
                </c:pt>
              </c:numCache>
            </c:numRef>
          </c:val>
        </c:ser>
        <c:dLbls>
          <c:showLegendKey val="0"/>
          <c:showVal val="0"/>
          <c:showCatName val="0"/>
          <c:showSerName val="0"/>
          <c:showPercent val="0"/>
          <c:showBubbleSize val="0"/>
        </c:dLbls>
        <c:axId val="197040384"/>
        <c:axId val="197058944"/>
      </c:radarChart>
      <c:catAx>
        <c:axId val="1970403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058944"/>
        <c:crosses val="autoZero"/>
        <c:auto val="1"/>
        <c:lblAlgn val="ctr"/>
        <c:lblOffset val="100"/>
        <c:noMultiLvlLbl val="0"/>
      </c:catAx>
      <c:valAx>
        <c:axId val="197058944"/>
        <c:scaling>
          <c:orientation val="minMax"/>
          <c:min val="0"/>
        </c:scaling>
        <c:delete val="0"/>
        <c:axPos val="l"/>
        <c:majorGridlines/>
        <c:numFmt formatCode="General" sourceLinked="1"/>
        <c:majorTickMark val="cross"/>
        <c:minorTickMark val="none"/>
        <c:tickLblPos val="nextTo"/>
        <c:crossAx val="1970403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№19 с.Зеркальное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99.7</c:v>
                </c:pt>
                <c:pt idx="1">
                  <c:v>90</c:v>
                </c:pt>
                <c:pt idx="2">
                  <c:v>8</c:v>
                </c:pt>
                <c:pt idx="3">
                  <c:v>100</c:v>
                </c:pt>
                <c:pt idx="4">
                  <c:v>79.5</c:v>
                </c:pt>
              </c:numCache>
            </c:numRef>
          </c:val>
        </c:ser>
        <c:dLbls>
          <c:showLegendKey val="0"/>
          <c:showVal val="0"/>
          <c:showCatName val="0"/>
          <c:showSerName val="0"/>
          <c:showPercent val="0"/>
          <c:showBubbleSize val="0"/>
        </c:dLbls>
        <c:axId val="180483584"/>
        <c:axId val="180485504"/>
      </c:radarChart>
      <c:catAx>
        <c:axId val="1804835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485504"/>
        <c:crosses val="autoZero"/>
        <c:auto val="1"/>
        <c:lblAlgn val="ctr"/>
        <c:lblOffset val="100"/>
        <c:noMultiLvlLbl val="0"/>
      </c:catAx>
      <c:valAx>
        <c:axId val="180485504"/>
        <c:scaling>
          <c:orientation val="minMax"/>
          <c:min val="0"/>
        </c:scaling>
        <c:delete val="0"/>
        <c:axPos val="l"/>
        <c:majorGridlines/>
        <c:numFmt formatCode="General" sourceLinked="1"/>
        <c:majorTickMark val="cross"/>
        <c:minorTickMark val="none"/>
        <c:tickLblPos val="nextTo"/>
        <c:crossAx val="1804835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№7"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93.4</c:v>
                </c:pt>
                <c:pt idx="1">
                  <c:v>98.7</c:v>
                </c:pt>
                <c:pt idx="2">
                  <c:v>8</c:v>
                </c:pt>
                <c:pt idx="3">
                  <c:v>98.2</c:v>
                </c:pt>
                <c:pt idx="4">
                  <c:v>79.400000000000006</c:v>
                </c:pt>
              </c:numCache>
            </c:numRef>
          </c:val>
        </c:ser>
        <c:dLbls>
          <c:showLegendKey val="0"/>
          <c:showVal val="0"/>
          <c:showCatName val="0"/>
          <c:showSerName val="0"/>
          <c:showPercent val="0"/>
          <c:showBubbleSize val="0"/>
        </c:dLbls>
        <c:axId val="180527872"/>
        <c:axId val="180529792"/>
      </c:radarChart>
      <c:catAx>
        <c:axId val="1805278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0529792"/>
        <c:crosses val="autoZero"/>
        <c:auto val="1"/>
        <c:lblAlgn val="ctr"/>
        <c:lblOffset val="100"/>
        <c:noMultiLvlLbl val="0"/>
      </c:catAx>
      <c:valAx>
        <c:axId val="180529792"/>
        <c:scaling>
          <c:orientation val="minMax"/>
          <c:min val="0"/>
        </c:scaling>
        <c:delete val="0"/>
        <c:axPos val="l"/>
        <c:majorGridlines/>
        <c:numFmt formatCode="General" sourceLinked="1"/>
        <c:majorTickMark val="cross"/>
        <c:minorTickMark val="none"/>
        <c:tickLblPos val="nextTo"/>
        <c:crossAx val="1805278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№22 п.Новый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96.7</c:v>
                </c:pt>
                <c:pt idx="1">
                  <c:v>97.7</c:v>
                </c:pt>
                <c:pt idx="2">
                  <c:v>6</c:v>
                </c:pt>
                <c:pt idx="3">
                  <c:v>100</c:v>
                </c:pt>
                <c:pt idx="4">
                  <c:v>79</c:v>
                </c:pt>
              </c:numCache>
            </c:numRef>
          </c:val>
        </c:ser>
        <c:dLbls>
          <c:showLegendKey val="0"/>
          <c:showVal val="0"/>
          <c:showCatName val="0"/>
          <c:showSerName val="0"/>
          <c:showPercent val="0"/>
          <c:showBubbleSize val="0"/>
        </c:dLbls>
        <c:axId val="197074944"/>
        <c:axId val="197076864"/>
      </c:radarChart>
      <c:catAx>
        <c:axId val="1970749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076864"/>
        <c:crosses val="autoZero"/>
        <c:auto val="1"/>
        <c:lblAlgn val="ctr"/>
        <c:lblOffset val="100"/>
        <c:noMultiLvlLbl val="0"/>
      </c:catAx>
      <c:valAx>
        <c:axId val="197076864"/>
        <c:scaling>
          <c:orientation val="minMax"/>
          <c:min val="0"/>
        </c:scaling>
        <c:delete val="0"/>
        <c:axPos val="l"/>
        <c:majorGridlines/>
        <c:numFmt formatCode="General" sourceLinked="1"/>
        <c:majorTickMark val="cross"/>
        <c:minorTickMark val="none"/>
        <c:tickLblPos val="nextTo"/>
        <c:crossAx val="1970749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присмотра и оздоровления №15 "Аралия"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77</c:v>
                </c:pt>
                <c:pt idx="1">
                  <c:v>97.7</c:v>
                </c:pt>
                <c:pt idx="2">
                  <c:v>24</c:v>
                </c:pt>
                <c:pt idx="3">
                  <c:v>98.2</c:v>
                </c:pt>
                <c:pt idx="4">
                  <c:v>79</c:v>
                </c:pt>
              </c:numCache>
            </c:numRef>
          </c:val>
        </c:ser>
        <c:dLbls>
          <c:showLegendKey val="0"/>
          <c:showVal val="0"/>
          <c:showCatName val="0"/>
          <c:showSerName val="0"/>
          <c:showPercent val="0"/>
          <c:showBubbleSize val="0"/>
        </c:dLbls>
        <c:axId val="197102592"/>
        <c:axId val="197407872"/>
      </c:radarChart>
      <c:catAx>
        <c:axId val="1971025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407872"/>
        <c:crosses val="autoZero"/>
        <c:auto val="1"/>
        <c:lblAlgn val="ctr"/>
        <c:lblOffset val="100"/>
        <c:noMultiLvlLbl val="0"/>
      </c:catAx>
      <c:valAx>
        <c:axId val="197407872"/>
        <c:scaling>
          <c:orientation val="minMax"/>
          <c:min val="0"/>
        </c:scaling>
        <c:delete val="0"/>
        <c:axPos val="l"/>
        <c:majorGridlines/>
        <c:numFmt formatCode="General" sourceLinked="1"/>
        <c:majorTickMark val="cross"/>
        <c:minorTickMark val="none"/>
        <c:tickLblPos val="nextTo"/>
        <c:crossAx val="197102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№10 "Вишенка"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c:v>
                </c:pt>
                <c:pt idx="1">
                  <c:v>81.7</c:v>
                </c:pt>
                <c:pt idx="2">
                  <c:v>30</c:v>
                </c:pt>
                <c:pt idx="3">
                  <c:v>96.4</c:v>
                </c:pt>
                <c:pt idx="4">
                  <c:v>79</c:v>
                </c:pt>
              </c:numCache>
            </c:numRef>
          </c:val>
        </c:ser>
        <c:dLbls>
          <c:showLegendKey val="0"/>
          <c:showVal val="0"/>
          <c:showCatName val="0"/>
          <c:showSerName val="0"/>
          <c:showPercent val="0"/>
          <c:showBubbleSize val="0"/>
        </c:dLbls>
        <c:axId val="197441792"/>
        <c:axId val="197443968"/>
      </c:radarChart>
      <c:catAx>
        <c:axId val="1974417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443968"/>
        <c:crosses val="autoZero"/>
        <c:auto val="1"/>
        <c:lblAlgn val="ctr"/>
        <c:lblOffset val="100"/>
        <c:noMultiLvlLbl val="0"/>
      </c:catAx>
      <c:valAx>
        <c:axId val="197443968"/>
        <c:scaling>
          <c:orientation val="minMax"/>
          <c:min val="0"/>
        </c:scaling>
        <c:delete val="0"/>
        <c:axPos val="l"/>
        <c:majorGridlines/>
        <c:numFmt formatCode="General" sourceLinked="1"/>
        <c:majorTickMark val="cross"/>
        <c:minorTickMark val="none"/>
        <c:tickLblPos val="nextTo"/>
        <c:crossAx val="197441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"Центр развития ребенка – детский сад "Надежда"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91.6</c:v>
                </c:pt>
                <c:pt idx="1">
                  <c:v>80.7</c:v>
                </c:pt>
                <c:pt idx="2">
                  <c:v>38.9</c:v>
                </c:pt>
                <c:pt idx="3">
                  <c:v>91.8</c:v>
                </c:pt>
                <c:pt idx="4">
                  <c:v>78.900000000000006</c:v>
                </c:pt>
              </c:numCache>
            </c:numRef>
          </c:val>
        </c:ser>
        <c:dLbls>
          <c:showLegendKey val="0"/>
          <c:showVal val="0"/>
          <c:showCatName val="0"/>
          <c:showSerName val="0"/>
          <c:showPercent val="0"/>
          <c:showBubbleSize val="0"/>
        </c:dLbls>
        <c:axId val="197195264"/>
        <c:axId val="197197184"/>
      </c:radarChart>
      <c:catAx>
        <c:axId val="1971952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197184"/>
        <c:crosses val="autoZero"/>
        <c:auto val="1"/>
        <c:lblAlgn val="ctr"/>
        <c:lblOffset val="100"/>
        <c:noMultiLvlLbl val="0"/>
      </c:catAx>
      <c:valAx>
        <c:axId val="197197184"/>
        <c:scaling>
          <c:orientation val="minMax"/>
          <c:min val="0"/>
        </c:scaling>
        <c:delete val="0"/>
        <c:axPos val="l"/>
        <c:majorGridlines/>
        <c:numFmt formatCode="General" sourceLinked="1"/>
        <c:majorTickMark val="cross"/>
        <c:minorTickMark val="none"/>
        <c:tickLblPos val="nextTo"/>
        <c:crossAx val="1971952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с.Весёлый Яр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90</c:v>
                </c:pt>
                <c:pt idx="2">
                  <c:v>46</c:v>
                </c:pt>
                <c:pt idx="3">
                  <c:v>100</c:v>
                </c:pt>
                <c:pt idx="4">
                  <c:v>86.2</c:v>
                </c:pt>
              </c:numCache>
            </c:numRef>
          </c:val>
        </c:ser>
        <c:dLbls>
          <c:showLegendKey val="0"/>
          <c:showVal val="0"/>
          <c:showCatName val="0"/>
          <c:showSerName val="0"/>
          <c:showPercent val="0"/>
          <c:showBubbleSize val="0"/>
        </c:dLbls>
        <c:axId val="118152576"/>
        <c:axId val="118191616"/>
      </c:radarChart>
      <c:catAx>
        <c:axId val="1181525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191616"/>
        <c:crosses val="autoZero"/>
        <c:auto val="1"/>
        <c:lblAlgn val="ctr"/>
        <c:lblOffset val="100"/>
        <c:noMultiLvlLbl val="0"/>
      </c:catAx>
      <c:valAx>
        <c:axId val="118191616"/>
        <c:scaling>
          <c:orientation val="minMax"/>
          <c:min val="0"/>
        </c:scaling>
        <c:delete val="0"/>
        <c:axPos val="l"/>
        <c:majorGridlines/>
        <c:numFmt formatCode="General" sourceLinked="1"/>
        <c:majorTickMark val="cross"/>
        <c:minorTickMark val="none"/>
        <c:tickLblPos val="nextTo"/>
        <c:crossAx val="1181525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№4 п.Тимофеевка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96.2</c:v>
                </c:pt>
                <c:pt idx="1">
                  <c:v>98</c:v>
                </c:pt>
                <c:pt idx="2">
                  <c:v>0</c:v>
                </c:pt>
                <c:pt idx="3">
                  <c:v>100</c:v>
                </c:pt>
                <c:pt idx="4">
                  <c:v>78.8</c:v>
                </c:pt>
              </c:numCache>
            </c:numRef>
          </c:val>
        </c:ser>
        <c:dLbls>
          <c:showLegendKey val="0"/>
          <c:showVal val="0"/>
          <c:showCatName val="0"/>
          <c:showSerName val="0"/>
          <c:showPercent val="0"/>
          <c:showBubbleSize val="0"/>
        </c:dLbls>
        <c:axId val="197243648"/>
        <c:axId val="197245568"/>
      </c:radarChart>
      <c:catAx>
        <c:axId val="1972436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245568"/>
        <c:crosses val="autoZero"/>
        <c:auto val="1"/>
        <c:lblAlgn val="ctr"/>
        <c:lblOffset val="100"/>
        <c:noMultiLvlLbl val="0"/>
      </c:catAx>
      <c:valAx>
        <c:axId val="197245568"/>
        <c:scaling>
          <c:orientation val="minMax"/>
          <c:min val="0"/>
        </c:scaling>
        <c:delete val="0"/>
        <c:axPos val="l"/>
        <c:majorGridlines/>
        <c:numFmt formatCode="General" sourceLinked="1"/>
        <c:majorTickMark val="cross"/>
        <c:minorTickMark val="none"/>
        <c:tickLblPos val="nextTo"/>
        <c:crossAx val="1972436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№13" ГО ЗАТО г.Фокино (п.Дунай)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93.5</c:v>
                </c:pt>
                <c:pt idx="1">
                  <c:v>71</c:v>
                </c:pt>
                <c:pt idx="2">
                  <c:v>38</c:v>
                </c:pt>
                <c:pt idx="3">
                  <c:v>96</c:v>
                </c:pt>
                <c:pt idx="4">
                  <c:v>78.8</c:v>
                </c:pt>
              </c:numCache>
            </c:numRef>
          </c:val>
        </c:ser>
        <c:dLbls>
          <c:showLegendKey val="0"/>
          <c:showVal val="0"/>
          <c:showCatName val="0"/>
          <c:showSerName val="0"/>
          <c:showPercent val="0"/>
          <c:showBubbleSize val="0"/>
        </c:dLbls>
        <c:axId val="197328896"/>
        <c:axId val="197330816"/>
      </c:radarChart>
      <c:catAx>
        <c:axId val="1973288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330816"/>
        <c:crosses val="autoZero"/>
        <c:auto val="1"/>
        <c:lblAlgn val="ctr"/>
        <c:lblOffset val="100"/>
        <c:noMultiLvlLbl val="0"/>
      </c:catAx>
      <c:valAx>
        <c:axId val="197330816"/>
        <c:scaling>
          <c:orientation val="minMax"/>
          <c:min val="0"/>
        </c:scaling>
        <c:delete val="0"/>
        <c:axPos val="l"/>
        <c:majorGridlines/>
        <c:numFmt formatCode="General" sourceLinked="1"/>
        <c:majorTickMark val="cross"/>
        <c:minorTickMark val="none"/>
        <c:tickLblPos val="nextTo"/>
        <c:crossAx val="1973288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№6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87.7</c:v>
                </c:pt>
                <c:pt idx="1">
                  <c:v>80</c:v>
                </c:pt>
                <c:pt idx="2">
                  <c:v>38</c:v>
                </c:pt>
                <c:pt idx="3">
                  <c:v>96</c:v>
                </c:pt>
                <c:pt idx="4">
                  <c:v>78.8</c:v>
                </c:pt>
              </c:numCache>
            </c:numRef>
          </c:val>
        </c:ser>
        <c:dLbls>
          <c:showLegendKey val="0"/>
          <c:showVal val="0"/>
          <c:showCatName val="0"/>
          <c:showSerName val="0"/>
          <c:showPercent val="0"/>
          <c:showBubbleSize val="0"/>
        </c:dLbls>
        <c:axId val="197737472"/>
        <c:axId val="197739648"/>
      </c:radarChart>
      <c:catAx>
        <c:axId val="1977374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739648"/>
        <c:crosses val="autoZero"/>
        <c:auto val="1"/>
        <c:lblAlgn val="ctr"/>
        <c:lblOffset val="100"/>
        <c:noMultiLvlLbl val="0"/>
      </c:catAx>
      <c:valAx>
        <c:axId val="197739648"/>
        <c:scaling>
          <c:orientation val="minMax"/>
          <c:min val="0"/>
        </c:scaling>
        <c:delete val="0"/>
        <c:axPos val="l"/>
        <c:majorGridlines/>
        <c:numFmt formatCode="General" sourceLinked="1"/>
        <c:majorTickMark val="cross"/>
        <c:minorTickMark val="none"/>
        <c:tickLblPos val="nextTo"/>
        <c:crossAx val="1977374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№14 "Солнышко"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98.4</c:v>
                </c:pt>
                <c:pt idx="1">
                  <c:v>72</c:v>
                </c:pt>
                <c:pt idx="2">
                  <c:v>36</c:v>
                </c:pt>
                <c:pt idx="3">
                  <c:v>94.4</c:v>
                </c:pt>
                <c:pt idx="4">
                  <c:v>78.7</c:v>
                </c:pt>
              </c:numCache>
            </c:numRef>
          </c:val>
        </c:ser>
        <c:dLbls>
          <c:showLegendKey val="0"/>
          <c:showVal val="0"/>
          <c:showCatName val="0"/>
          <c:showSerName val="0"/>
          <c:showPercent val="0"/>
          <c:showBubbleSize val="0"/>
        </c:dLbls>
        <c:axId val="197765376"/>
        <c:axId val="197464448"/>
      </c:radarChart>
      <c:catAx>
        <c:axId val="1977653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464448"/>
        <c:crosses val="autoZero"/>
        <c:auto val="1"/>
        <c:lblAlgn val="ctr"/>
        <c:lblOffset val="100"/>
        <c:noMultiLvlLbl val="0"/>
      </c:catAx>
      <c:valAx>
        <c:axId val="197464448"/>
        <c:scaling>
          <c:orientation val="minMax"/>
          <c:min val="0"/>
        </c:scaling>
        <c:delete val="0"/>
        <c:axPos val="l"/>
        <c:majorGridlines/>
        <c:numFmt formatCode="General" sourceLinked="1"/>
        <c:majorTickMark val="cross"/>
        <c:minorTickMark val="none"/>
        <c:tickLblPos val="nextTo"/>
        <c:crossAx val="1977653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"Колосок" с.Екатериновка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93.7</c:v>
                </c:pt>
                <c:pt idx="1">
                  <c:v>88</c:v>
                </c:pt>
                <c:pt idx="2">
                  <c:v>16</c:v>
                </c:pt>
                <c:pt idx="3">
                  <c:v>96.4</c:v>
                </c:pt>
                <c:pt idx="4">
                  <c:v>78.599999999999994</c:v>
                </c:pt>
              </c:numCache>
            </c:numRef>
          </c:val>
        </c:ser>
        <c:dLbls>
          <c:showLegendKey val="0"/>
          <c:showVal val="0"/>
          <c:showCatName val="0"/>
          <c:showSerName val="0"/>
          <c:showPercent val="0"/>
          <c:showBubbleSize val="0"/>
        </c:dLbls>
        <c:axId val="197535232"/>
        <c:axId val="197537152"/>
      </c:radarChart>
      <c:catAx>
        <c:axId val="1975352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537152"/>
        <c:crosses val="autoZero"/>
        <c:auto val="1"/>
        <c:lblAlgn val="ctr"/>
        <c:lblOffset val="100"/>
        <c:noMultiLvlLbl val="0"/>
      </c:catAx>
      <c:valAx>
        <c:axId val="197537152"/>
        <c:scaling>
          <c:orientation val="minMax"/>
          <c:min val="0"/>
        </c:scaling>
        <c:delete val="0"/>
        <c:axPos val="l"/>
        <c:majorGridlines/>
        <c:numFmt formatCode="General" sourceLinked="1"/>
        <c:majorTickMark val="cross"/>
        <c:minorTickMark val="none"/>
        <c:tickLblPos val="nextTo"/>
        <c:crossAx val="1975352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№31 "Ладушки"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89.3</c:v>
                </c:pt>
                <c:pt idx="1">
                  <c:v>91.7</c:v>
                </c:pt>
                <c:pt idx="2">
                  <c:v>44.1</c:v>
                </c:pt>
                <c:pt idx="3">
                  <c:v>89.8</c:v>
                </c:pt>
                <c:pt idx="4">
                  <c:v>78.5</c:v>
                </c:pt>
              </c:numCache>
            </c:numRef>
          </c:val>
        </c:ser>
        <c:dLbls>
          <c:showLegendKey val="0"/>
          <c:showVal val="0"/>
          <c:showCatName val="0"/>
          <c:showSerName val="0"/>
          <c:showPercent val="0"/>
          <c:showBubbleSize val="0"/>
        </c:dLbls>
        <c:axId val="197584000"/>
        <c:axId val="197585920"/>
      </c:radarChart>
      <c:catAx>
        <c:axId val="1975840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585920"/>
        <c:crosses val="autoZero"/>
        <c:auto val="1"/>
        <c:lblAlgn val="ctr"/>
        <c:lblOffset val="100"/>
        <c:noMultiLvlLbl val="0"/>
      </c:catAx>
      <c:valAx>
        <c:axId val="197585920"/>
        <c:scaling>
          <c:orientation val="minMax"/>
          <c:min val="0"/>
        </c:scaling>
        <c:delete val="0"/>
        <c:axPos val="l"/>
        <c:majorGridlines/>
        <c:numFmt formatCode="General" sourceLinked="1"/>
        <c:majorTickMark val="cross"/>
        <c:minorTickMark val="none"/>
        <c:tickLblPos val="nextTo"/>
        <c:crossAx val="1975840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№8 пгт.Лучегорск Пожарского муниципального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93.3</c:v>
                </c:pt>
                <c:pt idx="1">
                  <c:v>79.7</c:v>
                </c:pt>
                <c:pt idx="2">
                  <c:v>35</c:v>
                </c:pt>
                <c:pt idx="3">
                  <c:v>95.2</c:v>
                </c:pt>
                <c:pt idx="4">
                  <c:v>78.400000000000006</c:v>
                </c:pt>
              </c:numCache>
            </c:numRef>
          </c:val>
        </c:ser>
        <c:dLbls>
          <c:showLegendKey val="0"/>
          <c:showVal val="0"/>
          <c:showCatName val="0"/>
          <c:showSerName val="0"/>
          <c:showPercent val="0"/>
          <c:showBubbleSize val="0"/>
        </c:dLbls>
        <c:axId val="197656576"/>
        <c:axId val="197658496"/>
      </c:radarChart>
      <c:catAx>
        <c:axId val="1976565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658496"/>
        <c:crosses val="autoZero"/>
        <c:auto val="1"/>
        <c:lblAlgn val="ctr"/>
        <c:lblOffset val="100"/>
        <c:noMultiLvlLbl val="0"/>
      </c:catAx>
      <c:valAx>
        <c:axId val="197658496"/>
        <c:scaling>
          <c:orientation val="minMax"/>
          <c:min val="0"/>
        </c:scaling>
        <c:delete val="0"/>
        <c:axPos val="l"/>
        <c:majorGridlines/>
        <c:numFmt formatCode="General" sourceLinked="1"/>
        <c:majorTickMark val="cross"/>
        <c:minorTickMark val="none"/>
        <c:tickLblPos val="nextTo"/>
        <c:crossAx val="1976565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№7 с.Серафимовка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94.7</c:v>
                </c:pt>
                <c:pt idx="1">
                  <c:v>100</c:v>
                </c:pt>
                <c:pt idx="2">
                  <c:v>0</c:v>
                </c:pt>
                <c:pt idx="3">
                  <c:v>97.2</c:v>
                </c:pt>
                <c:pt idx="4">
                  <c:v>78.400000000000006</c:v>
                </c:pt>
              </c:numCache>
            </c:numRef>
          </c:val>
        </c:ser>
        <c:dLbls>
          <c:showLegendKey val="0"/>
          <c:showVal val="0"/>
          <c:showCatName val="0"/>
          <c:showSerName val="0"/>
          <c:showPercent val="0"/>
          <c:showBubbleSize val="0"/>
        </c:dLbls>
        <c:axId val="197680128"/>
        <c:axId val="198124672"/>
      </c:radarChart>
      <c:catAx>
        <c:axId val="1976801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8124672"/>
        <c:crosses val="autoZero"/>
        <c:auto val="1"/>
        <c:lblAlgn val="ctr"/>
        <c:lblOffset val="100"/>
        <c:noMultiLvlLbl val="0"/>
      </c:catAx>
      <c:valAx>
        <c:axId val="198124672"/>
        <c:scaling>
          <c:orientation val="minMax"/>
          <c:min val="0"/>
        </c:scaling>
        <c:delete val="0"/>
        <c:axPos val="l"/>
        <c:majorGridlines/>
        <c:numFmt formatCode="General" sourceLinked="1"/>
        <c:majorTickMark val="cross"/>
        <c:minorTickMark val="none"/>
        <c:tickLblPos val="nextTo"/>
        <c:crossAx val="197680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№23 "Ёлочка"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c:v>
                </c:pt>
                <c:pt idx="1">
                  <c:v>87</c:v>
                </c:pt>
                <c:pt idx="2">
                  <c:v>16</c:v>
                </c:pt>
                <c:pt idx="3">
                  <c:v>97.6</c:v>
                </c:pt>
                <c:pt idx="4">
                  <c:v>78.3</c:v>
                </c:pt>
              </c:numCache>
            </c:numRef>
          </c:val>
        </c:ser>
        <c:dLbls>
          <c:showLegendKey val="0"/>
          <c:showVal val="0"/>
          <c:showCatName val="0"/>
          <c:showSerName val="0"/>
          <c:showPercent val="0"/>
          <c:showBubbleSize val="0"/>
        </c:dLbls>
        <c:axId val="198166784"/>
        <c:axId val="198177152"/>
      </c:radarChart>
      <c:catAx>
        <c:axId val="1981667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8177152"/>
        <c:crosses val="autoZero"/>
        <c:auto val="1"/>
        <c:lblAlgn val="ctr"/>
        <c:lblOffset val="100"/>
        <c:noMultiLvlLbl val="0"/>
      </c:catAx>
      <c:valAx>
        <c:axId val="198177152"/>
        <c:scaling>
          <c:orientation val="minMax"/>
          <c:min val="0"/>
        </c:scaling>
        <c:delete val="0"/>
        <c:axPos val="l"/>
        <c:majorGridlines/>
        <c:numFmt formatCode="General" sourceLinked="1"/>
        <c:majorTickMark val="cross"/>
        <c:minorTickMark val="none"/>
        <c:tickLblPos val="nextTo"/>
        <c:crossAx val="1981667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№10 пгт Хрустальный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96.1</c:v>
                </c:pt>
                <c:pt idx="1">
                  <c:v>87</c:v>
                </c:pt>
                <c:pt idx="2">
                  <c:v>16</c:v>
                </c:pt>
                <c:pt idx="3">
                  <c:v>96.8</c:v>
                </c:pt>
                <c:pt idx="4">
                  <c:v>78.2</c:v>
                </c:pt>
              </c:numCache>
            </c:numRef>
          </c:val>
        </c:ser>
        <c:dLbls>
          <c:showLegendKey val="0"/>
          <c:showVal val="0"/>
          <c:showCatName val="0"/>
          <c:showSerName val="0"/>
          <c:showPercent val="0"/>
          <c:showBubbleSize val="0"/>
        </c:dLbls>
        <c:axId val="197867008"/>
        <c:axId val="197868928"/>
      </c:radarChart>
      <c:catAx>
        <c:axId val="1978670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868928"/>
        <c:crosses val="autoZero"/>
        <c:auto val="1"/>
        <c:lblAlgn val="ctr"/>
        <c:lblOffset val="100"/>
        <c:noMultiLvlLbl val="0"/>
      </c:catAx>
      <c:valAx>
        <c:axId val="197868928"/>
        <c:scaling>
          <c:orientation val="minMax"/>
          <c:min val="0"/>
        </c:scaling>
        <c:delete val="0"/>
        <c:axPos val="l"/>
        <c:majorGridlines/>
        <c:numFmt formatCode="General" sourceLinked="1"/>
        <c:majorTickMark val="cross"/>
        <c:minorTickMark val="none"/>
        <c:tickLblPos val="nextTo"/>
        <c:crossAx val="1978670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№13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99.6</c:v>
                </c:pt>
                <c:pt idx="1">
                  <c:v>84.7</c:v>
                </c:pt>
                <c:pt idx="2">
                  <c:v>55.6</c:v>
                </c:pt>
                <c:pt idx="3">
                  <c:v>96.6</c:v>
                </c:pt>
                <c:pt idx="4">
                  <c:v>86.1</c:v>
                </c:pt>
              </c:numCache>
            </c:numRef>
          </c:val>
        </c:ser>
        <c:dLbls>
          <c:showLegendKey val="0"/>
          <c:showVal val="0"/>
          <c:showCatName val="0"/>
          <c:showSerName val="0"/>
          <c:showPercent val="0"/>
          <c:showBubbleSize val="0"/>
        </c:dLbls>
        <c:axId val="121375360"/>
        <c:axId val="121377536"/>
      </c:radarChart>
      <c:catAx>
        <c:axId val="1213753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377536"/>
        <c:crosses val="autoZero"/>
        <c:auto val="1"/>
        <c:lblAlgn val="ctr"/>
        <c:lblOffset val="100"/>
        <c:noMultiLvlLbl val="0"/>
      </c:catAx>
      <c:valAx>
        <c:axId val="121377536"/>
        <c:scaling>
          <c:orientation val="minMax"/>
          <c:min val="0"/>
        </c:scaling>
        <c:delete val="0"/>
        <c:axPos val="l"/>
        <c:majorGridlines/>
        <c:numFmt formatCode="General" sourceLinked="1"/>
        <c:majorTickMark val="cross"/>
        <c:minorTickMark val="none"/>
        <c:tickLblPos val="nextTo"/>
        <c:crossAx val="121375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№13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96.4</c:v>
                </c:pt>
                <c:pt idx="1">
                  <c:v>80</c:v>
                </c:pt>
                <c:pt idx="2">
                  <c:v>14</c:v>
                </c:pt>
                <c:pt idx="3">
                  <c:v>100</c:v>
                </c:pt>
                <c:pt idx="4">
                  <c:v>78.099999999999994</c:v>
                </c:pt>
              </c:numCache>
            </c:numRef>
          </c:val>
        </c:ser>
        <c:dLbls>
          <c:showLegendKey val="0"/>
          <c:showVal val="0"/>
          <c:showCatName val="0"/>
          <c:showSerName val="0"/>
          <c:showPercent val="0"/>
          <c:showBubbleSize val="0"/>
        </c:dLbls>
        <c:axId val="197911296"/>
        <c:axId val="197913216"/>
      </c:radarChart>
      <c:catAx>
        <c:axId val="1979112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7913216"/>
        <c:crosses val="autoZero"/>
        <c:auto val="1"/>
        <c:lblAlgn val="ctr"/>
        <c:lblOffset val="100"/>
        <c:noMultiLvlLbl val="0"/>
      </c:catAx>
      <c:valAx>
        <c:axId val="197913216"/>
        <c:scaling>
          <c:orientation val="minMax"/>
          <c:min val="0"/>
        </c:scaling>
        <c:delete val="0"/>
        <c:axPos val="l"/>
        <c:majorGridlines/>
        <c:numFmt formatCode="General" sourceLinked="1"/>
        <c:majorTickMark val="cross"/>
        <c:minorTickMark val="none"/>
        <c:tickLblPos val="nextTo"/>
        <c:crossAx val="197911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МДОБУ«Центр развития ребенка – детский сад №2"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84.6</c:v>
                </c:pt>
                <c:pt idx="1">
                  <c:v>83.7</c:v>
                </c:pt>
                <c:pt idx="2">
                  <c:v>41.8</c:v>
                </c:pt>
                <c:pt idx="3">
                  <c:v>89.2</c:v>
                </c:pt>
                <c:pt idx="4">
                  <c:v>77.900000000000006</c:v>
                </c:pt>
              </c:numCache>
            </c:numRef>
          </c:val>
        </c:ser>
        <c:dLbls>
          <c:showLegendKey val="0"/>
          <c:showVal val="0"/>
          <c:showCatName val="0"/>
          <c:showSerName val="0"/>
          <c:showPercent val="0"/>
          <c:showBubbleSize val="0"/>
        </c:dLbls>
        <c:axId val="198131712"/>
        <c:axId val="198133632"/>
      </c:radarChart>
      <c:catAx>
        <c:axId val="1981317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8133632"/>
        <c:crosses val="autoZero"/>
        <c:auto val="1"/>
        <c:lblAlgn val="ctr"/>
        <c:lblOffset val="100"/>
        <c:noMultiLvlLbl val="0"/>
      </c:catAx>
      <c:valAx>
        <c:axId val="198133632"/>
        <c:scaling>
          <c:orientation val="minMax"/>
          <c:min val="0"/>
        </c:scaling>
        <c:delete val="0"/>
        <c:axPos val="l"/>
        <c:majorGridlines/>
        <c:numFmt formatCode="General" sourceLinked="1"/>
        <c:majorTickMark val="cross"/>
        <c:minorTickMark val="none"/>
        <c:tickLblPos val="nextTo"/>
        <c:crossAx val="1981317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№20 "Родничек"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84.6</c:v>
                </c:pt>
                <c:pt idx="1">
                  <c:v>68.7</c:v>
                </c:pt>
                <c:pt idx="2">
                  <c:v>39</c:v>
                </c:pt>
                <c:pt idx="3">
                  <c:v>99.2</c:v>
                </c:pt>
                <c:pt idx="4">
                  <c:v>77.8</c:v>
                </c:pt>
              </c:numCache>
            </c:numRef>
          </c:val>
        </c:ser>
        <c:dLbls>
          <c:showLegendKey val="0"/>
          <c:showVal val="0"/>
          <c:showCatName val="0"/>
          <c:showSerName val="0"/>
          <c:showPercent val="0"/>
          <c:showBubbleSize val="0"/>
        </c:dLbls>
        <c:axId val="198204416"/>
        <c:axId val="198210688"/>
      </c:radarChart>
      <c:catAx>
        <c:axId val="1982044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8210688"/>
        <c:crosses val="autoZero"/>
        <c:auto val="1"/>
        <c:lblAlgn val="ctr"/>
        <c:lblOffset val="100"/>
        <c:noMultiLvlLbl val="0"/>
      </c:catAx>
      <c:valAx>
        <c:axId val="198210688"/>
        <c:scaling>
          <c:orientation val="minMax"/>
          <c:min val="0"/>
        </c:scaling>
        <c:delete val="0"/>
        <c:axPos val="l"/>
        <c:majorGridlines/>
        <c:numFmt formatCode="General" sourceLinked="1"/>
        <c:majorTickMark val="cross"/>
        <c:minorTickMark val="none"/>
        <c:tickLblPos val="nextTo"/>
        <c:crossAx val="1982044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общеразвивающего вида п.Пограничный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98.2</c:v>
                </c:pt>
                <c:pt idx="1">
                  <c:v>80</c:v>
                </c:pt>
                <c:pt idx="2">
                  <c:v>16</c:v>
                </c:pt>
                <c:pt idx="3">
                  <c:v>98.8</c:v>
                </c:pt>
                <c:pt idx="4">
                  <c:v>77.8</c:v>
                </c:pt>
              </c:numCache>
            </c:numRef>
          </c:val>
        </c:ser>
        <c:dLbls>
          <c:showLegendKey val="0"/>
          <c:showVal val="0"/>
          <c:showCatName val="0"/>
          <c:showSerName val="0"/>
          <c:showPercent val="0"/>
          <c:showBubbleSize val="0"/>
        </c:dLbls>
        <c:axId val="198244608"/>
        <c:axId val="200364416"/>
      </c:radarChart>
      <c:catAx>
        <c:axId val="1982446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0364416"/>
        <c:crosses val="autoZero"/>
        <c:auto val="1"/>
        <c:lblAlgn val="ctr"/>
        <c:lblOffset val="100"/>
        <c:noMultiLvlLbl val="0"/>
      </c:catAx>
      <c:valAx>
        <c:axId val="200364416"/>
        <c:scaling>
          <c:orientation val="minMax"/>
          <c:min val="0"/>
        </c:scaling>
        <c:delete val="0"/>
        <c:axPos val="l"/>
        <c:majorGridlines/>
        <c:numFmt formatCode="General" sourceLinked="1"/>
        <c:majorTickMark val="cross"/>
        <c:minorTickMark val="none"/>
        <c:tickLblPos val="nextTo"/>
        <c:crossAx val="198244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№7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95.8</c:v>
                </c:pt>
                <c:pt idx="1">
                  <c:v>77</c:v>
                </c:pt>
                <c:pt idx="2">
                  <c:v>16</c:v>
                </c:pt>
                <c:pt idx="3">
                  <c:v>100</c:v>
                </c:pt>
                <c:pt idx="4">
                  <c:v>77.8</c:v>
                </c:pt>
              </c:numCache>
            </c:numRef>
          </c:val>
        </c:ser>
        <c:dLbls>
          <c:showLegendKey val="0"/>
          <c:showVal val="0"/>
          <c:showCatName val="0"/>
          <c:showSerName val="0"/>
          <c:showPercent val="0"/>
          <c:showBubbleSize val="0"/>
        </c:dLbls>
        <c:axId val="200746496"/>
        <c:axId val="200748416"/>
      </c:radarChart>
      <c:catAx>
        <c:axId val="2007464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0748416"/>
        <c:crosses val="autoZero"/>
        <c:auto val="1"/>
        <c:lblAlgn val="ctr"/>
        <c:lblOffset val="100"/>
        <c:noMultiLvlLbl val="0"/>
      </c:catAx>
      <c:valAx>
        <c:axId val="200748416"/>
        <c:scaling>
          <c:orientation val="minMax"/>
          <c:min val="0"/>
        </c:scaling>
        <c:delete val="0"/>
        <c:axPos val="l"/>
        <c:majorGridlines/>
        <c:numFmt formatCode="General" sourceLinked="1"/>
        <c:majorTickMark val="cross"/>
        <c:minorTickMark val="none"/>
        <c:tickLblPos val="nextTo"/>
        <c:crossAx val="2007464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№6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88</c:v>
                </c:pt>
                <c:pt idx="2">
                  <c:v>8</c:v>
                </c:pt>
                <c:pt idx="3">
                  <c:v>98.4</c:v>
                </c:pt>
                <c:pt idx="4">
                  <c:v>77.7</c:v>
                </c:pt>
              </c:numCache>
            </c:numRef>
          </c:val>
        </c:ser>
        <c:dLbls>
          <c:showLegendKey val="0"/>
          <c:showVal val="0"/>
          <c:showCatName val="0"/>
          <c:showSerName val="0"/>
          <c:showPercent val="0"/>
          <c:showBubbleSize val="0"/>
        </c:dLbls>
        <c:axId val="200483584"/>
        <c:axId val="200485504"/>
      </c:radarChart>
      <c:catAx>
        <c:axId val="2004835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0485504"/>
        <c:crosses val="autoZero"/>
        <c:auto val="1"/>
        <c:lblAlgn val="ctr"/>
        <c:lblOffset val="100"/>
        <c:noMultiLvlLbl val="0"/>
      </c:catAx>
      <c:valAx>
        <c:axId val="200485504"/>
        <c:scaling>
          <c:orientation val="minMax"/>
          <c:min val="0"/>
        </c:scaling>
        <c:delete val="0"/>
        <c:axPos val="l"/>
        <c:majorGridlines/>
        <c:numFmt formatCode="General" sourceLinked="1"/>
        <c:majorTickMark val="cross"/>
        <c:minorTickMark val="none"/>
        <c:tickLblPos val="nextTo"/>
        <c:crossAx val="2004835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№19 с.Курское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91.5</c:v>
                </c:pt>
                <c:pt idx="1">
                  <c:v>95</c:v>
                </c:pt>
                <c:pt idx="2">
                  <c:v>14</c:v>
                </c:pt>
                <c:pt idx="3">
                  <c:v>92</c:v>
                </c:pt>
                <c:pt idx="4">
                  <c:v>77.3</c:v>
                </c:pt>
              </c:numCache>
            </c:numRef>
          </c:val>
        </c:ser>
        <c:dLbls>
          <c:showLegendKey val="0"/>
          <c:showVal val="0"/>
          <c:showCatName val="0"/>
          <c:showSerName val="0"/>
          <c:showPercent val="0"/>
          <c:showBubbleSize val="0"/>
        </c:dLbls>
        <c:axId val="201076736"/>
        <c:axId val="201078656"/>
      </c:radarChart>
      <c:catAx>
        <c:axId val="2010767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078656"/>
        <c:crosses val="autoZero"/>
        <c:auto val="1"/>
        <c:lblAlgn val="ctr"/>
        <c:lblOffset val="100"/>
        <c:noMultiLvlLbl val="0"/>
      </c:catAx>
      <c:valAx>
        <c:axId val="201078656"/>
        <c:scaling>
          <c:orientation val="minMax"/>
          <c:min val="0"/>
        </c:scaling>
        <c:delete val="0"/>
        <c:axPos val="l"/>
        <c:majorGridlines/>
        <c:numFmt formatCode="General" sourceLinked="1"/>
        <c:majorTickMark val="cross"/>
        <c:minorTickMark val="none"/>
        <c:tickLblPos val="nextTo"/>
        <c:crossAx val="2010767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с.Староварваровка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99.1</c:v>
                </c:pt>
                <c:pt idx="1">
                  <c:v>90</c:v>
                </c:pt>
                <c:pt idx="2">
                  <c:v>0</c:v>
                </c:pt>
                <c:pt idx="3">
                  <c:v>97.2</c:v>
                </c:pt>
                <c:pt idx="4">
                  <c:v>77.3</c:v>
                </c:pt>
              </c:numCache>
            </c:numRef>
          </c:val>
        </c:ser>
        <c:dLbls>
          <c:showLegendKey val="0"/>
          <c:showVal val="0"/>
          <c:showCatName val="0"/>
          <c:showSerName val="0"/>
          <c:showPercent val="0"/>
          <c:showBubbleSize val="0"/>
        </c:dLbls>
        <c:axId val="200802304"/>
        <c:axId val="200803456"/>
      </c:radarChart>
      <c:catAx>
        <c:axId val="2008023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0803456"/>
        <c:crosses val="autoZero"/>
        <c:auto val="1"/>
        <c:lblAlgn val="ctr"/>
        <c:lblOffset val="100"/>
        <c:noMultiLvlLbl val="0"/>
      </c:catAx>
      <c:valAx>
        <c:axId val="200803456"/>
        <c:scaling>
          <c:orientation val="minMax"/>
          <c:min val="0"/>
        </c:scaling>
        <c:delete val="0"/>
        <c:axPos val="l"/>
        <c:majorGridlines/>
        <c:numFmt formatCode="General" sourceLinked="1"/>
        <c:majorTickMark val="cross"/>
        <c:minorTickMark val="none"/>
        <c:tickLblPos val="nextTo"/>
        <c:crossAx val="2008023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№41 "Мишутка"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91.4</c:v>
                </c:pt>
                <c:pt idx="1">
                  <c:v>78.7</c:v>
                </c:pt>
                <c:pt idx="2">
                  <c:v>30</c:v>
                </c:pt>
                <c:pt idx="3">
                  <c:v>92.2</c:v>
                </c:pt>
                <c:pt idx="4">
                  <c:v>77.099999999999994</c:v>
                </c:pt>
              </c:numCache>
            </c:numRef>
          </c:val>
        </c:ser>
        <c:dLbls>
          <c:showLegendKey val="0"/>
          <c:showVal val="0"/>
          <c:showCatName val="0"/>
          <c:showSerName val="0"/>
          <c:showPercent val="0"/>
          <c:showBubbleSize val="0"/>
        </c:dLbls>
        <c:axId val="172173568"/>
        <c:axId val="172175744"/>
      </c:radarChart>
      <c:catAx>
        <c:axId val="1721735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72175744"/>
        <c:crosses val="autoZero"/>
        <c:auto val="1"/>
        <c:lblAlgn val="ctr"/>
        <c:lblOffset val="100"/>
        <c:noMultiLvlLbl val="0"/>
      </c:catAx>
      <c:valAx>
        <c:axId val="172175744"/>
        <c:scaling>
          <c:orientation val="minMax"/>
          <c:min val="0"/>
        </c:scaling>
        <c:delete val="0"/>
        <c:axPos val="l"/>
        <c:majorGridlines/>
        <c:numFmt formatCode="General" sourceLinked="1"/>
        <c:majorTickMark val="cross"/>
        <c:minorTickMark val="none"/>
        <c:tickLblPos val="nextTo"/>
        <c:crossAx val="1721735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№7" г. Дальнегорска с.Каменка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98.2</c:v>
                </c:pt>
                <c:pt idx="1">
                  <c:v>86</c:v>
                </c:pt>
                <c:pt idx="2">
                  <c:v>0</c:v>
                </c:pt>
                <c:pt idx="3">
                  <c:v>100</c:v>
                </c:pt>
                <c:pt idx="4">
                  <c:v>76.8</c:v>
                </c:pt>
              </c:numCache>
            </c:numRef>
          </c:val>
        </c:ser>
        <c:dLbls>
          <c:showLegendKey val="0"/>
          <c:showVal val="0"/>
          <c:showCatName val="0"/>
          <c:showSerName val="0"/>
          <c:showPercent val="0"/>
          <c:showBubbleSize val="0"/>
        </c:dLbls>
        <c:axId val="200963584"/>
        <c:axId val="200965504"/>
      </c:radarChart>
      <c:catAx>
        <c:axId val="2009635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0965504"/>
        <c:crosses val="autoZero"/>
        <c:auto val="1"/>
        <c:lblAlgn val="ctr"/>
        <c:lblOffset val="100"/>
        <c:noMultiLvlLbl val="0"/>
      </c:catAx>
      <c:valAx>
        <c:axId val="200965504"/>
        <c:scaling>
          <c:orientation val="minMax"/>
          <c:min val="0"/>
        </c:scaling>
        <c:delete val="0"/>
        <c:axPos val="l"/>
        <c:majorGridlines/>
        <c:numFmt formatCode="General" sourceLinked="1"/>
        <c:majorTickMark val="cross"/>
        <c:minorTickMark val="none"/>
        <c:tickLblPos val="nextTo"/>
        <c:crossAx val="2009635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№10"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97.7</c:v>
                </c:pt>
                <c:pt idx="1">
                  <c:v>94.7</c:v>
                </c:pt>
                <c:pt idx="2">
                  <c:v>55.3</c:v>
                </c:pt>
                <c:pt idx="3">
                  <c:v>92.6</c:v>
                </c:pt>
                <c:pt idx="4">
                  <c:v>86</c:v>
                </c:pt>
              </c:numCache>
            </c:numRef>
          </c:val>
        </c:ser>
        <c:dLbls>
          <c:showLegendKey val="0"/>
          <c:showVal val="0"/>
          <c:showCatName val="0"/>
          <c:showSerName val="0"/>
          <c:showPercent val="0"/>
          <c:showBubbleSize val="0"/>
        </c:dLbls>
        <c:axId val="121505664"/>
        <c:axId val="121532416"/>
      </c:radarChart>
      <c:catAx>
        <c:axId val="1215056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532416"/>
        <c:crosses val="autoZero"/>
        <c:auto val="1"/>
        <c:lblAlgn val="ctr"/>
        <c:lblOffset val="100"/>
        <c:noMultiLvlLbl val="0"/>
      </c:catAx>
      <c:valAx>
        <c:axId val="121532416"/>
        <c:scaling>
          <c:orientation val="minMax"/>
          <c:min val="0"/>
        </c:scaling>
        <c:delete val="0"/>
        <c:axPos val="l"/>
        <c:majorGridlines/>
        <c:numFmt formatCode="General" sourceLinked="1"/>
        <c:majorTickMark val="cross"/>
        <c:minorTickMark val="none"/>
        <c:tickLblPos val="nextTo"/>
        <c:crossAx val="1215056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№5" г. Дальнегорска с.Краснореченский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90.4</c:v>
                </c:pt>
                <c:pt idx="1">
                  <c:v>86</c:v>
                </c:pt>
                <c:pt idx="2">
                  <c:v>15</c:v>
                </c:pt>
                <c:pt idx="3">
                  <c:v>94.8</c:v>
                </c:pt>
                <c:pt idx="4">
                  <c:v>76.8</c:v>
                </c:pt>
              </c:numCache>
            </c:numRef>
          </c:val>
        </c:ser>
        <c:dLbls>
          <c:showLegendKey val="0"/>
          <c:showVal val="0"/>
          <c:showCatName val="0"/>
          <c:showSerName val="0"/>
          <c:showPercent val="0"/>
          <c:showBubbleSize val="0"/>
        </c:dLbls>
        <c:axId val="201003776"/>
        <c:axId val="201005696"/>
      </c:radarChart>
      <c:catAx>
        <c:axId val="2010037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005696"/>
        <c:crosses val="autoZero"/>
        <c:auto val="1"/>
        <c:lblAlgn val="ctr"/>
        <c:lblOffset val="100"/>
        <c:noMultiLvlLbl val="0"/>
      </c:catAx>
      <c:valAx>
        <c:axId val="201005696"/>
        <c:scaling>
          <c:orientation val="minMax"/>
          <c:min val="0"/>
        </c:scaling>
        <c:delete val="0"/>
        <c:axPos val="l"/>
        <c:majorGridlines/>
        <c:numFmt formatCode="General" sourceLinked="1"/>
        <c:majorTickMark val="cross"/>
        <c:minorTickMark val="none"/>
        <c:tickLblPos val="nextTo"/>
        <c:crossAx val="2010037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№35" ГО ЗАТО г.Фокино (п.Дунай)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c:v>
                </c:pt>
                <c:pt idx="1">
                  <c:v>72</c:v>
                </c:pt>
                <c:pt idx="2">
                  <c:v>28.1</c:v>
                </c:pt>
                <c:pt idx="3">
                  <c:v>95.8</c:v>
                </c:pt>
                <c:pt idx="4">
                  <c:v>76.8</c:v>
                </c:pt>
              </c:numCache>
            </c:numRef>
          </c:val>
        </c:ser>
        <c:dLbls>
          <c:showLegendKey val="0"/>
          <c:showVal val="0"/>
          <c:showCatName val="0"/>
          <c:showSerName val="0"/>
          <c:showPercent val="0"/>
          <c:showBubbleSize val="0"/>
        </c:dLbls>
        <c:axId val="201142272"/>
        <c:axId val="201144192"/>
      </c:radarChart>
      <c:catAx>
        <c:axId val="2011422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144192"/>
        <c:crosses val="autoZero"/>
        <c:auto val="1"/>
        <c:lblAlgn val="ctr"/>
        <c:lblOffset val="100"/>
        <c:noMultiLvlLbl val="0"/>
      </c:catAx>
      <c:valAx>
        <c:axId val="201144192"/>
        <c:scaling>
          <c:orientation val="minMax"/>
          <c:min val="0"/>
        </c:scaling>
        <c:delete val="0"/>
        <c:axPos val="l"/>
        <c:majorGridlines/>
        <c:numFmt formatCode="General" sourceLinked="1"/>
        <c:majorTickMark val="cross"/>
        <c:minorTickMark val="none"/>
        <c:tickLblPos val="nextTo"/>
        <c:crossAx val="2011422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№26 п.Таежный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93.7</c:v>
                </c:pt>
                <c:pt idx="2">
                  <c:v>0</c:v>
                </c:pt>
                <c:pt idx="3">
                  <c:v>96.6</c:v>
                </c:pt>
                <c:pt idx="4">
                  <c:v>76.7</c:v>
                </c:pt>
              </c:numCache>
            </c:numRef>
          </c:val>
        </c:ser>
        <c:dLbls>
          <c:showLegendKey val="0"/>
          <c:showVal val="0"/>
          <c:showCatName val="0"/>
          <c:showSerName val="0"/>
          <c:showPercent val="0"/>
          <c:showBubbleSize val="0"/>
        </c:dLbls>
        <c:axId val="201219072"/>
        <c:axId val="201221248"/>
      </c:radarChart>
      <c:catAx>
        <c:axId val="2012190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221248"/>
        <c:crosses val="autoZero"/>
        <c:auto val="1"/>
        <c:lblAlgn val="ctr"/>
        <c:lblOffset val="100"/>
        <c:noMultiLvlLbl val="0"/>
      </c:catAx>
      <c:valAx>
        <c:axId val="201221248"/>
        <c:scaling>
          <c:orientation val="minMax"/>
          <c:min val="0"/>
        </c:scaling>
        <c:delete val="0"/>
        <c:axPos val="l"/>
        <c:majorGridlines/>
        <c:numFmt formatCode="General" sourceLinked="1"/>
        <c:majorTickMark val="cross"/>
        <c:minorTickMark val="none"/>
        <c:tickLblPos val="nextTo"/>
        <c:crossAx val="2012190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"Ёлочка" с.Сергеевка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99.7</c:v>
                </c:pt>
                <c:pt idx="1">
                  <c:v>70</c:v>
                </c:pt>
                <c:pt idx="2">
                  <c:v>16</c:v>
                </c:pt>
                <c:pt idx="3">
                  <c:v>100</c:v>
                </c:pt>
                <c:pt idx="4">
                  <c:v>76.7</c:v>
                </c:pt>
              </c:numCache>
            </c:numRef>
          </c:val>
        </c:ser>
        <c:dLbls>
          <c:showLegendKey val="0"/>
          <c:showVal val="0"/>
          <c:showCatName val="0"/>
          <c:showSerName val="0"/>
          <c:showPercent val="0"/>
          <c:showBubbleSize val="0"/>
        </c:dLbls>
        <c:axId val="201267456"/>
        <c:axId val="201277824"/>
      </c:radarChart>
      <c:catAx>
        <c:axId val="2012674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277824"/>
        <c:crosses val="autoZero"/>
        <c:auto val="1"/>
        <c:lblAlgn val="ctr"/>
        <c:lblOffset val="100"/>
        <c:noMultiLvlLbl val="0"/>
      </c:catAx>
      <c:valAx>
        <c:axId val="201277824"/>
        <c:scaling>
          <c:orientation val="minMax"/>
          <c:min val="0"/>
        </c:scaling>
        <c:delete val="0"/>
        <c:axPos val="l"/>
        <c:majorGridlines/>
        <c:numFmt formatCode="General" sourceLinked="1"/>
        <c:majorTickMark val="cross"/>
        <c:minorTickMark val="none"/>
        <c:tickLblPos val="nextTo"/>
        <c:crossAx val="201267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№30 "Сказка"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92.3</c:v>
                </c:pt>
                <c:pt idx="1">
                  <c:v>85.7</c:v>
                </c:pt>
                <c:pt idx="2">
                  <c:v>8</c:v>
                </c:pt>
                <c:pt idx="3">
                  <c:v>98.8</c:v>
                </c:pt>
                <c:pt idx="4">
                  <c:v>76.7</c:v>
                </c:pt>
              </c:numCache>
            </c:numRef>
          </c:val>
        </c:ser>
        <c:dLbls>
          <c:showLegendKey val="0"/>
          <c:showVal val="0"/>
          <c:showCatName val="0"/>
          <c:showSerName val="0"/>
          <c:showPercent val="0"/>
          <c:showBubbleSize val="0"/>
        </c:dLbls>
        <c:axId val="201324032"/>
        <c:axId val="201325952"/>
      </c:radarChart>
      <c:catAx>
        <c:axId val="2013240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325952"/>
        <c:crosses val="autoZero"/>
        <c:auto val="1"/>
        <c:lblAlgn val="ctr"/>
        <c:lblOffset val="100"/>
        <c:noMultiLvlLbl val="0"/>
      </c:catAx>
      <c:valAx>
        <c:axId val="201325952"/>
        <c:scaling>
          <c:orientation val="minMax"/>
          <c:min val="0"/>
        </c:scaling>
        <c:delete val="0"/>
        <c:axPos val="l"/>
        <c:majorGridlines/>
        <c:numFmt formatCode="General" sourceLinked="1"/>
        <c:majorTickMark val="cross"/>
        <c:minorTickMark val="none"/>
        <c:tickLblPos val="nextTo"/>
        <c:crossAx val="2013240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№24 с.Нежино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98.5</c:v>
                </c:pt>
                <c:pt idx="1">
                  <c:v>80</c:v>
                </c:pt>
                <c:pt idx="2">
                  <c:v>8</c:v>
                </c:pt>
                <c:pt idx="3">
                  <c:v>95</c:v>
                </c:pt>
                <c:pt idx="4">
                  <c:v>76.3</c:v>
                </c:pt>
              </c:numCache>
            </c:numRef>
          </c:val>
        </c:ser>
        <c:dLbls>
          <c:showLegendKey val="0"/>
          <c:showVal val="0"/>
          <c:showCatName val="0"/>
          <c:showSerName val="0"/>
          <c:showPercent val="0"/>
          <c:showBubbleSize val="0"/>
        </c:dLbls>
        <c:axId val="201474816"/>
        <c:axId val="201476736"/>
      </c:radarChart>
      <c:catAx>
        <c:axId val="2014748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476736"/>
        <c:crosses val="autoZero"/>
        <c:auto val="1"/>
        <c:lblAlgn val="ctr"/>
        <c:lblOffset val="100"/>
        <c:noMultiLvlLbl val="0"/>
      </c:catAx>
      <c:valAx>
        <c:axId val="201476736"/>
        <c:scaling>
          <c:orientation val="minMax"/>
          <c:min val="0"/>
        </c:scaling>
        <c:delete val="0"/>
        <c:axPos val="l"/>
        <c:majorGridlines/>
        <c:numFmt formatCode="General" sourceLinked="1"/>
        <c:majorTickMark val="cross"/>
        <c:minorTickMark val="none"/>
        <c:tickLblPos val="nextTo"/>
        <c:crossAx val="2014748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№49 "Родничок"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90.9</c:v>
                </c:pt>
                <c:pt idx="1">
                  <c:v>67</c:v>
                </c:pt>
                <c:pt idx="2">
                  <c:v>36.1</c:v>
                </c:pt>
                <c:pt idx="3">
                  <c:v>96</c:v>
                </c:pt>
                <c:pt idx="4">
                  <c:v>76.2</c:v>
                </c:pt>
              </c:numCache>
            </c:numRef>
          </c:val>
        </c:ser>
        <c:dLbls>
          <c:showLegendKey val="0"/>
          <c:showVal val="0"/>
          <c:showCatName val="0"/>
          <c:showSerName val="0"/>
          <c:showPercent val="0"/>
          <c:showBubbleSize val="0"/>
        </c:dLbls>
        <c:axId val="201875456"/>
        <c:axId val="201877376"/>
      </c:radarChart>
      <c:catAx>
        <c:axId val="2018754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877376"/>
        <c:crosses val="autoZero"/>
        <c:auto val="1"/>
        <c:lblAlgn val="ctr"/>
        <c:lblOffset val="100"/>
        <c:noMultiLvlLbl val="0"/>
      </c:catAx>
      <c:valAx>
        <c:axId val="201877376"/>
        <c:scaling>
          <c:orientation val="minMax"/>
          <c:min val="0"/>
        </c:scaling>
        <c:delete val="0"/>
        <c:axPos val="l"/>
        <c:majorGridlines/>
        <c:numFmt formatCode="General" sourceLinked="1"/>
        <c:majorTickMark val="cross"/>
        <c:minorTickMark val="none"/>
        <c:tickLblPos val="nextTo"/>
        <c:crossAx val="201875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№22"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67.599999999999994</c:v>
                </c:pt>
                <c:pt idx="1">
                  <c:v>84</c:v>
                </c:pt>
                <c:pt idx="2">
                  <c:v>40</c:v>
                </c:pt>
                <c:pt idx="3">
                  <c:v>95.6</c:v>
                </c:pt>
                <c:pt idx="4">
                  <c:v>76.099999999999994</c:v>
                </c:pt>
              </c:numCache>
            </c:numRef>
          </c:val>
        </c:ser>
        <c:dLbls>
          <c:showLegendKey val="0"/>
          <c:showVal val="0"/>
          <c:showCatName val="0"/>
          <c:showSerName val="0"/>
          <c:showPercent val="0"/>
          <c:showBubbleSize val="0"/>
        </c:dLbls>
        <c:axId val="201907200"/>
        <c:axId val="201913472"/>
      </c:radarChart>
      <c:catAx>
        <c:axId val="2019072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913472"/>
        <c:crosses val="autoZero"/>
        <c:auto val="1"/>
        <c:lblAlgn val="ctr"/>
        <c:lblOffset val="100"/>
        <c:noMultiLvlLbl val="0"/>
      </c:catAx>
      <c:valAx>
        <c:axId val="201913472"/>
        <c:scaling>
          <c:orientation val="minMax"/>
          <c:min val="0"/>
        </c:scaling>
        <c:delete val="0"/>
        <c:axPos val="l"/>
        <c:majorGridlines/>
        <c:numFmt formatCode="General" sourceLinked="1"/>
        <c:majorTickMark val="cross"/>
        <c:minorTickMark val="none"/>
        <c:tickLblPos val="nextTo"/>
        <c:crossAx val="2019072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№3 «Чебурашка»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72</c:v>
                </c:pt>
                <c:pt idx="2">
                  <c:v>23</c:v>
                </c:pt>
                <c:pt idx="3">
                  <c:v>96.8</c:v>
                </c:pt>
                <c:pt idx="4">
                  <c:v>76</c:v>
                </c:pt>
              </c:numCache>
            </c:numRef>
          </c:val>
        </c:ser>
        <c:dLbls>
          <c:showLegendKey val="0"/>
          <c:showVal val="0"/>
          <c:showCatName val="0"/>
          <c:showSerName val="0"/>
          <c:showPercent val="0"/>
          <c:showBubbleSize val="0"/>
        </c:dLbls>
        <c:axId val="201664768"/>
        <c:axId val="201679232"/>
      </c:radarChart>
      <c:catAx>
        <c:axId val="201664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679232"/>
        <c:crosses val="autoZero"/>
        <c:auto val="1"/>
        <c:lblAlgn val="ctr"/>
        <c:lblOffset val="100"/>
        <c:noMultiLvlLbl val="0"/>
      </c:catAx>
      <c:valAx>
        <c:axId val="201679232"/>
        <c:scaling>
          <c:orientation val="minMax"/>
          <c:min val="0"/>
        </c:scaling>
        <c:delete val="0"/>
        <c:axPos val="l"/>
        <c:majorGridlines/>
        <c:numFmt formatCode="General" sourceLinked="1"/>
        <c:majorTickMark val="cross"/>
        <c:minorTickMark val="none"/>
        <c:tickLblPos val="nextTo"/>
        <c:crossAx val="201664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№3 кп. Горные Ключи»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98.9</c:v>
                </c:pt>
                <c:pt idx="1">
                  <c:v>87.7</c:v>
                </c:pt>
                <c:pt idx="2">
                  <c:v>0</c:v>
                </c:pt>
                <c:pt idx="3">
                  <c:v>96.4</c:v>
                </c:pt>
                <c:pt idx="4">
                  <c:v>76</c:v>
                </c:pt>
              </c:numCache>
            </c:numRef>
          </c:val>
        </c:ser>
        <c:dLbls>
          <c:showLegendKey val="0"/>
          <c:showVal val="0"/>
          <c:showCatName val="0"/>
          <c:showSerName val="0"/>
          <c:showPercent val="0"/>
          <c:showBubbleSize val="0"/>
        </c:dLbls>
        <c:axId val="201717248"/>
        <c:axId val="201719168"/>
      </c:radarChart>
      <c:catAx>
        <c:axId val="2017172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719168"/>
        <c:crosses val="autoZero"/>
        <c:auto val="1"/>
        <c:lblAlgn val="ctr"/>
        <c:lblOffset val="100"/>
        <c:noMultiLvlLbl val="0"/>
      </c:catAx>
      <c:valAx>
        <c:axId val="201719168"/>
        <c:scaling>
          <c:orientation val="minMax"/>
          <c:min val="0"/>
        </c:scaling>
        <c:delete val="0"/>
        <c:axPos val="l"/>
        <c:majorGridlines/>
        <c:numFmt formatCode="General" sourceLinked="1"/>
        <c:majorTickMark val="cross"/>
        <c:minorTickMark val="none"/>
        <c:tickLblPos val="nextTo"/>
        <c:crossAx val="2017172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с.Веденка"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89</c:v>
                </c:pt>
                <c:pt idx="2">
                  <c:v>48</c:v>
                </c:pt>
                <c:pt idx="3">
                  <c:v>97.4</c:v>
                </c:pt>
                <c:pt idx="4">
                  <c:v>86</c:v>
                </c:pt>
              </c:numCache>
            </c:numRef>
          </c:val>
        </c:ser>
        <c:dLbls>
          <c:showLegendKey val="0"/>
          <c:showVal val="0"/>
          <c:showCatName val="0"/>
          <c:showSerName val="0"/>
          <c:showPercent val="0"/>
          <c:showBubbleSize val="0"/>
        </c:dLbls>
        <c:axId val="136803456"/>
        <c:axId val="136805376"/>
      </c:radarChart>
      <c:catAx>
        <c:axId val="1368034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36805376"/>
        <c:crosses val="autoZero"/>
        <c:auto val="1"/>
        <c:lblAlgn val="ctr"/>
        <c:lblOffset val="100"/>
        <c:noMultiLvlLbl val="0"/>
      </c:catAx>
      <c:valAx>
        <c:axId val="136805376"/>
        <c:scaling>
          <c:orientation val="minMax"/>
          <c:min val="0"/>
        </c:scaling>
        <c:delete val="0"/>
        <c:axPos val="l"/>
        <c:majorGridlines/>
        <c:numFmt formatCode="General" sourceLinked="1"/>
        <c:majorTickMark val="cross"/>
        <c:minorTickMark val="none"/>
        <c:tickLblPos val="nextTo"/>
        <c:crossAx val="136803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№3" г. Дальнегорска с.Рудная Пристань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93</c:v>
                </c:pt>
                <c:pt idx="2">
                  <c:v>0</c:v>
                </c:pt>
                <c:pt idx="3">
                  <c:v>96</c:v>
                </c:pt>
                <c:pt idx="4">
                  <c:v>75.900000000000006</c:v>
                </c:pt>
              </c:numCache>
            </c:numRef>
          </c:val>
        </c:ser>
        <c:dLbls>
          <c:showLegendKey val="0"/>
          <c:showVal val="0"/>
          <c:showCatName val="0"/>
          <c:showSerName val="0"/>
          <c:showPercent val="0"/>
          <c:showBubbleSize val="0"/>
        </c:dLbls>
        <c:axId val="201794304"/>
        <c:axId val="201796224"/>
      </c:radarChart>
      <c:catAx>
        <c:axId val="2017943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796224"/>
        <c:crosses val="autoZero"/>
        <c:auto val="1"/>
        <c:lblAlgn val="ctr"/>
        <c:lblOffset val="100"/>
        <c:noMultiLvlLbl val="0"/>
      </c:catAx>
      <c:valAx>
        <c:axId val="201796224"/>
        <c:scaling>
          <c:orientation val="minMax"/>
          <c:min val="0"/>
        </c:scaling>
        <c:delete val="0"/>
        <c:axPos val="l"/>
        <c:majorGridlines/>
        <c:numFmt formatCode="General" sourceLinked="1"/>
        <c:majorTickMark val="cross"/>
        <c:minorTickMark val="none"/>
        <c:tickLblPos val="nextTo"/>
        <c:crossAx val="2017943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№26 "Росинка"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91.9</c:v>
                </c:pt>
                <c:pt idx="1">
                  <c:v>71</c:v>
                </c:pt>
                <c:pt idx="2">
                  <c:v>30</c:v>
                </c:pt>
                <c:pt idx="3">
                  <c:v>94.4</c:v>
                </c:pt>
                <c:pt idx="4">
                  <c:v>75.8</c:v>
                </c:pt>
              </c:numCache>
            </c:numRef>
          </c:val>
        </c:ser>
        <c:dLbls>
          <c:showLegendKey val="0"/>
          <c:showVal val="0"/>
          <c:showCatName val="0"/>
          <c:showSerName val="0"/>
          <c:showPercent val="0"/>
          <c:showBubbleSize val="0"/>
        </c:dLbls>
        <c:axId val="201846784"/>
        <c:axId val="201848704"/>
      </c:radarChart>
      <c:catAx>
        <c:axId val="2018467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848704"/>
        <c:crosses val="autoZero"/>
        <c:auto val="1"/>
        <c:lblAlgn val="ctr"/>
        <c:lblOffset val="100"/>
        <c:noMultiLvlLbl val="0"/>
      </c:catAx>
      <c:valAx>
        <c:axId val="201848704"/>
        <c:scaling>
          <c:orientation val="minMax"/>
          <c:min val="0"/>
        </c:scaling>
        <c:delete val="0"/>
        <c:axPos val="l"/>
        <c:majorGridlines/>
        <c:numFmt formatCode="General" sourceLinked="1"/>
        <c:majorTickMark val="cross"/>
        <c:minorTickMark val="none"/>
        <c:tickLblPos val="nextTo"/>
        <c:crossAx val="2018467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«Светлячок» общеразвивающего вида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82.3</c:v>
                </c:pt>
                <c:pt idx="1">
                  <c:v>64.7</c:v>
                </c:pt>
                <c:pt idx="2">
                  <c:v>36</c:v>
                </c:pt>
                <c:pt idx="3">
                  <c:v>98.8</c:v>
                </c:pt>
                <c:pt idx="4">
                  <c:v>75.8</c:v>
                </c:pt>
              </c:numCache>
            </c:numRef>
          </c:val>
        </c:ser>
        <c:dLbls>
          <c:showLegendKey val="0"/>
          <c:showVal val="0"/>
          <c:showCatName val="0"/>
          <c:showSerName val="0"/>
          <c:showPercent val="0"/>
          <c:showBubbleSize val="0"/>
        </c:dLbls>
        <c:axId val="196877312"/>
        <c:axId val="196883584"/>
      </c:radarChart>
      <c:catAx>
        <c:axId val="1968773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883584"/>
        <c:crosses val="autoZero"/>
        <c:auto val="1"/>
        <c:lblAlgn val="ctr"/>
        <c:lblOffset val="100"/>
        <c:noMultiLvlLbl val="0"/>
      </c:catAx>
      <c:valAx>
        <c:axId val="196883584"/>
        <c:scaling>
          <c:orientation val="minMax"/>
          <c:min val="0"/>
        </c:scaling>
        <c:delete val="0"/>
        <c:axPos val="l"/>
        <c:majorGridlines/>
        <c:numFmt formatCode="General" sourceLinked="1"/>
        <c:majorTickMark val="cross"/>
        <c:minorTickMark val="none"/>
        <c:tickLblPos val="nextTo"/>
        <c:crossAx val="1968773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№1 общеразвивающего вида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91.9</c:v>
                </c:pt>
                <c:pt idx="1">
                  <c:v>79.7</c:v>
                </c:pt>
                <c:pt idx="2">
                  <c:v>8</c:v>
                </c:pt>
                <c:pt idx="3">
                  <c:v>99.6</c:v>
                </c:pt>
                <c:pt idx="4">
                  <c:v>75.599999999999994</c:v>
                </c:pt>
              </c:numCache>
            </c:numRef>
          </c:val>
        </c:ser>
        <c:dLbls>
          <c:showLegendKey val="0"/>
          <c:showVal val="0"/>
          <c:showCatName val="0"/>
          <c:showSerName val="0"/>
          <c:showPercent val="0"/>
          <c:showBubbleSize val="0"/>
        </c:dLbls>
        <c:axId val="196925696"/>
        <c:axId val="196977024"/>
      </c:radarChart>
      <c:catAx>
        <c:axId val="1969256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96977024"/>
        <c:crosses val="autoZero"/>
        <c:auto val="1"/>
        <c:lblAlgn val="ctr"/>
        <c:lblOffset val="100"/>
        <c:noMultiLvlLbl val="0"/>
      </c:catAx>
      <c:valAx>
        <c:axId val="196977024"/>
        <c:scaling>
          <c:orientation val="minMax"/>
          <c:min val="0"/>
        </c:scaling>
        <c:delete val="0"/>
        <c:axPos val="l"/>
        <c:majorGridlines/>
        <c:numFmt formatCode="General" sourceLinked="1"/>
        <c:majorTickMark val="cross"/>
        <c:minorTickMark val="none"/>
        <c:tickLblPos val="nextTo"/>
        <c:crossAx val="1969256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№12"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83</c:v>
                </c:pt>
                <c:pt idx="1">
                  <c:v>77.7</c:v>
                </c:pt>
                <c:pt idx="2">
                  <c:v>31</c:v>
                </c:pt>
                <c:pt idx="3">
                  <c:v>95</c:v>
                </c:pt>
                <c:pt idx="4">
                  <c:v>75.599999999999994</c:v>
                </c:pt>
              </c:numCache>
            </c:numRef>
          </c:val>
        </c:ser>
        <c:dLbls>
          <c:showLegendKey val="0"/>
          <c:showVal val="0"/>
          <c:showCatName val="0"/>
          <c:showSerName val="0"/>
          <c:showPercent val="0"/>
          <c:showBubbleSize val="0"/>
        </c:dLbls>
        <c:axId val="201983488"/>
        <c:axId val="201985408"/>
      </c:radarChart>
      <c:catAx>
        <c:axId val="2019834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1985408"/>
        <c:crosses val="autoZero"/>
        <c:auto val="1"/>
        <c:lblAlgn val="ctr"/>
        <c:lblOffset val="100"/>
        <c:noMultiLvlLbl val="0"/>
      </c:catAx>
      <c:valAx>
        <c:axId val="201985408"/>
        <c:scaling>
          <c:orientation val="minMax"/>
          <c:min val="0"/>
        </c:scaling>
        <c:delete val="0"/>
        <c:axPos val="l"/>
        <c:majorGridlines/>
        <c:numFmt formatCode="General" sourceLinked="1"/>
        <c:majorTickMark val="cross"/>
        <c:minorTickMark val="none"/>
        <c:tickLblPos val="nextTo"/>
        <c:crossAx val="201983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№14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93.8</c:v>
                </c:pt>
                <c:pt idx="1">
                  <c:v>84.7</c:v>
                </c:pt>
                <c:pt idx="2">
                  <c:v>38</c:v>
                </c:pt>
                <c:pt idx="3">
                  <c:v>84.4</c:v>
                </c:pt>
                <c:pt idx="4">
                  <c:v>75.5</c:v>
                </c:pt>
              </c:numCache>
            </c:numRef>
          </c:val>
        </c:ser>
        <c:dLbls>
          <c:showLegendKey val="0"/>
          <c:showVal val="0"/>
          <c:showCatName val="0"/>
          <c:showSerName val="0"/>
          <c:showPercent val="0"/>
          <c:showBubbleSize val="0"/>
        </c:dLbls>
        <c:axId val="202081024"/>
        <c:axId val="202082944"/>
      </c:radarChart>
      <c:catAx>
        <c:axId val="2020810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082944"/>
        <c:crosses val="autoZero"/>
        <c:auto val="1"/>
        <c:lblAlgn val="ctr"/>
        <c:lblOffset val="100"/>
        <c:noMultiLvlLbl val="0"/>
      </c:catAx>
      <c:valAx>
        <c:axId val="202082944"/>
        <c:scaling>
          <c:orientation val="minMax"/>
          <c:min val="0"/>
        </c:scaling>
        <c:delete val="0"/>
        <c:axPos val="l"/>
        <c:majorGridlines/>
        <c:numFmt formatCode="General" sourceLinked="1"/>
        <c:majorTickMark val="cross"/>
        <c:minorTickMark val="none"/>
        <c:tickLblPos val="nextTo"/>
        <c:crossAx val="202081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№12 «Светлячок»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93.5</c:v>
                </c:pt>
                <c:pt idx="1">
                  <c:v>59.7</c:v>
                </c:pt>
                <c:pt idx="2">
                  <c:v>38</c:v>
                </c:pt>
                <c:pt idx="3">
                  <c:v>95.8</c:v>
                </c:pt>
                <c:pt idx="4">
                  <c:v>75.5</c:v>
                </c:pt>
              </c:numCache>
            </c:numRef>
          </c:val>
        </c:ser>
        <c:dLbls>
          <c:showLegendKey val="0"/>
          <c:showVal val="0"/>
          <c:showCatName val="0"/>
          <c:showSerName val="0"/>
          <c:showPercent val="0"/>
          <c:showBubbleSize val="0"/>
        </c:dLbls>
        <c:axId val="181153792"/>
        <c:axId val="181155712"/>
      </c:radarChart>
      <c:catAx>
        <c:axId val="1811537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81155712"/>
        <c:crosses val="autoZero"/>
        <c:auto val="1"/>
        <c:lblAlgn val="ctr"/>
        <c:lblOffset val="100"/>
        <c:noMultiLvlLbl val="0"/>
      </c:catAx>
      <c:valAx>
        <c:axId val="181155712"/>
        <c:scaling>
          <c:orientation val="minMax"/>
          <c:min val="0"/>
        </c:scaling>
        <c:delete val="0"/>
        <c:axPos val="l"/>
        <c:majorGridlines/>
        <c:numFmt formatCode="General" sourceLinked="1"/>
        <c:majorTickMark val="cross"/>
        <c:minorTickMark val="none"/>
        <c:tickLblPos val="nextTo"/>
        <c:crossAx val="181153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№22 «Малыш»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97.8</c:v>
                </c:pt>
                <c:pt idx="1">
                  <c:v>75</c:v>
                </c:pt>
                <c:pt idx="2">
                  <c:v>8</c:v>
                </c:pt>
                <c:pt idx="3">
                  <c:v>99.2</c:v>
                </c:pt>
                <c:pt idx="4">
                  <c:v>75.400000000000006</c:v>
                </c:pt>
              </c:numCache>
            </c:numRef>
          </c:val>
        </c:ser>
        <c:dLbls>
          <c:showLegendKey val="0"/>
          <c:showVal val="0"/>
          <c:showCatName val="0"/>
          <c:showSerName val="0"/>
          <c:showPercent val="0"/>
          <c:showBubbleSize val="0"/>
        </c:dLbls>
        <c:axId val="181189632"/>
        <c:axId val="202273920"/>
      </c:radarChart>
      <c:catAx>
        <c:axId val="1811896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273920"/>
        <c:crosses val="autoZero"/>
        <c:auto val="1"/>
        <c:lblAlgn val="ctr"/>
        <c:lblOffset val="100"/>
        <c:noMultiLvlLbl val="0"/>
      </c:catAx>
      <c:valAx>
        <c:axId val="202273920"/>
        <c:scaling>
          <c:orientation val="minMax"/>
          <c:min val="0"/>
        </c:scaling>
        <c:delete val="0"/>
        <c:axPos val="l"/>
        <c:majorGridlines/>
        <c:numFmt formatCode="General" sourceLinked="1"/>
        <c:majorTickMark val="cross"/>
        <c:minorTickMark val="none"/>
        <c:tickLblPos val="nextTo"/>
        <c:crossAx val="181189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№32 "Снежинка"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74</c:v>
                </c:pt>
                <c:pt idx="2">
                  <c:v>16</c:v>
                </c:pt>
                <c:pt idx="3">
                  <c:v>96</c:v>
                </c:pt>
                <c:pt idx="4">
                  <c:v>75.2</c:v>
                </c:pt>
              </c:numCache>
            </c:numRef>
          </c:val>
        </c:ser>
        <c:dLbls>
          <c:showLegendKey val="0"/>
          <c:showVal val="0"/>
          <c:showCatName val="0"/>
          <c:showSerName val="0"/>
          <c:showPercent val="0"/>
          <c:showBubbleSize val="0"/>
        </c:dLbls>
        <c:axId val="202299648"/>
        <c:axId val="202305920"/>
      </c:radarChart>
      <c:catAx>
        <c:axId val="2022996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305920"/>
        <c:crosses val="autoZero"/>
        <c:auto val="1"/>
        <c:lblAlgn val="ctr"/>
        <c:lblOffset val="100"/>
        <c:noMultiLvlLbl val="0"/>
      </c:catAx>
      <c:valAx>
        <c:axId val="202305920"/>
        <c:scaling>
          <c:orientation val="minMax"/>
          <c:min val="0"/>
        </c:scaling>
        <c:delete val="0"/>
        <c:axPos val="l"/>
        <c:majorGridlines/>
        <c:numFmt formatCode="General" sourceLinked="1"/>
        <c:majorTickMark val="cross"/>
        <c:minorTickMark val="none"/>
        <c:tickLblPos val="nextTo"/>
        <c:crossAx val="2022996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комбинированного вида №7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84.8</c:v>
                </c:pt>
                <c:pt idx="1">
                  <c:v>89</c:v>
                </c:pt>
                <c:pt idx="2">
                  <c:v>25.9</c:v>
                </c:pt>
                <c:pt idx="3">
                  <c:v>91.2</c:v>
                </c:pt>
                <c:pt idx="4">
                  <c:v>75</c:v>
                </c:pt>
              </c:numCache>
            </c:numRef>
          </c:val>
        </c:ser>
        <c:dLbls>
          <c:showLegendKey val="0"/>
          <c:showVal val="0"/>
          <c:showCatName val="0"/>
          <c:showSerName val="0"/>
          <c:showPercent val="0"/>
          <c:showBubbleSize val="0"/>
        </c:dLbls>
        <c:axId val="202384896"/>
        <c:axId val="202386816"/>
      </c:radarChart>
      <c:catAx>
        <c:axId val="2023848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386816"/>
        <c:crosses val="autoZero"/>
        <c:auto val="1"/>
        <c:lblAlgn val="ctr"/>
        <c:lblOffset val="100"/>
        <c:noMultiLvlLbl val="0"/>
      </c:catAx>
      <c:valAx>
        <c:axId val="202386816"/>
        <c:scaling>
          <c:orientation val="minMax"/>
          <c:min val="0"/>
        </c:scaling>
        <c:delete val="0"/>
        <c:axPos val="l"/>
        <c:majorGridlines/>
        <c:numFmt formatCode="General" sourceLinked="1"/>
        <c:majorTickMark val="cross"/>
        <c:minorTickMark val="none"/>
        <c:tickLblPos val="nextTo"/>
        <c:crossAx val="2023848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№5"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99.3</c:v>
                </c:pt>
                <c:pt idx="1">
                  <c:v>98</c:v>
                </c:pt>
                <c:pt idx="2">
                  <c:v>72.5</c:v>
                </c:pt>
                <c:pt idx="3">
                  <c:v>97.4</c:v>
                </c:pt>
                <c:pt idx="4">
                  <c:v>92.9</c:v>
                </c:pt>
              </c:numCache>
            </c:numRef>
          </c:val>
        </c:ser>
        <c:dLbls>
          <c:showLegendKey val="0"/>
          <c:showVal val="0"/>
          <c:showCatName val="0"/>
          <c:showSerName val="0"/>
          <c:showPercent val="0"/>
          <c:showBubbleSize val="0"/>
        </c:dLbls>
        <c:axId val="118765440"/>
        <c:axId val="118771712"/>
      </c:radarChart>
      <c:catAx>
        <c:axId val="1187654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771712"/>
        <c:crosses val="autoZero"/>
        <c:auto val="1"/>
        <c:lblAlgn val="ctr"/>
        <c:lblOffset val="100"/>
        <c:noMultiLvlLbl val="0"/>
      </c:catAx>
      <c:valAx>
        <c:axId val="118771712"/>
        <c:scaling>
          <c:orientation val="minMax"/>
          <c:min val="0"/>
        </c:scaling>
        <c:delete val="0"/>
        <c:axPos val="l"/>
        <c:majorGridlines/>
        <c:numFmt formatCode="General" sourceLinked="1"/>
        <c:majorTickMark val="cross"/>
        <c:minorTickMark val="none"/>
        <c:tickLblPos val="nextTo"/>
        <c:crossAx val="1187654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"Краснореченская специальная (коррекционная) общеобразовательная школа - интернат"</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85.4</c:v>
                </c:pt>
                <c:pt idx="1">
                  <c:v>94.7</c:v>
                </c:pt>
                <c:pt idx="2">
                  <c:v>61.8</c:v>
                </c:pt>
                <c:pt idx="3">
                  <c:v>93.2</c:v>
                </c:pt>
                <c:pt idx="4">
                  <c:v>85.8</c:v>
                </c:pt>
              </c:numCache>
            </c:numRef>
          </c:val>
        </c:ser>
        <c:dLbls>
          <c:showLegendKey val="0"/>
          <c:showVal val="0"/>
          <c:showCatName val="0"/>
          <c:showSerName val="0"/>
          <c:showPercent val="0"/>
          <c:showBubbleSize val="0"/>
        </c:dLbls>
        <c:axId val="139735424"/>
        <c:axId val="139737344"/>
      </c:radarChart>
      <c:catAx>
        <c:axId val="1397354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39737344"/>
        <c:crosses val="autoZero"/>
        <c:auto val="1"/>
        <c:lblAlgn val="ctr"/>
        <c:lblOffset val="100"/>
        <c:noMultiLvlLbl val="0"/>
      </c:catAx>
      <c:valAx>
        <c:axId val="139737344"/>
        <c:scaling>
          <c:orientation val="minMax"/>
          <c:min val="0"/>
        </c:scaling>
        <c:delete val="0"/>
        <c:axPos val="l"/>
        <c:majorGridlines/>
        <c:numFmt formatCode="General" sourceLinked="1"/>
        <c:majorTickMark val="cross"/>
        <c:minorTickMark val="none"/>
        <c:tickLblPos val="nextTo"/>
        <c:crossAx val="1397354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"Центр развития ребенка – детский сад "Оленёнок"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95.4</c:v>
                </c:pt>
                <c:pt idx="1">
                  <c:v>70.7</c:v>
                </c:pt>
                <c:pt idx="2">
                  <c:v>38.5</c:v>
                </c:pt>
                <c:pt idx="3">
                  <c:v>89.6</c:v>
                </c:pt>
                <c:pt idx="4">
                  <c:v>74.900000000000006</c:v>
                </c:pt>
              </c:numCache>
            </c:numRef>
          </c:val>
        </c:ser>
        <c:dLbls>
          <c:showLegendKey val="0"/>
          <c:showVal val="0"/>
          <c:showCatName val="0"/>
          <c:showSerName val="0"/>
          <c:showPercent val="0"/>
          <c:showBubbleSize val="0"/>
        </c:dLbls>
        <c:axId val="202433280"/>
        <c:axId val="202435200"/>
      </c:radarChart>
      <c:catAx>
        <c:axId val="2024332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435200"/>
        <c:crosses val="autoZero"/>
        <c:auto val="1"/>
        <c:lblAlgn val="ctr"/>
        <c:lblOffset val="100"/>
        <c:noMultiLvlLbl val="0"/>
      </c:catAx>
      <c:valAx>
        <c:axId val="202435200"/>
        <c:scaling>
          <c:orientation val="minMax"/>
          <c:min val="0"/>
        </c:scaling>
        <c:delete val="0"/>
        <c:axPos val="l"/>
        <c:majorGridlines/>
        <c:numFmt formatCode="General" sourceLinked="1"/>
        <c:majorTickMark val="cross"/>
        <c:minorTickMark val="none"/>
        <c:tickLblPos val="nextTo"/>
        <c:crossAx val="2024332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№5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c:v>
                </c:pt>
                <c:pt idx="1">
                  <c:v>88</c:v>
                </c:pt>
                <c:pt idx="2">
                  <c:v>17.899999999999999</c:v>
                </c:pt>
                <c:pt idx="3">
                  <c:v>92</c:v>
                </c:pt>
                <c:pt idx="4">
                  <c:v>74.900000000000006</c:v>
                </c:pt>
              </c:numCache>
            </c:numRef>
          </c:val>
        </c:ser>
        <c:dLbls>
          <c:showLegendKey val="0"/>
          <c:showVal val="0"/>
          <c:showCatName val="0"/>
          <c:showSerName val="0"/>
          <c:showPercent val="0"/>
          <c:showBubbleSize val="0"/>
        </c:dLbls>
        <c:axId val="203104256"/>
        <c:axId val="203106176"/>
      </c:radarChart>
      <c:catAx>
        <c:axId val="2031042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3106176"/>
        <c:crosses val="autoZero"/>
        <c:auto val="1"/>
        <c:lblAlgn val="ctr"/>
        <c:lblOffset val="100"/>
        <c:noMultiLvlLbl val="0"/>
      </c:catAx>
      <c:valAx>
        <c:axId val="203106176"/>
        <c:scaling>
          <c:orientation val="minMax"/>
          <c:min val="0"/>
        </c:scaling>
        <c:delete val="0"/>
        <c:axPos val="l"/>
        <c:majorGridlines/>
        <c:numFmt formatCode="General" sourceLinked="1"/>
        <c:majorTickMark val="cross"/>
        <c:minorTickMark val="none"/>
        <c:tickLblPos val="nextTo"/>
        <c:crossAx val="2031042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№3 «Ручеек» общеразвивающего вида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99.7</c:v>
                </c:pt>
                <c:pt idx="1">
                  <c:v>84</c:v>
                </c:pt>
                <c:pt idx="2">
                  <c:v>8</c:v>
                </c:pt>
                <c:pt idx="3">
                  <c:v>91.8</c:v>
                </c:pt>
                <c:pt idx="4">
                  <c:v>74.599999999999994</c:v>
                </c:pt>
              </c:numCache>
            </c:numRef>
          </c:val>
        </c:ser>
        <c:dLbls>
          <c:showLegendKey val="0"/>
          <c:showVal val="0"/>
          <c:showCatName val="0"/>
          <c:showSerName val="0"/>
          <c:showPercent val="0"/>
          <c:showBubbleSize val="0"/>
        </c:dLbls>
        <c:axId val="202833920"/>
        <c:axId val="202835456"/>
      </c:radarChart>
      <c:catAx>
        <c:axId val="2028339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835456"/>
        <c:crosses val="autoZero"/>
        <c:auto val="1"/>
        <c:lblAlgn val="ctr"/>
        <c:lblOffset val="100"/>
        <c:noMultiLvlLbl val="0"/>
      </c:catAx>
      <c:valAx>
        <c:axId val="202835456"/>
        <c:scaling>
          <c:orientation val="minMax"/>
          <c:min val="0"/>
        </c:scaling>
        <c:delete val="0"/>
        <c:axPos val="l"/>
        <c:majorGridlines/>
        <c:numFmt formatCode="General" sourceLinked="1"/>
        <c:majorTickMark val="cross"/>
        <c:minorTickMark val="none"/>
        <c:tickLblPos val="nextTo"/>
        <c:crossAx val="2028339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№12 п.Раздольное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c:v>
                </c:pt>
                <c:pt idx="1">
                  <c:v>67.7</c:v>
                </c:pt>
                <c:pt idx="2">
                  <c:v>38</c:v>
                </c:pt>
                <c:pt idx="3">
                  <c:v>91.6</c:v>
                </c:pt>
                <c:pt idx="4">
                  <c:v>74.599999999999994</c:v>
                </c:pt>
              </c:numCache>
            </c:numRef>
          </c:val>
        </c:ser>
        <c:dLbls>
          <c:showLegendKey val="0"/>
          <c:showVal val="0"/>
          <c:showCatName val="0"/>
          <c:showSerName val="0"/>
          <c:showPercent val="0"/>
          <c:showBubbleSize val="0"/>
        </c:dLbls>
        <c:axId val="202893568"/>
        <c:axId val="202903936"/>
      </c:radarChart>
      <c:catAx>
        <c:axId val="2028935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903936"/>
        <c:crosses val="autoZero"/>
        <c:auto val="1"/>
        <c:lblAlgn val="ctr"/>
        <c:lblOffset val="100"/>
        <c:noMultiLvlLbl val="0"/>
      </c:catAx>
      <c:valAx>
        <c:axId val="202903936"/>
        <c:scaling>
          <c:orientation val="minMax"/>
          <c:min val="0"/>
        </c:scaling>
        <c:delete val="0"/>
        <c:axPos val="l"/>
        <c:majorGridlines/>
        <c:numFmt formatCode="General" sourceLinked="1"/>
        <c:majorTickMark val="cross"/>
        <c:minorTickMark val="none"/>
        <c:tickLblPos val="nextTo"/>
        <c:crossAx val="2028935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ЦРР - детский сад №12 "Золотой ключик"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94.4</c:v>
                </c:pt>
                <c:pt idx="1">
                  <c:v>74</c:v>
                </c:pt>
                <c:pt idx="2">
                  <c:v>16</c:v>
                </c:pt>
                <c:pt idx="3">
                  <c:v>95.6</c:v>
                </c:pt>
                <c:pt idx="4">
                  <c:v>74.400000000000006</c:v>
                </c:pt>
              </c:numCache>
            </c:numRef>
          </c:val>
        </c:ser>
        <c:dLbls>
          <c:showLegendKey val="0"/>
          <c:showVal val="0"/>
          <c:showCatName val="0"/>
          <c:showSerName val="0"/>
          <c:showPercent val="0"/>
          <c:showBubbleSize val="0"/>
        </c:dLbls>
        <c:axId val="202991104"/>
        <c:axId val="202993024"/>
      </c:radarChart>
      <c:catAx>
        <c:axId val="2029911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993024"/>
        <c:crosses val="autoZero"/>
        <c:auto val="1"/>
        <c:lblAlgn val="ctr"/>
        <c:lblOffset val="100"/>
        <c:noMultiLvlLbl val="0"/>
      </c:catAx>
      <c:valAx>
        <c:axId val="202993024"/>
        <c:scaling>
          <c:orientation val="minMax"/>
          <c:min val="0"/>
        </c:scaling>
        <c:delete val="0"/>
        <c:axPos val="l"/>
        <c:majorGridlines/>
        <c:numFmt formatCode="General" sourceLinked="1"/>
        <c:majorTickMark val="cross"/>
        <c:minorTickMark val="none"/>
        <c:tickLblPos val="nextTo"/>
        <c:crossAx val="2029911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№11 с.Прохладное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85.7</c:v>
                </c:pt>
                <c:pt idx="2">
                  <c:v>0</c:v>
                </c:pt>
                <c:pt idx="3">
                  <c:v>100</c:v>
                </c:pt>
                <c:pt idx="4">
                  <c:v>74.400000000000006</c:v>
                </c:pt>
              </c:numCache>
            </c:numRef>
          </c:val>
        </c:ser>
        <c:dLbls>
          <c:showLegendKey val="0"/>
          <c:showVal val="0"/>
          <c:showCatName val="0"/>
          <c:showSerName val="0"/>
          <c:showPercent val="0"/>
          <c:showBubbleSize val="0"/>
        </c:dLbls>
        <c:axId val="203031296"/>
        <c:axId val="203033216"/>
      </c:radarChart>
      <c:catAx>
        <c:axId val="2030312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3033216"/>
        <c:crosses val="autoZero"/>
        <c:auto val="1"/>
        <c:lblAlgn val="ctr"/>
        <c:lblOffset val="100"/>
        <c:noMultiLvlLbl val="0"/>
      </c:catAx>
      <c:valAx>
        <c:axId val="203033216"/>
        <c:scaling>
          <c:orientation val="minMax"/>
          <c:min val="0"/>
        </c:scaling>
        <c:delete val="0"/>
        <c:axPos val="l"/>
        <c:majorGridlines/>
        <c:numFmt formatCode="General" sourceLinked="1"/>
        <c:majorTickMark val="cross"/>
        <c:minorTickMark val="none"/>
        <c:tickLblPos val="nextTo"/>
        <c:crossAx val="203031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№18 п.Раздольное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87.3</c:v>
                </c:pt>
                <c:pt idx="1">
                  <c:v>89</c:v>
                </c:pt>
                <c:pt idx="2">
                  <c:v>0</c:v>
                </c:pt>
                <c:pt idx="3">
                  <c:v>96.8</c:v>
                </c:pt>
                <c:pt idx="4">
                  <c:v>74.3</c:v>
                </c:pt>
              </c:numCache>
            </c:numRef>
          </c:val>
        </c:ser>
        <c:dLbls>
          <c:showLegendKey val="0"/>
          <c:showVal val="0"/>
          <c:showCatName val="0"/>
          <c:showSerName val="0"/>
          <c:showPercent val="0"/>
          <c:showBubbleSize val="0"/>
        </c:dLbls>
        <c:axId val="205533184"/>
        <c:axId val="205535104"/>
      </c:radarChart>
      <c:catAx>
        <c:axId val="2055331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535104"/>
        <c:crosses val="autoZero"/>
        <c:auto val="1"/>
        <c:lblAlgn val="ctr"/>
        <c:lblOffset val="100"/>
        <c:noMultiLvlLbl val="0"/>
      </c:catAx>
      <c:valAx>
        <c:axId val="205535104"/>
        <c:scaling>
          <c:orientation val="minMax"/>
          <c:min val="0"/>
        </c:scaling>
        <c:delete val="0"/>
        <c:axPos val="l"/>
        <c:majorGridlines/>
        <c:numFmt formatCode="General" sourceLinked="1"/>
        <c:majorTickMark val="cross"/>
        <c:minorTickMark val="none"/>
        <c:tickLblPos val="nextTo"/>
        <c:crossAx val="2055331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№34 с.Вольно-Надеждинское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93.3</c:v>
                </c:pt>
                <c:pt idx="1">
                  <c:v>89</c:v>
                </c:pt>
                <c:pt idx="2">
                  <c:v>8</c:v>
                </c:pt>
                <c:pt idx="3">
                  <c:v>94.4</c:v>
                </c:pt>
                <c:pt idx="4">
                  <c:v>74.099999999999994</c:v>
                </c:pt>
              </c:numCache>
            </c:numRef>
          </c:val>
        </c:ser>
        <c:dLbls>
          <c:showLegendKey val="0"/>
          <c:showVal val="0"/>
          <c:showCatName val="0"/>
          <c:showSerName val="0"/>
          <c:showPercent val="0"/>
          <c:showBubbleSize val="0"/>
        </c:dLbls>
        <c:axId val="205564928"/>
        <c:axId val="205571200"/>
      </c:radarChart>
      <c:catAx>
        <c:axId val="2055649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571200"/>
        <c:crosses val="autoZero"/>
        <c:auto val="1"/>
        <c:lblAlgn val="ctr"/>
        <c:lblOffset val="100"/>
        <c:noMultiLvlLbl val="0"/>
      </c:catAx>
      <c:valAx>
        <c:axId val="205571200"/>
        <c:scaling>
          <c:orientation val="minMax"/>
          <c:min val="0"/>
        </c:scaling>
        <c:delete val="0"/>
        <c:axPos val="l"/>
        <c:majorGridlines/>
        <c:numFmt formatCode="General" sourceLinked="1"/>
        <c:majorTickMark val="cross"/>
        <c:minorTickMark val="none"/>
        <c:tickLblPos val="nextTo"/>
        <c:crossAx val="205564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№9 «Ромашка»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93.9</c:v>
                </c:pt>
                <c:pt idx="1">
                  <c:v>61</c:v>
                </c:pt>
                <c:pt idx="2">
                  <c:v>31</c:v>
                </c:pt>
                <c:pt idx="3">
                  <c:v>94</c:v>
                </c:pt>
                <c:pt idx="4">
                  <c:v>74.099999999999994</c:v>
                </c:pt>
              </c:numCache>
            </c:numRef>
          </c:val>
        </c:ser>
        <c:dLbls>
          <c:showLegendKey val="0"/>
          <c:showVal val="0"/>
          <c:showCatName val="0"/>
          <c:showSerName val="0"/>
          <c:showPercent val="0"/>
          <c:showBubbleSize val="0"/>
        </c:dLbls>
        <c:axId val="203221248"/>
        <c:axId val="203235712"/>
      </c:radarChart>
      <c:catAx>
        <c:axId val="2032212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3235712"/>
        <c:crosses val="autoZero"/>
        <c:auto val="1"/>
        <c:lblAlgn val="ctr"/>
        <c:lblOffset val="100"/>
        <c:noMultiLvlLbl val="0"/>
      </c:catAx>
      <c:valAx>
        <c:axId val="203235712"/>
        <c:scaling>
          <c:orientation val="minMax"/>
          <c:min val="0"/>
        </c:scaling>
        <c:delete val="0"/>
        <c:axPos val="l"/>
        <c:majorGridlines/>
        <c:numFmt formatCode="General" sourceLinked="1"/>
        <c:majorTickMark val="cross"/>
        <c:minorTickMark val="none"/>
        <c:tickLblPos val="nextTo"/>
        <c:crossAx val="2032212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 18 "Светлячок"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91.1</c:v>
                </c:pt>
                <c:pt idx="1">
                  <c:v>66.7</c:v>
                </c:pt>
                <c:pt idx="2">
                  <c:v>30</c:v>
                </c:pt>
                <c:pt idx="3">
                  <c:v>91.4</c:v>
                </c:pt>
                <c:pt idx="4">
                  <c:v>74.099999999999994</c:v>
                </c:pt>
              </c:numCache>
            </c:numRef>
          </c:val>
        </c:ser>
        <c:dLbls>
          <c:showLegendKey val="0"/>
          <c:showVal val="0"/>
          <c:showCatName val="0"/>
          <c:showSerName val="0"/>
          <c:showPercent val="0"/>
          <c:showBubbleSize val="0"/>
        </c:dLbls>
        <c:axId val="203310592"/>
        <c:axId val="203312512"/>
      </c:radarChart>
      <c:catAx>
        <c:axId val="2033105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3312512"/>
        <c:crosses val="autoZero"/>
        <c:auto val="1"/>
        <c:lblAlgn val="ctr"/>
        <c:lblOffset val="100"/>
        <c:noMultiLvlLbl val="0"/>
      </c:catAx>
      <c:valAx>
        <c:axId val="203312512"/>
        <c:scaling>
          <c:orientation val="minMax"/>
          <c:min val="0"/>
        </c:scaling>
        <c:delete val="0"/>
        <c:axPos val="l"/>
        <c:majorGridlines/>
        <c:numFmt formatCode="General" sourceLinked="1"/>
        <c:majorTickMark val="cross"/>
        <c:minorTickMark val="none"/>
        <c:tickLblPos val="nextTo"/>
        <c:crossAx val="203310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"Ракитненская специальная (коррекционная) общеобразовательная школа-интернат"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98.1</c:v>
                </c:pt>
                <c:pt idx="1">
                  <c:v>83</c:v>
                </c:pt>
                <c:pt idx="2">
                  <c:v>54</c:v>
                </c:pt>
                <c:pt idx="3">
                  <c:v>98.8</c:v>
                </c:pt>
                <c:pt idx="4">
                  <c:v>85.5</c:v>
                </c:pt>
              </c:numCache>
            </c:numRef>
          </c:val>
        </c:ser>
        <c:dLbls>
          <c:showLegendKey val="0"/>
          <c:showVal val="0"/>
          <c:showCatName val="0"/>
          <c:showSerName val="0"/>
          <c:showPercent val="0"/>
          <c:showBubbleSize val="0"/>
        </c:dLbls>
        <c:axId val="121904512"/>
        <c:axId val="121923072"/>
      </c:radarChart>
      <c:catAx>
        <c:axId val="1219045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923072"/>
        <c:crosses val="autoZero"/>
        <c:auto val="1"/>
        <c:lblAlgn val="ctr"/>
        <c:lblOffset val="100"/>
        <c:noMultiLvlLbl val="0"/>
      </c:catAx>
      <c:valAx>
        <c:axId val="121923072"/>
        <c:scaling>
          <c:orientation val="minMax"/>
          <c:min val="0"/>
        </c:scaling>
        <c:delete val="0"/>
        <c:axPos val="l"/>
        <c:majorGridlines/>
        <c:numFmt formatCode="General" sourceLinked="1"/>
        <c:majorTickMark val="cross"/>
        <c:minorTickMark val="none"/>
        <c:tickLblPos val="nextTo"/>
        <c:crossAx val="1219045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«Дюймовочка»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91.2</c:v>
                </c:pt>
                <c:pt idx="1">
                  <c:v>89</c:v>
                </c:pt>
                <c:pt idx="2">
                  <c:v>0</c:v>
                </c:pt>
                <c:pt idx="3">
                  <c:v>96.8</c:v>
                </c:pt>
                <c:pt idx="4">
                  <c:v>74.099999999999994</c:v>
                </c:pt>
              </c:numCache>
            </c:numRef>
          </c:val>
        </c:ser>
        <c:dLbls>
          <c:showLegendKey val="0"/>
          <c:showVal val="0"/>
          <c:showCatName val="0"/>
          <c:showSerName val="0"/>
          <c:showPercent val="0"/>
          <c:showBubbleSize val="0"/>
        </c:dLbls>
        <c:axId val="203358976"/>
        <c:axId val="203360896"/>
      </c:radarChart>
      <c:catAx>
        <c:axId val="2033589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3360896"/>
        <c:crosses val="autoZero"/>
        <c:auto val="1"/>
        <c:lblAlgn val="ctr"/>
        <c:lblOffset val="100"/>
        <c:noMultiLvlLbl val="0"/>
      </c:catAx>
      <c:valAx>
        <c:axId val="203360896"/>
        <c:scaling>
          <c:orientation val="minMax"/>
          <c:min val="0"/>
        </c:scaling>
        <c:delete val="0"/>
        <c:axPos val="l"/>
        <c:majorGridlines/>
        <c:numFmt formatCode="General" sourceLinked="1"/>
        <c:majorTickMark val="cross"/>
        <c:minorTickMark val="none"/>
        <c:tickLblPos val="nextTo"/>
        <c:crossAx val="2033589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№22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90.3</c:v>
                </c:pt>
                <c:pt idx="1">
                  <c:v>77.7</c:v>
                </c:pt>
                <c:pt idx="2">
                  <c:v>15</c:v>
                </c:pt>
                <c:pt idx="3">
                  <c:v>97.2</c:v>
                </c:pt>
                <c:pt idx="4">
                  <c:v>74.099999999999994</c:v>
                </c:pt>
              </c:numCache>
            </c:numRef>
          </c:val>
        </c:ser>
        <c:dLbls>
          <c:showLegendKey val="0"/>
          <c:showVal val="0"/>
          <c:showCatName val="0"/>
          <c:showSerName val="0"/>
          <c:showPercent val="0"/>
          <c:showBubbleSize val="0"/>
        </c:dLbls>
        <c:axId val="205606912"/>
        <c:axId val="205608832"/>
      </c:radarChart>
      <c:catAx>
        <c:axId val="2056069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608832"/>
        <c:crosses val="autoZero"/>
        <c:auto val="1"/>
        <c:lblAlgn val="ctr"/>
        <c:lblOffset val="100"/>
        <c:noMultiLvlLbl val="0"/>
      </c:catAx>
      <c:valAx>
        <c:axId val="205608832"/>
        <c:scaling>
          <c:orientation val="minMax"/>
          <c:min val="0"/>
        </c:scaling>
        <c:delete val="0"/>
        <c:axPos val="l"/>
        <c:majorGridlines/>
        <c:numFmt formatCode="General" sourceLinked="1"/>
        <c:majorTickMark val="cross"/>
        <c:minorTickMark val="none"/>
        <c:tickLblPos val="nextTo"/>
        <c:crossAx val="2056069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№6" с.Грушевое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91.9</c:v>
                </c:pt>
                <c:pt idx="1">
                  <c:v>82.7</c:v>
                </c:pt>
                <c:pt idx="2">
                  <c:v>8</c:v>
                </c:pt>
                <c:pt idx="3">
                  <c:v>96</c:v>
                </c:pt>
                <c:pt idx="4">
                  <c:v>74</c:v>
                </c:pt>
              </c:numCache>
            </c:numRef>
          </c:val>
        </c:ser>
        <c:dLbls>
          <c:showLegendKey val="0"/>
          <c:showVal val="0"/>
          <c:showCatName val="0"/>
          <c:showSerName val="0"/>
          <c:showPercent val="0"/>
          <c:showBubbleSize val="0"/>
        </c:dLbls>
        <c:axId val="205655040"/>
        <c:axId val="205665408"/>
      </c:radarChart>
      <c:catAx>
        <c:axId val="2056550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665408"/>
        <c:crosses val="autoZero"/>
        <c:auto val="1"/>
        <c:lblAlgn val="ctr"/>
        <c:lblOffset val="100"/>
        <c:noMultiLvlLbl val="0"/>
      </c:catAx>
      <c:valAx>
        <c:axId val="205665408"/>
        <c:scaling>
          <c:orientation val="minMax"/>
          <c:min val="0"/>
        </c:scaling>
        <c:delete val="0"/>
        <c:axPos val="l"/>
        <c:majorGridlines/>
        <c:numFmt formatCode="General" sourceLinked="1"/>
        <c:majorTickMark val="cross"/>
        <c:minorTickMark val="none"/>
        <c:tickLblPos val="nextTo"/>
        <c:crossAx val="2056550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№33 п.Новый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88.6</c:v>
                </c:pt>
                <c:pt idx="1">
                  <c:v>79</c:v>
                </c:pt>
                <c:pt idx="2">
                  <c:v>24</c:v>
                </c:pt>
                <c:pt idx="3">
                  <c:v>95.6</c:v>
                </c:pt>
                <c:pt idx="4">
                  <c:v>74</c:v>
                </c:pt>
              </c:numCache>
            </c:numRef>
          </c:val>
        </c:ser>
        <c:dLbls>
          <c:showLegendKey val="0"/>
          <c:showVal val="0"/>
          <c:showCatName val="0"/>
          <c:showSerName val="0"/>
          <c:showPercent val="0"/>
          <c:showBubbleSize val="0"/>
        </c:dLbls>
        <c:axId val="205719808"/>
        <c:axId val="205738368"/>
      </c:radarChart>
      <c:catAx>
        <c:axId val="2057198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738368"/>
        <c:crosses val="autoZero"/>
        <c:auto val="1"/>
        <c:lblAlgn val="ctr"/>
        <c:lblOffset val="100"/>
        <c:noMultiLvlLbl val="0"/>
      </c:catAx>
      <c:valAx>
        <c:axId val="205738368"/>
        <c:scaling>
          <c:orientation val="minMax"/>
          <c:min val="0"/>
        </c:scaling>
        <c:delete val="0"/>
        <c:axPos val="l"/>
        <c:majorGridlines/>
        <c:numFmt formatCode="General" sourceLinked="1"/>
        <c:majorTickMark val="cross"/>
        <c:minorTickMark val="none"/>
        <c:tickLblPos val="nextTo"/>
        <c:crossAx val="2057198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 25 "Солнышко"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96.2</c:v>
                </c:pt>
                <c:pt idx="1">
                  <c:v>78.7</c:v>
                </c:pt>
                <c:pt idx="2">
                  <c:v>14</c:v>
                </c:pt>
                <c:pt idx="3">
                  <c:v>88.4</c:v>
                </c:pt>
                <c:pt idx="4">
                  <c:v>73.599999999999994</c:v>
                </c:pt>
              </c:numCache>
            </c:numRef>
          </c:val>
        </c:ser>
        <c:dLbls>
          <c:showLegendKey val="0"/>
          <c:showVal val="0"/>
          <c:showCatName val="0"/>
          <c:showSerName val="0"/>
          <c:showPercent val="0"/>
          <c:showBubbleSize val="0"/>
        </c:dLbls>
        <c:axId val="206071296"/>
        <c:axId val="206073216"/>
      </c:radarChart>
      <c:catAx>
        <c:axId val="2060712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073216"/>
        <c:crosses val="autoZero"/>
        <c:auto val="1"/>
        <c:lblAlgn val="ctr"/>
        <c:lblOffset val="100"/>
        <c:noMultiLvlLbl val="0"/>
      </c:catAx>
      <c:valAx>
        <c:axId val="206073216"/>
        <c:scaling>
          <c:orientation val="minMax"/>
          <c:min val="0"/>
        </c:scaling>
        <c:delete val="0"/>
        <c:axPos val="l"/>
        <c:majorGridlines/>
        <c:numFmt formatCode="General" sourceLinked="1"/>
        <c:majorTickMark val="cross"/>
        <c:minorTickMark val="none"/>
        <c:tickLblPos val="nextTo"/>
        <c:crossAx val="206071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Центр развития ребёнка №30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84.4</c:v>
                </c:pt>
                <c:pt idx="1">
                  <c:v>77</c:v>
                </c:pt>
                <c:pt idx="2">
                  <c:v>24</c:v>
                </c:pt>
                <c:pt idx="3">
                  <c:v>91.4</c:v>
                </c:pt>
                <c:pt idx="4">
                  <c:v>73.5</c:v>
                </c:pt>
              </c:numCache>
            </c:numRef>
          </c:val>
        </c:ser>
        <c:dLbls>
          <c:showLegendKey val="0"/>
          <c:showVal val="0"/>
          <c:showCatName val="0"/>
          <c:showSerName val="0"/>
          <c:showPercent val="0"/>
          <c:showBubbleSize val="0"/>
        </c:dLbls>
        <c:axId val="206103296"/>
        <c:axId val="206105216"/>
      </c:radarChart>
      <c:catAx>
        <c:axId val="2061032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105216"/>
        <c:crosses val="autoZero"/>
        <c:auto val="1"/>
        <c:lblAlgn val="ctr"/>
        <c:lblOffset val="100"/>
        <c:noMultiLvlLbl val="0"/>
      </c:catAx>
      <c:valAx>
        <c:axId val="206105216"/>
        <c:scaling>
          <c:orientation val="minMax"/>
          <c:min val="0"/>
        </c:scaling>
        <c:delete val="0"/>
        <c:axPos val="l"/>
        <c:majorGridlines/>
        <c:numFmt formatCode="General" sourceLinked="1"/>
        <c:majorTickMark val="cross"/>
        <c:minorTickMark val="none"/>
        <c:tickLblPos val="nextTo"/>
        <c:crossAx val="206103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№1 с.Анучино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64.7</c:v>
                </c:pt>
                <c:pt idx="2">
                  <c:v>15</c:v>
                </c:pt>
                <c:pt idx="3">
                  <c:v>92.4</c:v>
                </c:pt>
                <c:pt idx="4">
                  <c:v>73</c:v>
                </c:pt>
              </c:numCache>
            </c:numRef>
          </c:val>
        </c:ser>
        <c:dLbls>
          <c:showLegendKey val="0"/>
          <c:showVal val="0"/>
          <c:showCatName val="0"/>
          <c:showSerName val="0"/>
          <c:showPercent val="0"/>
          <c:showBubbleSize val="0"/>
        </c:dLbls>
        <c:axId val="205885440"/>
        <c:axId val="205887360"/>
      </c:radarChart>
      <c:catAx>
        <c:axId val="2058854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887360"/>
        <c:crosses val="autoZero"/>
        <c:auto val="1"/>
        <c:lblAlgn val="ctr"/>
        <c:lblOffset val="100"/>
        <c:noMultiLvlLbl val="0"/>
      </c:catAx>
      <c:valAx>
        <c:axId val="205887360"/>
        <c:scaling>
          <c:orientation val="minMax"/>
          <c:min val="0"/>
        </c:scaling>
        <c:delete val="0"/>
        <c:axPos val="l"/>
        <c:majorGridlines/>
        <c:numFmt formatCode="General" sourceLinked="1"/>
        <c:majorTickMark val="cross"/>
        <c:minorTickMark val="none"/>
        <c:tickLblPos val="nextTo"/>
        <c:crossAx val="2058854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№10 пгт Лучегорск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56.9</c:v>
                </c:pt>
                <c:pt idx="1">
                  <c:v>77</c:v>
                </c:pt>
                <c:pt idx="2">
                  <c:v>50</c:v>
                </c:pt>
                <c:pt idx="3">
                  <c:v>92.4</c:v>
                </c:pt>
                <c:pt idx="4">
                  <c:v>72.900000000000006</c:v>
                </c:pt>
              </c:numCache>
            </c:numRef>
          </c:val>
        </c:ser>
        <c:dLbls>
          <c:showLegendKey val="0"/>
          <c:showVal val="0"/>
          <c:showCatName val="0"/>
          <c:showSerName val="0"/>
          <c:showPercent val="0"/>
          <c:showBubbleSize val="0"/>
        </c:dLbls>
        <c:axId val="205913088"/>
        <c:axId val="205931648"/>
      </c:radarChart>
      <c:catAx>
        <c:axId val="2059130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5931648"/>
        <c:crosses val="autoZero"/>
        <c:auto val="1"/>
        <c:lblAlgn val="ctr"/>
        <c:lblOffset val="100"/>
        <c:noMultiLvlLbl val="0"/>
      </c:catAx>
      <c:valAx>
        <c:axId val="205931648"/>
        <c:scaling>
          <c:orientation val="minMax"/>
          <c:min val="0"/>
        </c:scaling>
        <c:delete val="0"/>
        <c:axPos val="l"/>
        <c:majorGridlines/>
        <c:numFmt formatCode="General" sourceLinked="1"/>
        <c:majorTickMark val="cross"/>
        <c:minorTickMark val="none"/>
        <c:tickLblPos val="nextTo"/>
        <c:crossAx val="2059130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№1"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95.1</c:v>
                </c:pt>
                <c:pt idx="1">
                  <c:v>90</c:v>
                </c:pt>
                <c:pt idx="2">
                  <c:v>0</c:v>
                </c:pt>
                <c:pt idx="3">
                  <c:v>92.8</c:v>
                </c:pt>
                <c:pt idx="4">
                  <c:v>72.900000000000006</c:v>
                </c:pt>
              </c:numCache>
            </c:numRef>
          </c:val>
        </c:ser>
        <c:dLbls>
          <c:showLegendKey val="0"/>
          <c:showVal val="0"/>
          <c:showCatName val="0"/>
          <c:showSerName val="0"/>
          <c:showPercent val="0"/>
          <c:showBubbleSize val="0"/>
        </c:dLbls>
        <c:axId val="206002432"/>
        <c:axId val="206004608"/>
      </c:radarChart>
      <c:catAx>
        <c:axId val="2060024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004608"/>
        <c:crosses val="autoZero"/>
        <c:auto val="1"/>
        <c:lblAlgn val="ctr"/>
        <c:lblOffset val="100"/>
        <c:noMultiLvlLbl val="0"/>
      </c:catAx>
      <c:valAx>
        <c:axId val="206004608"/>
        <c:scaling>
          <c:orientation val="minMax"/>
          <c:min val="0"/>
        </c:scaling>
        <c:delete val="0"/>
        <c:axPos val="l"/>
        <c:majorGridlines/>
        <c:numFmt formatCode="General" sourceLinked="1"/>
        <c:majorTickMark val="cross"/>
        <c:minorTickMark val="none"/>
        <c:tickLblPos val="nextTo"/>
        <c:crossAx val="2060024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"ЦРР-детский сад "Тополёк" с.Владимиро-Александровское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c:v>
                </c:pt>
                <c:pt idx="1">
                  <c:v>73.7</c:v>
                </c:pt>
                <c:pt idx="2">
                  <c:v>16</c:v>
                </c:pt>
                <c:pt idx="3">
                  <c:v>87.2</c:v>
                </c:pt>
                <c:pt idx="4">
                  <c:v>72.8</c:v>
                </c:pt>
              </c:numCache>
            </c:numRef>
          </c:val>
        </c:ser>
        <c:dLbls>
          <c:showLegendKey val="0"/>
          <c:showVal val="0"/>
          <c:showCatName val="0"/>
          <c:showSerName val="0"/>
          <c:showPercent val="0"/>
          <c:showBubbleSize val="0"/>
        </c:dLbls>
        <c:axId val="206374400"/>
        <c:axId val="206376320"/>
      </c:radarChart>
      <c:catAx>
        <c:axId val="2063744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376320"/>
        <c:crosses val="autoZero"/>
        <c:auto val="1"/>
        <c:lblAlgn val="ctr"/>
        <c:lblOffset val="100"/>
        <c:noMultiLvlLbl val="0"/>
      </c:catAx>
      <c:valAx>
        <c:axId val="206376320"/>
        <c:scaling>
          <c:orientation val="minMax"/>
          <c:min val="0"/>
        </c:scaling>
        <c:delete val="0"/>
        <c:axPos val="l"/>
        <c:majorGridlines/>
        <c:numFmt formatCode="General" sourceLinked="1"/>
        <c:majorTickMark val="cross"/>
        <c:minorTickMark val="none"/>
        <c:tickLblPos val="nextTo"/>
        <c:crossAx val="2063744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№11 п.Оленевод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85.6</c:v>
                </c:pt>
                <c:pt idx="1">
                  <c:v>97.7</c:v>
                </c:pt>
                <c:pt idx="2">
                  <c:v>46</c:v>
                </c:pt>
                <c:pt idx="3">
                  <c:v>99.4</c:v>
                </c:pt>
                <c:pt idx="4">
                  <c:v>85.3</c:v>
                </c:pt>
              </c:numCache>
            </c:numRef>
          </c:val>
        </c:ser>
        <c:dLbls>
          <c:showLegendKey val="0"/>
          <c:showVal val="0"/>
          <c:showCatName val="0"/>
          <c:showSerName val="0"/>
          <c:showPercent val="0"/>
          <c:showBubbleSize val="0"/>
        </c:dLbls>
        <c:axId val="121940608"/>
        <c:axId val="122057472"/>
      </c:radarChart>
      <c:catAx>
        <c:axId val="1219406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2057472"/>
        <c:crosses val="autoZero"/>
        <c:auto val="1"/>
        <c:lblAlgn val="ctr"/>
        <c:lblOffset val="100"/>
        <c:noMultiLvlLbl val="0"/>
      </c:catAx>
      <c:valAx>
        <c:axId val="122057472"/>
        <c:scaling>
          <c:orientation val="minMax"/>
          <c:min val="0"/>
        </c:scaling>
        <c:delete val="0"/>
        <c:axPos val="l"/>
        <c:majorGridlines/>
        <c:numFmt formatCode="General" sourceLinked="1"/>
        <c:majorTickMark val="cross"/>
        <c:minorTickMark val="none"/>
        <c:tickLblPos val="nextTo"/>
        <c:crossAx val="121940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№24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89.3</c:v>
                </c:pt>
                <c:pt idx="1">
                  <c:v>82.7</c:v>
                </c:pt>
                <c:pt idx="2">
                  <c:v>6</c:v>
                </c:pt>
                <c:pt idx="3">
                  <c:v>91.2</c:v>
                </c:pt>
                <c:pt idx="4">
                  <c:v>72.7</c:v>
                </c:pt>
              </c:numCache>
            </c:numRef>
          </c:val>
        </c:ser>
        <c:dLbls>
          <c:showLegendKey val="0"/>
          <c:showVal val="0"/>
          <c:showCatName val="0"/>
          <c:showSerName val="0"/>
          <c:showPercent val="0"/>
          <c:showBubbleSize val="0"/>
        </c:dLbls>
        <c:axId val="206189312"/>
        <c:axId val="206191232"/>
      </c:radarChart>
      <c:catAx>
        <c:axId val="2061893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191232"/>
        <c:crosses val="autoZero"/>
        <c:auto val="1"/>
        <c:lblAlgn val="ctr"/>
        <c:lblOffset val="100"/>
        <c:noMultiLvlLbl val="0"/>
      </c:catAx>
      <c:valAx>
        <c:axId val="206191232"/>
        <c:scaling>
          <c:orientation val="minMax"/>
          <c:min val="0"/>
        </c:scaling>
        <c:delete val="0"/>
        <c:axPos val="l"/>
        <c:majorGridlines/>
        <c:numFmt formatCode="General" sourceLinked="1"/>
        <c:majorTickMark val="cross"/>
        <c:minorTickMark val="none"/>
        <c:tickLblPos val="nextTo"/>
        <c:crossAx val="2061893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№4 кп.Горные Ключи»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c:v>
                </c:pt>
                <c:pt idx="1">
                  <c:v>68</c:v>
                </c:pt>
                <c:pt idx="2">
                  <c:v>16</c:v>
                </c:pt>
                <c:pt idx="3">
                  <c:v>92.8</c:v>
                </c:pt>
                <c:pt idx="4">
                  <c:v>72.599999999999994</c:v>
                </c:pt>
              </c:numCache>
            </c:numRef>
          </c:val>
        </c:ser>
        <c:dLbls>
          <c:showLegendKey val="0"/>
          <c:showVal val="0"/>
          <c:showCatName val="0"/>
          <c:showSerName val="0"/>
          <c:showPercent val="0"/>
          <c:showBubbleSize val="0"/>
        </c:dLbls>
        <c:axId val="206270464"/>
        <c:axId val="206272384"/>
      </c:radarChart>
      <c:catAx>
        <c:axId val="2062704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272384"/>
        <c:crosses val="autoZero"/>
        <c:auto val="1"/>
        <c:lblAlgn val="ctr"/>
        <c:lblOffset val="100"/>
        <c:noMultiLvlLbl val="0"/>
      </c:catAx>
      <c:valAx>
        <c:axId val="206272384"/>
        <c:scaling>
          <c:orientation val="minMax"/>
          <c:min val="0"/>
        </c:scaling>
        <c:delete val="0"/>
        <c:axPos val="l"/>
        <c:majorGridlines/>
        <c:numFmt formatCode="General" sourceLinked="1"/>
        <c:majorTickMark val="cross"/>
        <c:minorTickMark val="none"/>
        <c:tickLblPos val="nextTo"/>
        <c:crossAx val="2062704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"Алёнушка" с.Золотая Долина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97.9</c:v>
                </c:pt>
                <c:pt idx="1">
                  <c:v>63</c:v>
                </c:pt>
                <c:pt idx="2">
                  <c:v>16</c:v>
                </c:pt>
                <c:pt idx="3">
                  <c:v>95.8</c:v>
                </c:pt>
                <c:pt idx="4">
                  <c:v>72.400000000000006</c:v>
                </c:pt>
              </c:numCache>
            </c:numRef>
          </c:val>
        </c:ser>
        <c:dLbls>
          <c:showLegendKey val="0"/>
          <c:showVal val="0"/>
          <c:showCatName val="0"/>
          <c:showSerName val="0"/>
          <c:showPercent val="0"/>
          <c:showBubbleSize val="0"/>
        </c:dLbls>
        <c:axId val="202583040"/>
        <c:axId val="202593408"/>
      </c:radarChart>
      <c:catAx>
        <c:axId val="2025830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593408"/>
        <c:crosses val="autoZero"/>
        <c:auto val="1"/>
        <c:lblAlgn val="ctr"/>
        <c:lblOffset val="100"/>
        <c:noMultiLvlLbl val="0"/>
      </c:catAx>
      <c:valAx>
        <c:axId val="202593408"/>
        <c:scaling>
          <c:orientation val="minMax"/>
          <c:min val="0"/>
        </c:scaling>
        <c:delete val="0"/>
        <c:axPos val="l"/>
        <c:majorGridlines/>
        <c:numFmt formatCode="General" sourceLinked="1"/>
        <c:majorTickMark val="cross"/>
        <c:minorTickMark val="none"/>
        <c:tickLblPos val="nextTo"/>
        <c:crossAx val="2025830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№4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93.4</c:v>
                </c:pt>
                <c:pt idx="1">
                  <c:v>74.7</c:v>
                </c:pt>
                <c:pt idx="2">
                  <c:v>0</c:v>
                </c:pt>
                <c:pt idx="3">
                  <c:v>98.4</c:v>
                </c:pt>
                <c:pt idx="4">
                  <c:v>72.400000000000006</c:v>
                </c:pt>
              </c:numCache>
            </c:numRef>
          </c:val>
        </c:ser>
        <c:dLbls>
          <c:showLegendKey val="0"/>
          <c:showVal val="0"/>
          <c:showCatName val="0"/>
          <c:showSerName val="0"/>
          <c:showPercent val="0"/>
          <c:showBubbleSize val="0"/>
        </c:dLbls>
        <c:axId val="202619136"/>
        <c:axId val="202674560"/>
      </c:radarChart>
      <c:catAx>
        <c:axId val="2026191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674560"/>
        <c:crosses val="autoZero"/>
        <c:auto val="1"/>
        <c:lblAlgn val="ctr"/>
        <c:lblOffset val="100"/>
        <c:noMultiLvlLbl val="0"/>
      </c:catAx>
      <c:valAx>
        <c:axId val="202674560"/>
        <c:scaling>
          <c:orientation val="minMax"/>
          <c:min val="0"/>
        </c:scaling>
        <c:delete val="0"/>
        <c:axPos val="l"/>
        <c:majorGridlines/>
        <c:numFmt formatCode="General" sourceLinked="1"/>
        <c:majorTickMark val="cross"/>
        <c:minorTickMark val="none"/>
        <c:tickLblPos val="nextTo"/>
        <c:crossAx val="2026191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№29 п.Тавричанка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79.5</c:v>
                </c:pt>
                <c:pt idx="1">
                  <c:v>64.7</c:v>
                </c:pt>
                <c:pt idx="2">
                  <c:v>30</c:v>
                </c:pt>
                <c:pt idx="3">
                  <c:v>95.8</c:v>
                </c:pt>
                <c:pt idx="4">
                  <c:v>72.400000000000006</c:v>
                </c:pt>
              </c:numCache>
            </c:numRef>
          </c:val>
        </c:ser>
        <c:dLbls>
          <c:showLegendKey val="0"/>
          <c:showVal val="0"/>
          <c:showCatName val="0"/>
          <c:showSerName val="0"/>
          <c:showPercent val="0"/>
          <c:showBubbleSize val="0"/>
        </c:dLbls>
        <c:axId val="202696192"/>
        <c:axId val="202698112"/>
      </c:radarChart>
      <c:catAx>
        <c:axId val="2026961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2698112"/>
        <c:crosses val="autoZero"/>
        <c:auto val="1"/>
        <c:lblAlgn val="ctr"/>
        <c:lblOffset val="100"/>
        <c:noMultiLvlLbl val="0"/>
      </c:catAx>
      <c:valAx>
        <c:axId val="202698112"/>
        <c:scaling>
          <c:orientation val="minMax"/>
          <c:min val="0"/>
        </c:scaling>
        <c:delete val="0"/>
        <c:axPos val="l"/>
        <c:majorGridlines/>
        <c:numFmt formatCode="General" sourceLinked="1"/>
        <c:majorTickMark val="cross"/>
        <c:minorTickMark val="none"/>
        <c:tickLblPos val="nextTo"/>
        <c:crossAx val="2026961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№3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90.4</c:v>
                </c:pt>
                <c:pt idx="1">
                  <c:v>80.7</c:v>
                </c:pt>
                <c:pt idx="2">
                  <c:v>8</c:v>
                </c:pt>
                <c:pt idx="3">
                  <c:v>96.8</c:v>
                </c:pt>
                <c:pt idx="4">
                  <c:v>72.400000000000006</c:v>
                </c:pt>
              </c:numCache>
            </c:numRef>
          </c:val>
        </c:ser>
        <c:dLbls>
          <c:showLegendKey val="0"/>
          <c:showVal val="0"/>
          <c:showCatName val="0"/>
          <c:showSerName val="0"/>
          <c:showPercent val="0"/>
          <c:showBubbleSize val="0"/>
        </c:dLbls>
        <c:axId val="206324480"/>
        <c:axId val="206326400"/>
      </c:radarChart>
      <c:catAx>
        <c:axId val="2063244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326400"/>
        <c:crosses val="autoZero"/>
        <c:auto val="1"/>
        <c:lblAlgn val="ctr"/>
        <c:lblOffset val="100"/>
        <c:noMultiLvlLbl val="0"/>
      </c:catAx>
      <c:valAx>
        <c:axId val="206326400"/>
        <c:scaling>
          <c:orientation val="minMax"/>
          <c:min val="0"/>
        </c:scaling>
        <c:delete val="0"/>
        <c:axPos val="l"/>
        <c:majorGridlines/>
        <c:numFmt formatCode="General" sourceLinked="1"/>
        <c:majorTickMark val="cross"/>
        <c:minorTickMark val="none"/>
        <c:tickLblPos val="nextTo"/>
        <c:crossAx val="2063244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№6 пгт. 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79.3</c:v>
                </c:pt>
                <c:pt idx="1">
                  <c:v>58.7</c:v>
                </c:pt>
                <c:pt idx="2">
                  <c:v>30</c:v>
                </c:pt>
                <c:pt idx="3">
                  <c:v>97</c:v>
                </c:pt>
                <c:pt idx="4">
                  <c:v>72.3</c:v>
                </c:pt>
              </c:numCache>
            </c:numRef>
          </c:val>
        </c:ser>
        <c:dLbls>
          <c:showLegendKey val="0"/>
          <c:showVal val="0"/>
          <c:showCatName val="0"/>
          <c:showSerName val="0"/>
          <c:showPercent val="0"/>
          <c:showBubbleSize val="0"/>
        </c:dLbls>
        <c:axId val="206368768"/>
        <c:axId val="206370688"/>
      </c:radarChart>
      <c:catAx>
        <c:axId val="206368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370688"/>
        <c:crosses val="autoZero"/>
        <c:auto val="1"/>
        <c:lblAlgn val="ctr"/>
        <c:lblOffset val="100"/>
        <c:noMultiLvlLbl val="0"/>
      </c:catAx>
      <c:valAx>
        <c:axId val="206370688"/>
        <c:scaling>
          <c:orientation val="minMax"/>
          <c:min val="0"/>
        </c:scaling>
        <c:delete val="0"/>
        <c:axPos val="l"/>
        <c:majorGridlines/>
        <c:numFmt formatCode="General" sourceLinked="1"/>
        <c:majorTickMark val="cross"/>
        <c:minorTickMark val="none"/>
        <c:tickLblPos val="nextTo"/>
        <c:crossAx val="206368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№10 «Солнышко»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95.1</c:v>
                </c:pt>
                <c:pt idx="1">
                  <c:v>81.7</c:v>
                </c:pt>
                <c:pt idx="2">
                  <c:v>8</c:v>
                </c:pt>
                <c:pt idx="3">
                  <c:v>91</c:v>
                </c:pt>
                <c:pt idx="4">
                  <c:v>72.099999999999994</c:v>
                </c:pt>
              </c:numCache>
            </c:numRef>
          </c:val>
        </c:ser>
        <c:dLbls>
          <c:showLegendKey val="0"/>
          <c:showVal val="0"/>
          <c:showCatName val="0"/>
          <c:showSerName val="0"/>
          <c:showPercent val="0"/>
          <c:showBubbleSize val="0"/>
        </c:dLbls>
        <c:axId val="206732288"/>
        <c:axId val="207045760"/>
      </c:radarChart>
      <c:catAx>
        <c:axId val="2067322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045760"/>
        <c:crosses val="autoZero"/>
        <c:auto val="1"/>
        <c:lblAlgn val="ctr"/>
        <c:lblOffset val="100"/>
        <c:noMultiLvlLbl val="0"/>
      </c:catAx>
      <c:valAx>
        <c:axId val="207045760"/>
        <c:scaling>
          <c:orientation val="minMax"/>
          <c:min val="0"/>
        </c:scaling>
        <c:delete val="0"/>
        <c:axPos val="l"/>
        <c:majorGridlines/>
        <c:numFmt formatCode="General" sourceLinked="1"/>
        <c:majorTickMark val="cross"/>
        <c:minorTickMark val="none"/>
        <c:tickLblPos val="nextTo"/>
        <c:crossAx val="2067322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№15 п.Девятый Вал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70</c:v>
                </c:pt>
                <c:pt idx="2">
                  <c:v>0</c:v>
                </c:pt>
                <c:pt idx="3">
                  <c:v>100</c:v>
                </c:pt>
                <c:pt idx="4">
                  <c:v>72.099999999999994</c:v>
                </c:pt>
              </c:numCache>
            </c:numRef>
          </c:val>
        </c:ser>
        <c:dLbls>
          <c:showLegendKey val="0"/>
          <c:showVal val="0"/>
          <c:showCatName val="0"/>
          <c:showSerName val="0"/>
          <c:showPercent val="0"/>
          <c:showBubbleSize val="0"/>
        </c:dLbls>
        <c:axId val="207084544"/>
        <c:axId val="206766848"/>
      </c:radarChart>
      <c:catAx>
        <c:axId val="2070845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766848"/>
        <c:crosses val="autoZero"/>
        <c:auto val="1"/>
        <c:lblAlgn val="ctr"/>
        <c:lblOffset val="100"/>
        <c:noMultiLvlLbl val="0"/>
      </c:catAx>
      <c:valAx>
        <c:axId val="206766848"/>
        <c:scaling>
          <c:orientation val="minMax"/>
          <c:min val="0"/>
        </c:scaling>
        <c:delete val="0"/>
        <c:axPos val="l"/>
        <c:majorGridlines/>
        <c:numFmt formatCode="General" sourceLinked="1"/>
        <c:majorTickMark val="cross"/>
        <c:minorTickMark val="none"/>
        <c:tickLblPos val="nextTo"/>
        <c:crossAx val="207084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№12"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85.7</c:v>
                </c:pt>
                <c:pt idx="1">
                  <c:v>86.7</c:v>
                </c:pt>
                <c:pt idx="2">
                  <c:v>8</c:v>
                </c:pt>
                <c:pt idx="3">
                  <c:v>93.2</c:v>
                </c:pt>
                <c:pt idx="4">
                  <c:v>72</c:v>
                </c:pt>
              </c:numCache>
            </c:numRef>
          </c:val>
        </c:ser>
        <c:dLbls>
          <c:showLegendKey val="0"/>
          <c:showVal val="0"/>
          <c:showCatName val="0"/>
          <c:showSerName val="0"/>
          <c:showPercent val="0"/>
          <c:showBubbleSize val="0"/>
        </c:dLbls>
        <c:axId val="206841344"/>
        <c:axId val="206843264"/>
      </c:radarChart>
      <c:catAx>
        <c:axId val="2068413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843264"/>
        <c:crosses val="autoZero"/>
        <c:auto val="1"/>
        <c:lblAlgn val="ctr"/>
        <c:lblOffset val="100"/>
        <c:noMultiLvlLbl val="0"/>
      </c:catAx>
      <c:valAx>
        <c:axId val="206843264"/>
        <c:scaling>
          <c:orientation val="minMax"/>
          <c:min val="0"/>
        </c:scaling>
        <c:delete val="0"/>
        <c:axPos val="l"/>
        <c:majorGridlines/>
        <c:numFmt formatCode="General" sourceLinked="1"/>
        <c:majorTickMark val="cross"/>
        <c:minorTickMark val="none"/>
        <c:tickLblPos val="nextTo"/>
        <c:crossAx val="2068413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с.Комаровка»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95.7</c:v>
                </c:pt>
                <c:pt idx="1">
                  <c:v>91</c:v>
                </c:pt>
                <c:pt idx="2">
                  <c:v>46</c:v>
                </c:pt>
                <c:pt idx="3">
                  <c:v>96.8</c:v>
                </c:pt>
                <c:pt idx="4">
                  <c:v>85.3</c:v>
                </c:pt>
              </c:numCache>
            </c:numRef>
          </c:val>
        </c:ser>
        <c:dLbls>
          <c:showLegendKey val="0"/>
          <c:showVal val="0"/>
          <c:showCatName val="0"/>
          <c:showSerName val="0"/>
          <c:showPercent val="0"/>
          <c:showBubbleSize val="0"/>
        </c:dLbls>
        <c:axId val="122092160"/>
        <c:axId val="121962880"/>
      </c:radarChart>
      <c:catAx>
        <c:axId val="122092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962880"/>
        <c:crosses val="autoZero"/>
        <c:auto val="1"/>
        <c:lblAlgn val="ctr"/>
        <c:lblOffset val="100"/>
        <c:noMultiLvlLbl val="0"/>
      </c:catAx>
      <c:valAx>
        <c:axId val="121962880"/>
        <c:scaling>
          <c:orientation val="minMax"/>
          <c:min val="0"/>
        </c:scaling>
        <c:delete val="0"/>
        <c:axPos val="l"/>
        <c:majorGridlines/>
        <c:numFmt formatCode="General" sourceLinked="1"/>
        <c:majorTickMark val="cross"/>
        <c:minorTickMark val="none"/>
        <c:tickLblPos val="nextTo"/>
        <c:crossAx val="122092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№26 «Тополек»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78.2</c:v>
                </c:pt>
                <c:pt idx="1">
                  <c:v>80</c:v>
                </c:pt>
                <c:pt idx="2">
                  <c:v>38</c:v>
                </c:pt>
                <c:pt idx="3">
                  <c:v>73.599999999999994</c:v>
                </c:pt>
                <c:pt idx="4">
                  <c:v>72</c:v>
                </c:pt>
              </c:numCache>
            </c:numRef>
          </c:val>
        </c:ser>
        <c:dLbls>
          <c:showLegendKey val="0"/>
          <c:showVal val="0"/>
          <c:showCatName val="0"/>
          <c:showSerName val="0"/>
          <c:showPercent val="0"/>
          <c:showBubbleSize val="0"/>
        </c:dLbls>
        <c:axId val="206902016"/>
        <c:axId val="206903936"/>
      </c:radarChart>
      <c:catAx>
        <c:axId val="2069020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903936"/>
        <c:crosses val="autoZero"/>
        <c:auto val="1"/>
        <c:lblAlgn val="ctr"/>
        <c:lblOffset val="100"/>
        <c:noMultiLvlLbl val="0"/>
      </c:catAx>
      <c:valAx>
        <c:axId val="206903936"/>
        <c:scaling>
          <c:orientation val="minMax"/>
          <c:min val="0"/>
        </c:scaling>
        <c:delete val="0"/>
        <c:axPos val="l"/>
        <c:majorGridlines/>
        <c:numFmt formatCode="General" sourceLinked="1"/>
        <c:majorTickMark val="cross"/>
        <c:minorTickMark val="none"/>
        <c:tickLblPos val="nextTo"/>
        <c:crossAx val="2069020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№1 п.Тавричанка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84.8</c:v>
                </c:pt>
                <c:pt idx="1">
                  <c:v>89.7</c:v>
                </c:pt>
                <c:pt idx="2">
                  <c:v>0</c:v>
                </c:pt>
                <c:pt idx="3">
                  <c:v>96</c:v>
                </c:pt>
                <c:pt idx="4">
                  <c:v>71.8</c:v>
                </c:pt>
              </c:numCache>
            </c:numRef>
          </c:val>
        </c:ser>
        <c:dLbls>
          <c:showLegendKey val="0"/>
          <c:showVal val="0"/>
          <c:showCatName val="0"/>
          <c:showSerName val="0"/>
          <c:showPercent val="0"/>
          <c:showBubbleSize val="0"/>
        </c:dLbls>
        <c:axId val="206962688"/>
        <c:axId val="206964608"/>
      </c:radarChart>
      <c:catAx>
        <c:axId val="2069626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964608"/>
        <c:crosses val="autoZero"/>
        <c:auto val="1"/>
        <c:lblAlgn val="ctr"/>
        <c:lblOffset val="100"/>
        <c:noMultiLvlLbl val="0"/>
      </c:catAx>
      <c:valAx>
        <c:axId val="206964608"/>
        <c:scaling>
          <c:orientation val="minMax"/>
          <c:min val="0"/>
        </c:scaling>
        <c:delete val="0"/>
        <c:axPos val="l"/>
        <c:majorGridlines/>
        <c:numFmt formatCode="General" sourceLinked="1"/>
        <c:majorTickMark val="cross"/>
        <c:minorTickMark val="none"/>
        <c:tickLblPos val="nextTo"/>
        <c:crossAx val="206962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№24 "Ручеек"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85.2</c:v>
                </c:pt>
                <c:pt idx="1">
                  <c:v>67.7</c:v>
                </c:pt>
                <c:pt idx="2">
                  <c:v>37.299999999999997</c:v>
                </c:pt>
                <c:pt idx="3">
                  <c:v>88.4</c:v>
                </c:pt>
                <c:pt idx="4">
                  <c:v>71.7</c:v>
                </c:pt>
              </c:numCache>
            </c:numRef>
          </c:val>
        </c:ser>
        <c:dLbls>
          <c:showLegendKey val="0"/>
          <c:showVal val="0"/>
          <c:showCatName val="0"/>
          <c:showSerName val="0"/>
          <c:showPercent val="0"/>
          <c:showBubbleSize val="0"/>
        </c:dLbls>
        <c:axId val="206998912"/>
        <c:axId val="207017472"/>
      </c:radarChart>
      <c:catAx>
        <c:axId val="2069989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017472"/>
        <c:crosses val="autoZero"/>
        <c:auto val="1"/>
        <c:lblAlgn val="ctr"/>
        <c:lblOffset val="100"/>
        <c:noMultiLvlLbl val="0"/>
      </c:catAx>
      <c:valAx>
        <c:axId val="207017472"/>
        <c:scaling>
          <c:orientation val="minMax"/>
          <c:min val="0"/>
        </c:scaling>
        <c:delete val="0"/>
        <c:axPos val="l"/>
        <c:majorGridlines/>
        <c:numFmt formatCode="General" sourceLinked="1"/>
        <c:majorTickMark val="cross"/>
        <c:minorTickMark val="none"/>
        <c:tickLblPos val="nextTo"/>
        <c:crossAx val="2069989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№33 "Колосок"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82.1</c:v>
                </c:pt>
                <c:pt idx="1">
                  <c:v>62</c:v>
                </c:pt>
                <c:pt idx="2">
                  <c:v>37</c:v>
                </c:pt>
                <c:pt idx="3">
                  <c:v>92.2</c:v>
                </c:pt>
                <c:pt idx="4">
                  <c:v>71</c:v>
                </c:pt>
              </c:numCache>
            </c:numRef>
          </c:val>
        </c:ser>
        <c:dLbls>
          <c:showLegendKey val="0"/>
          <c:showVal val="0"/>
          <c:showCatName val="0"/>
          <c:showSerName val="0"/>
          <c:showPercent val="0"/>
          <c:showBubbleSize val="0"/>
        </c:dLbls>
        <c:axId val="207145216"/>
        <c:axId val="207430016"/>
      </c:radarChart>
      <c:catAx>
        <c:axId val="2071452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430016"/>
        <c:crosses val="autoZero"/>
        <c:auto val="1"/>
        <c:lblAlgn val="ctr"/>
        <c:lblOffset val="100"/>
        <c:noMultiLvlLbl val="0"/>
      </c:catAx>
      <c:valAx>
        <c:axId val="207430016"/>
        <c:scaling>
          <c:orientation val="minMax"/>
          <c:min val="0"/>
        </c:scaling>
        <c:delete val="0"/>
        <c:axPos val="l"/>
        <c:majorGridlines/>
        <c:numFmt formatCode="General" sourceLinked="1"/>
        <c:majorTickMark val="cross"/>
        <c:minorTickMark val="none"/>
        <c:tickLblPos val="nextTo"/>
        <c:crossAx val="2071452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№26 пос.Рудный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82.3</c:v>
                </c:pt>
                <c:pt idx="1">
                  <c:v>85.7</c:v>
                </c:pt>
                <c:pt idx="2">
                  <c:v>0</c:v>
                </c:pt>
                <c:pt idx="3">
                  <c:v>93.2</c:v>
                </c:pt>
                <c:pt idx="4">
                  <c:v>71</c:v>
                </c:pt>
              </c:numCache>
            </c:numRef>
          </c:val>
        </c:ser>
        <c:dLbls>
          <c:showLegendKey val="0"/>
          <c:showVal val="0"/>
          <c:showCatName val="0"/>
          <c:showSerName val="0"/>
          <c:showPercent val="0"/>
          <c:showBubbleSize val="0"/>
        </c:dLbls>
        <c:axId val="207472128"/>
        <c:axId val="207474048"/>
      </c:radarChart>
      <c:catAx>
        <c:axId val="2074721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474048"/>
        <c:crosses val="autoZero"/>
        <c:auto val="1"/>
        <c:lblAlgn val="ctr"/>
        <c:lblOffset val="100"/>
        <c:noMultiLvlLbl val="0"/>
      </c:catAx>
      <c:valAx>
        <c:axId val="207474048"/>
        <c:scaling>
          <c:orientation val="minMax"/>
          <c:min val="0"/>
        </c:scaling>
        <c:delete val="0"/>
        <c:axPos val="l"/>
        <c:majorGridlines/>
        <c:numFmt formatCode="General" sourceLinked="1"/>
        <c:majorTickMark val="cross"/>
        <c:minorTickMark val="none"/>
        <c:tickLblPos val="nextTo"/>
        <c:crossAx val="207472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№3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86.2</c:v>
                </c:pt>
                <c:pt idx="1">
                  <c:v>73</c:v>
                </c:pt>
                <c:pt idx="2">
                  <c:v>8</c:v>
                </c:pt>
                <c:pt idx="3">
                  <c:v>96.8</c:v>
                </c:pt>
                <c:pt idx="4">
                  <c:v>71</c:v>
                </c:pt>
              </c:numCache>
            </c:numRef>
          </c:val>
        </c:ser>
        <c:dLbls>
          <c:showLegendKey val="0"/>
          <c:showVal val="0"/>
          <c:showCatName val="0"/>
          <c:showSerName val="0"/>
          <c:showPercent val="0"/>
          <c:showBubbleSize val="0"/>
        </c:dLbls>
        <c:axId val="207217408"/>
        <c:axId val="207219328"/>
      </c:radarChart>
      <c:catAx>
        <c:axId val="2072174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219328"/>
        <c:crosses val="autoZero"/>
        <c:auto val="1"/>
        <c:lblAlgn val="ctr"/>
        <c:lblOffset val="100"/>
        <c:noMultiLvlLbl val="0"/>
      </c:catAx>
      <c:valAx>
        <c:axId val="207219328"/>
        <c:scaling>
          <c:orientation val="minMax"/>
          <c:min val="0"/>
        </c:scaling>
        <c:delete val="0"/>
        <c:axPos val="l"/>
        <c:majorGridlines/>
        <c:numFmt formatCode="General" sourceLinked="1"/>
        <c:majorTickMark val="cross"/>
        <c:minorTickMark val="none"/>
        <c:tickLblPos val="nextTo"/>
        <c:crossAx val="207217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"Солнышко" с.Фроловка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94.9</c:v>
                </c:pt>
                <c:pt idx="1">
                  <c:v>66</c:v>
                </c:pt>
                <c:pt idx="2">
                  <c:v>8</c:v>
                </c:pt>
                <c:pt idx="3">
                  <c:v>93.6</c:v>
                </c:pt>
                <c:pt idx="4">
                  <c:v>70.900000000000006</c:v>
                </c:pt>
              </c:numCache>
            </c:numRef>
          </c:val>
        </c:ser>
        <c:dLbls>
          <c:showLegendKey val="0"/>
          <c:showVal val="0"/>
          <c:showCatName val="0"/>
          <c:showSerName val="0"/>
          <c:showPercent val="0"/>
          <c:showBubbleSize val="0"/>
        </c:dLbls>
        <c:axId val="207331328"/>
        <c:axId val="207333248"/>
      </c:radarChart>
      <c:catAx>
        <c:axId val="2073313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333248"/>
        <c:crosses val="autoZero"/>
        <c:auto val="1"/>
        <c:lblAlgn val="ctr"/>
        <c:lblOffset val="100"/>
        <c:noMultiLvlLbl val="0"/>
      </c:catAx>
      <c:valAx>
        <c:axId val="207333248"/>
        <c:scaling>
          <c:orientation val="minMax"/>
          <c:min val="0"/>
        </c:scaling>
        <c:delete val="0"/>
        <c:axPos val="l"/>
        <c:majorGridlines/>
        <c:numFmt formatCode="General" sourceLinked="1"/>
        <c:majorTickMark val="cross"/>
        <c:minorTickMark val="none"/>
        <c:tickLblPos val="nextTo"/>
        <c:crossAx val="2073313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№1 пгт. 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88.2</c:v>
                </c:pt>
                <c:pt idx="1">
                  <c:v>67</c:v>
                </c:pt>
                <c:pt idx="2">
                  <c:v>15</c:v>
                </c:pt>
                <c:pt idx="3">
                  <c:v>94.6</c:v>
                </c:pt>
                <c:pt idx="4">
                  <c:v>70.8</c:v>
                </c:pt>
              </c:numCache>
            </c:numRef>
          </c:val>
        </c:ser>
        <c:dLbls>
          <c:showLegendKey val="0"/>
          <c:showVal val="0"/>
          <c:showCatName val="0"/>
          <c:showSerName val="0"/>
          <c:showPercent val="0"/>
          <c:showBubbleSize val="0"/>
        </c:dLbls>
        <c:axId val="206543872"/>
        <c:axId val="206546048"/>
      </c:radarChart>
      <c:catAx>
        <c:axId val="2065438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546048"/>
        <c:crosses val="autoZero"/>
        <c:auto val="1"/>
        <c:lblAlgn val="ctr"/>
        <c:lblOffset val="100"/>
        <c:noMultiLvlLbl val="0"/>
      </c:catAx>
      <c:valAx>
        <c:axId val="206546048"/>
        <c:scaling>
          <c:orientation val="minMax"/>
          <c:min val="0"/>
        </c:scaling>
        <c:delete val="0"/>
        <c:axPos val="l"/>
        <c:majorGridlines/>
        <c:numFmt formatCode="General" sourceLinked="1"/>
        <c:majorTickMark val="cross"/>
        <c:minorTickMark val="none"/>
        <c:tickLblPos val="nextTo"/>
        <c:crossAx val="2065438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№2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93.1</c:v>
                </c:pt>
                <c:pt idx="1">
                  <c:v>66.7</c:v>
                </c:pt>
                <c:pt idx="2">
                  <c:v>8</c:v>
                </c:pt>
                <c:pt idx="3">
                  <c:v>94.4</c:v>
                </c:pt>
                <c:pt idx="4">
                  <c:v>70.8</c:v>
                </c:pt>
              </c:numCache>
            </c:numRef>
          </c:val>
        </c:ser>
        <c:dLbls>
          <c:showLegendKey val="0"/>
          <c:showVal val="0"/>
          <c:showCatName val="0"/>
          <c:showSerName val="0"/>
          <c:showPercent val="0"/>
          <c:showBubbleSize val="0"/>
        </c:dLbls>
        <c:axId val="206608640"/>
        <c:axId val="206610816"/>
      </c:radarChart>
      <c:catAx>
        <c:axId val="2066086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610816"/>
        <c:crosses val="autoZero"/>
        <c:auto val="1"/>
        <c:lblAlgn val="ctr"/>
        <c:lblOffset val="100"/>
        <c:noMultiLvlLbl val="0"/>
      </c:catAx>
      <c:valAx>
        <c:axId val="206610816"/>
        <c:scaling>
          <c:orientation val="minMax"/>
          <c:min val="0"/>
        </c:scaling>
        <c:delete val="0"/>
        <c:axPos val="l"/>
        <c:majorGridlines/>
        <c:numFmt formatCode="General" sourceLinked="1"/>
        <c:majorTickMark val="cross"/>
        <c:minorTickMark val="none"/>
        <c:tickLblPos val="nextTo"/>
        <c:crossAx val="2066086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№10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96.9</c:v>
                </c:pt>
                <c:pt idx="1">
                  <c:v>73</c:v>
                </c:pt>
                <c:pt idx="2">
                  <c:v>8</c:v>
                </c:pt>
                <c:pt idx="3">
                  <c:v>85.8</c:v>
                </c:pt>
                <c:pt idx="4">
                  <c:v>70.3</c:v>
                </c:pt>
              </c:numCache>
            </c:numRef>
          </c:val>
        </c:ser>
        <c:dLbls>
          <c:showLegendKey val="0"/>
          <c:showVal val="0"/>
          <c:showCatName val="0"/>
          <c:showSerName val="0"/>
          <c:showPercent val="0"/>
          <c:showBubbleSize val="0"/>
        </c:dLbls>
        <c:axId val="206689792"/>
        <c:axId val="206691712"/>
      </c:radarChart>
      <c:catAx>
        <c:axId val="2066897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6691712"/>
        <c:crosses val="autoZero"/>
        <c:auto val="1"/>
        <c:lblAlgn val="ctr"/>
        <c:lblOffset val="100"/>
        <c:noMultiLvlLbl val="0"/>
      </c:catAx>
      <c:valAx>
        <c:axId val="206691712"/>
        <c:scaling>
          <c:orientation val="minMax"/>
          <c:min val="0"/>
        </c:scaling>
        <c:delete val="0"/>
        <c:axPos val="l"/>
        <c:majorGridlines/>
        <c:numFmt formatCode="General" sourceLinked="1"/>
        <c:majorTickMark val="cross"/>
        <c:minorTickMark val="none"/>
        <c:tickLblPos val="nextTo"/>
        <c:crossAx val="206689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"Полтавская специальная (коррекционная) общеобразовательная школа – интернат"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96.9</c:v>
                </c:pt>
                <c:pt idx="1">
                  <c:v>98</c:v>
                </c:pt>
                <c:pt idx="2">
                  <c:v>44</c:v>
                </c:pt>
                <c:pt idx="3">
                  <c:v>93.6</c:v>
                </c:pt>
                <c:pt idx="4">
                  <c:v>85.1</c:v>
                </c:pt>
              </c:numCache>
            </c:numRef>
          </c:val>
        </c:ser>
        <c:dLbls>
          <c:showLegendKey val="0"/>
          <c:showVal val="0"/>
          <c:showCatName val="0"/>
          <c:showSerName val="0"/>
          <c:showPercent val="0"/>
          <c:showBubbleSize val="0"/>
        </c:dLbls>
        <c:axId val="139797632"/>
        <c:axId val="139799552"/>
      </c:radarChart>
      <c:catAx>
        <c:axId val="1397976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39799552"/>
        <c:crosses val="autoZero"/>
        <c:auto val="1"/>
        <c:lblAlgn val="ctr"/>
        <c:lblOffset val="100"/>
        <c:noMultiLvlLbl val="0"/>
      </c:catAx>
      <c:valAx>
        <c:axId val="139799552"/>
        <c:scaling>
          <c:orientation val="minMax"/>
          <c:min val="0"/>
        </c:scaling>
        <c:delete val="0"/>
        <c:axPos val="l"/>
        <c:majorGridlines/>
        <c:numFmt formatCode="General" sourceLinked="1"/>
        <c:majorTickMark val="cross"/>
        <c:minorTickMark val="none"/>
        <c:tickLblPos val="nextTo"/>
        <c:crossAx val="139797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ЦРР - Детский сад №6 пгт Лучегорск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66.099999999999994</c:v>
                </c:pt>
                <c:pt idx="1">
                  <c:v>70.7</c:v>
                </c:pt>
                <c:pt idx="2">
                  <c:v>36</c:v>
                </c:pt>
                <c:pt idx="3">
                  <c:v>93.8</c:v>
                </c:pt>
                <c:pt idx="4">
                  <c:v>70.099999999999994</c:v>
                </c:pt>
              </c:numCache>
            </c:numRef>
          </c:val>
        </c:ser>
        <c:dLbls>
          <c:showLegendKey val="0"/>
          <c:showVal val="0"/>
          <c:showCatName val="0"/>
          <c:showSerName val="0"/>
          <c:showPercent val="0"/>
          <c:showBubbleSize val="0"/>
        </c:dLbls>
        <c:axId val="207377152"/>
        <c:axId val="207379072"/>
      </c:radarChart>
      <c:catAx>
        <c:axId val="2073771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379072"/>
        <c:crosses val="autoZero"/>
        <c:auto val="1"/>
        <c:lblAlgn val="ctr"/>
        <c:lblOffset val="100"/>
        <c:noMultiLvlLbl val="0"/>
      </c:catAx>
      <c:valAx>
        <c:axId val="207379072"/>
        <c:scaling>
          <c:orientation val="minMax"/>
          <c:min val="0"/>
        </c:scaling>
        <c:delete val="0"/>
        <c:axPos val="l"/>
        <c:majorGridlines/>
        <c:numFmt formatCode="General" sourceLinked="1"/>
        <c:majorTickMark val="cross"/>
        <c:minorTickMark val="none"/>
        <c:tickLblPos val="nextTo"/>
        <c:crossAx val="2073771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МДОКУ Детский сад общеразвивающего вида №2 «Улыбка»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92.5</c:v>
                </c:pt>
                <c:pt idx="1">
                  <c:v>53.7</c:v>
                </c:pt>
                <c:pt idx="2">
                  <c:v>15</c:v>
                </c:pt>
                <c:pt idx="3">
                  <c:v>94.8</c:v>
                </c:pt>
                <c:pt idx="4">
                  <c:v>69.8</c:v>
                </c:pt>
              </c:numCache>
            </c:numRef>
          </c:val>
        </c:ser>
        <c:dLbls>
          <c:showLegendKey val="0"/>
          <c:showVal val="0"/>
          <c:showCatName val="0"/>
          <c:showSerName val="0"/>
          <c:showPercent val="0"/>
          <c:showBubbleSize val="0"/>
        </c:dLbls>
        <c:axId val="207785984"/>
        <c:axId val="207787904"/>
      </c:radarChart>
      <c:catAx>
        <c:axId val="20778598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787904"/>
        <c:crosses val="autoZero"/>
        <c:auto val="1"/>
        <c:lblAlgn val="ctr"/>
        <c:lblOffset val="100"/>
        <c:noMultiLvlLbl val="0"/>
      </c:catAx>
      <c:valAx>
        <c:axId val="207787904"/>
        <c:scaling>
          <c:orientation val="minMax"/>
          <c:min val="0"/>
        </c:scaling>
        <c:delete val="0"/>
        <c:axPos val="l"/>
        <c:majorGridlines/>
        <c:numFmt formatCode="General" sourceLinked="1"/>
        <c:majorTickMark val="cross"/>
        <c:minorTickMark val="none"/>
        <c:tickLblPos val="nextTo"/>
        <c:crossAx val="207785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№13"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79.599999999999994</c:v>
                </c:pt>
                <c:pt idx="1">
                  <c:v>73</c:v>
                </c:pt>
                <c:pt idx="2">
                  <c:v>22.5</c:v>
                </c:pt>
                <c:pt idx="3">
                  <c:v>86.6</c:v>
                </c:pt>
                <c:pt idx="4">
                  <c:v>69.099999999999994</c:v>
                </c:pt>
              </c:numCache>
            </c:numRef>
          </c:val>
        </c:ser>
        <c:dLbls>
          <c:showLegendKey val="0"/>
          <c:showVal val="0"/>
          <c:showCatName val="0"/>
          <c:showSerName val="0"/>
          <c:showPercent val="0"/>
          <c:showBubbleSize val="0"/>
        </c:dLbls>
        <c:axId val="207834112"/>
        <c:axId val="207836288"/>
      </c:radarChart>
      <c:catAx>
        <c:axId val="2078341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836288"/>
        <c:crosses val="autoZero"/>
        <c:auto val="1"/>
        <c:lblAlgn val="ctr"/>
        <c:lblOffset val="100"/>
        <c:noMultiLvlLbl val="0"/>
      </c:catAx>
      <c:valAx>
        <c:axId val="207836288"/>
        <c:scaling>
          <c:orientation val="minMax"/>
          <c:min val="0"/>
        </c:scaling>
        <c:delete val="0"/>
        <c:axPos val="l"/>
        <c:majorGridlines/>
        <c:numFmt formatCode="General" sourceLinked="1"/>
        <c:majorTickMark val="cross"/>
        <c:minorTickMark val="none"/>
        <c:tickLblPos val="nextTo"/>
        <c:crossAx val="2078341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"Берёзка".пос.Волчанец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52.7</c:v>
                </c:pt>
                <c:pt idx="2">
                  <c:v>28</c:v>
                </c:pt>
                <c:pt idx="3">
                  <c:v>90</c:v>
                </c:pt>
                <c:pt idx="4">
                  <c:v>68.400000000000006</c:v>
                </c:pt>
              </c:numCache>
            </c:numRef>
          </c:val>
        </c:ser>
        <c:dLbls>
          <c:showLegendKey val="0"/>
          <c:showVal val="0"/>
          <c:showCatName val="0"/>
          <c:showSerName val="0"/>
          <c:showPercent val="0"/>
          <c:showBubbleSize val="0"/>
        </c:dLbls>
        <c:axId val="207907072"/>
        <c:axId val="207921536"/>
      </c:radarChart>
      <c:catAx>
        <c:axId val="2079070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921536"/>
        <c:crosses val="autoZero"/>
        <c:auto val="1"/>
        <c:lblAlgn val="ctr"/>
        <c:lblOffset val="100"/>
        <c:noMultiLvlLbl val="0"/>
      </c:catAx>
      <c:valAx>
        <c:axId val="207921536"/>
        <c:scaling>
          <c:orientation val="minMax"/>
          <c:min val="0"/>
        </c:scaling>
        <c:delete val="0"/>
        <c:axPos val="l"/>
        <c:majorGridlines/>
        <c:numFmt formatCode="General" sourceLinked="1"/>
        <c:majorTickMark val="cross"/>
        <c:minorTickMark val="none"/>
        <c:tickLblPos val="nextTo"/>
        <c:crossAx val="2079070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МКДОУ Детский сад общеразвивающего вида №31 п.Новый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93.5</c:v>
                </c:pt>
                <c:pt idx="1">
                  <c:v>57.7</c:v>
                </c:pt>
                <c:pt idx="2">
                  <c:v>8</c:v>
                </c:pt>
                <c:pt idx="3">
                  <c:v>96.4</c:v>
                </c:pt>
                <c:pt idx="4">
                  <c:v>67.599999999999994</c:v>
                </c:pt>
              </c:numCache>
            </c:numRef>
          </c:val>
        </c:ser>
        <c:dLbls>
          <c:showLegendKey val="0"/>
          <c:showVal val="0"/>
          <c:showCatName val="0"/>
          <c:showSerName val="0"/>
          <c:showPercent val="0"/>
          <c:showBubbleSize val="0"/>
        </c:dLbls>
        <c:axId val="208279040"/>
        <c:axId val="208280960"/>
      </c:radarChart>
      <c:catAx>
        <c:axId val="2082790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280960"/>
        <c:crosses val="autoZero"/>
        <c:auto val="1"/>
        <c:lblAlgn val="ctr"/>
        <c:lblOffset val="100"/>
        <c:noMultiLvlLbl val="0"/>
      </c:catAx>
      <c:valAx>
        <c:axId val="208280960"/>
        <c:scaling>
          <c:orientation val="minMax"/>
          <c:min val="0"/>
        </c:scaling>
        <c:delete val="0"/>
        <c:axPos val="l"/>
        <c:majorGridlines/>
        <c:numFmt formatCode="General" sourceLinked="1"/>
        <c:majorTickMark val="cross"/>
        <c:minorTickMark val="none"/>
        <c:tickLblPos val="nextTo"/>
        <c:crossAx val="2082790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"Кораблик" с.Хмыловка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82.9</c:v>
                </c:pt>
                <c:pt idx="1">
                  <c:v>48</c:v>
                </c:pt>
                <c:pt idx="2">
                  <c:v>16</c:v>
                </c:pt>
                <c:pt idx="3">
                  <c:v>94.8</c:v>
                </c:pt>
                <c:pt idx="4">
                  <c:v>67.099999999999994</c:v>
                </c:pt>
              </c:numCache>
            </c:numRef>
          </c:val>
        </c:ser>
        <c:dLbls>
          <c:showLegendKey val="0"/>
          <c:showVal val="0"/>
          <c:showCatName val="0"/>
          <c:showSerName val="0"/>
          <c:showPercent val="0"/>
          <c:showBubbleSize val="0"/>
        </c:dLbls>
        <c:axId val="208048896"/>
        <c:axId val="208050816"/>
      </c:radarChart>
      <c:catAx>
        <c:axId val="2080488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050816"/>
        <c:crosses val="autoZero"/>
        <c:auto val="1"/>
        <c:lblAlgn val="ctr"/>
        <c:lblOffset val="100"/>
        <c:noMultiLvlLbl val="0"/>
      </c:catAx>
      <c:valAx>
        <c:axId val="208050816"/>
        <c:scaling>
          <c:orientation val="minMax"/>
          <c:min val="0"/>
        </c:scaling>
        <c:delete val="0"/>
        <c:axPos val="l"/>
        <c:majorGridlines/>
        <c:numFmt formatCode="General" sourceLinked="1"/>
        <c:majorTickMark val="cross"/>
        <c:minorTickMark val="none"/>
        <c:tickLblPos val="nextTo"/>
        <c:crossAx val="2080488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с.Тихменево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56.4</c:v>
                </c:pt>
                <c:pt idx="1">
                  <c:v>90</c:v>
                </c:pt>
                <c:pt idx="2">
                  <c:v>8</c:v>
                </c:pt>
                <c:pt idx="3">
                  <c:v>80</c:v>
                </c:pt>
                <c:pt idx="4">
                  <c:v>66.900000000000006</c:v>
                </c:pt>
              </c:numCache>
            </c:numRef>
          </c:val>
        </c:ser>
        <c:dLbls>
          <c:showLegendKey val="0"/>
          <c:showVal val="0"/>
          <c:showCatName val="0"/>
          <c:showSerName val="0"/>
          <c:showPercent val="0"/>
          <c:showBubbleSize val="0"/>
        </c:dLbls>
        <c:axId val="208101760"/>
        <c:axId val="208103680"/>
      </c:radarChart>
      <c:catAx>
        <c:axId val="2081017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103680"/>
        <c:crosses val="autoZero"/>
        <c:auto val="1"/>
        <c:lblAlgn val="ctr"/>
        <c:lblOffset val="100"/>
        <c:noMultiLvlLbl val="0"/>
      </c:catAx>
      <c:valAx>
        <c:axId val="208103680"/>
        <c:scaling>
          <c:orientation val="minMax"/>
          <c:min val="0"/>
        </c:scaling>
        <c:delete val="0"/>
        <c:axPos val="l"/>
        <c:majorGridlines/>
        <c:numFmt formatCode="General" sourceLinked="1"/>
        <c:majorTickMark val="cross"/>
        <c:minorTickMark val="none"/>
        <c:tickLblPos val="nextTo"/>
        <c:crossAx val="2081017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общеразвивающего вида №12 "Березка" г. Дальнегорска с. Сержантово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79.099999999999994</c:v>
                </c:pt>
                <c:pt idx="1">
                  <c:v>71.7</c:v>
                </c:pt>
                <c:pt idx="2">
                  <c:v>0</c:v>
                </c:pt>
                <c:pt idx="3">
                  <c:v>87.6</c:v>
                </c:pt>
                <c:pt idx="4">
                  <c:v>65</c:v>
                </c:pt>
              </c:numCache>
            </c:numRef>
          </c:val>
        </c:ser>
        <c:dLbls>
          <c:showLegendKey val="0"/>
          <c:showVal val="0"/>
          <c:showCatName val="0"/>
          <c:showSerName val="0"/>
          <c:showPercent val="0"/>
          <c:showBubbleSize val="0"/>
        </c:dLbls>
        <c:axId val="208149888"/>
        <c:axId val="208168448"/>
      </c:radarChart>
      <c:catAx>
        <c:axId val="2081498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168448"/>
        <c:crosses val="autoZero"/>
        <c:auto val="1"/>
        <c:lblAlgn val="ctr"/>
        <c:lblOffset val="100"/>
        <c:noMultiLvlLbl val="0"/>
      </c:catAx>
      <c:valAx>
        <c:axId val="208168448"/>
        <c:scaling>
          <c:orientation val="minMax"/>
          <c:min val="0"/>
        </c:scaling>
        <c:delete val="0"/>
        <c:axPos val="l"/>
        <c:majorGridlines/>
        <c:numFmt formatCode="General" sourceLinked="1"/>
        <c:majorTickMark val="cross"/>
        <c:minorTickMark val="none"/>
        <c:tickLblPos val="nextTo"/>
        <c:crossAx val="2081498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общеразвивающего вида №21 с.Светлогорье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85.6</c:v>
                </c:pt>
                <c:pt idx="1">
                  <c:v>58</c:v>
                </c:pt>
                <c:pt idx="2">
                  <c:v>14</c:v>
                </c:pt>
                <c:pt idx="3">
                  <c:v>87.2</c:v>
                </c:pt>
                <c:pt idx="4">
                  <c:v>64.2</c:v>
                </c:pt>
              </c:numCache>
            </c:numRef>
          </c:val>
        </c:ser>
        <c:dLbls>
          <c:showLegendKey val="0"/>
          <c:showVal val="0"/>
          <c:showCatName val="0"/>
          <c:showSerName val="0"/>
          <c:showPercent val="0"/>
          <c:showBubbleSize val="0"/>
        </c:dLbls>
        <c:axId val="208206464"/>
        <c:axId val="208212736"/>
      </c:radarChart>
      <c:catAx>
        <c:axId val="2082064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212736"/>
        <c:crosses val="autoZero"/>
        <c:auto val="1"/>
        <c:lblAlgn val="ctr"/>
        <c:lblOffset val="100"/>
        <c:noMultiLvlLbl val="0"/>
      </c:catAx>
      <c:valAx>
        <c:axId val="208212736"/>
        <c:scaling>
          <c:orientation val="minMax"/>
          <c:min val="0"/>
        </c:scaling>
        <c:delete val="0"/>
        <c:axPos val="l"/>
        <c:majorGridlines/>
        <c:numFmt formatCode="General" sourceLinked="1"/>
        <c:majorTickMark val="cross"/>
        <c:minorTickMark val="none"/>
        <c:tickLblPos val="nextTo"/>
        <c:crossAx val="2082064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МДОБУ Детский сад №1 с.Пантелеймоновка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72.099999999999994</c:v>
                </c:pt>
                <c:pt idx="1">
                  <c:v>72.7</c:v>
                </c:pt>
                <c:pt idx="2">
                  <c:v>0</c:v>
                </c:pt>
                <c:pt idx="3">
                  <c:v>84</c:v>
                </c:pt>
                <c:pt idx="4">
                  <c:v>63</c:v>
                </c:pt>
              </c:numCache>
            </c:numRef>
          </c:val>
        </c:ser>
        <c:dLbls>
          <c:showLegendKey val="0"/>
          <c:showVal val="0"/>
          <c:showCatName val="0"/>
          <c:showSerName val="0"/>
          <c:showPercent val="0"/>
          <c:showBubbleSize val="0"/>
        </c:dLbls>
        <c:axId val="207644160"/>
        <c:axId val="207646080"/>
      </c:radarChart>
      <c:catAx>
        <c:axId val="207644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646080"/>
        <c:crosses val="autoZero"/>
        <c:auto val="1"/>
        <c:lblAlgn val="ctr"/>
        <c:lblOffset val="100"/>
        <c:noMultiLvlLbl val="0"/>
      </c:catAx>
      <c:valAx>
        <c:axId val="207646080"/>
        <c:scaling>
          <c:orientation val="minMax"/>
          <c:min val="0"/>
        </c:scaling>
        <c:delete val="0"/>
        <c:axPos val="l"/>
        <c:majorGridlines/>
        <c:numFmt formatCode="General" sourceLinked="1"/>
        <c:majorTickMark val="cross"/>
        <c:minorTickMark val="none"/>
        <c:tickLblPos val="nextTo"/>
        <c:crossAx val="207644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№12"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94</c:v>
                </c:pt>
                <c:pt idx="2">
                  <c:v>42</c:v>
                </c:pt>
                <c:pt idx="3">
                  <c:v>95.4</c:v>
                </c:pt>
                <c:pt idx="4">
                  <c:v>85</c:v>
                </c:pt>
              </c:numCache>
            </c:numRef>
          </c:val>
        </c:ser>
        <c:dLbls>
          <c:showLegendKey val="0"/>
          <c:showVal val="0"/>
          <c:showCatName val="0"/>
          <c:showSerName val="0"/>
          <c:showPercent val="0"/>
          <c:showBubbleSize val="0"/>
        </c:dLbls>
        <c:axId val="139850112"/>
        <c:axId val="139852032"/>
      </c:radarChart>
      <c:catAx>
        <c:axId val="1398501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39852032"/>
        <c:crosses val="autoZero"/>
        <c:auto val="1"/>
        <c:lblAlgn val="ctr"/>
        <c:lblOffset val="100"/>
        <c:noMultiLvlLbl val="0"/>
      </c:catAx>
      <c:valAx>
        <c:axId val="139852032"/>
        <c:scaling>
          <c:orientation val="minMax"/>
          <c:min val="0"/>
        </c:scaling>
        <c:delete val="0"/>
        <c:axPos val="l"/>
        <c:majorGridlines/>
        <c:numFmt formatCode="General" sourceLinked="1"/>
        <c:majorTickMark val="cross"/>
        <c:minorTickMark val="none"/>
        <c:tickLblPos val="nextTo"/>
        <c:crossAx val="1398501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№5 пгт. 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c:v>
                </c:pt>
                <c:pt idx="1">
                  <c:v>54</c:v>
                </c:pt>
                <c:pt idx="2">
                  <c:v>0</c:v>
                </c:pt>
                <c:pt idx="3">
                  <c:v>64.8</c:v>
                </c:pt>
                <c:pt idx="4">
                  <c:v>52.4</c:v>
                </c:pt>
              </c:numCache>
            </c:numRef>
          </c:val>
        </c:ser>
        <c:dLbls>
          <c:showLegendKey val="0"/>
          <c:showVal val="0"/>
          <c:showCatName val="0"/>
          <c:showSerName val="0"/>
          <c:showPercent val="0"/>
          <c:showBubbleSize val="0"/>
        </c:dLbls>
        <c:axId val="207680256"/>
        <c:axId val="207682176"/>
      </c:radarChart>
      <c:catAx>
        <c:axId val="2076802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7682176"/>
        <c:crosses val="autoZero"/>
        <c:auto val="1"/>
        <c:lblAlgn val="ctr"/>
        <c:lblOffset val="100"/>
        <c:noMultiLvlLbl val="0"/>
      </c:catAx>
      <c:valAx>
        <c:axId val="207682176"/>
        <c:scaling>
          <c:orientation val="minMax"/>
          <c:min val="0"/>
        </c:scaling>
        <c:delete val="0"/>
        <c:axPos val="l"/>
        <c:majorGridlines/>
        <c:numFmt formatCode="General" sourceLinked="1"/>
        <c:majorTickMark val="cross"/>
        <c:minorTickMark val="none"/>
        <c:tickLblPos val="nextTo"/>
        <c:crossAx val="2076802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5708027318140501"/>
          <c:y val="7.3941223483021609E-2"/>
          <c:w val="0.60129901744155079"/>
          <c:h val="0.80644466549288307"/>
        </c:manualLayout>
      </c:layout>
      <c:barChart>
        <c:barDir val="bar"/>
        <c:grouping val="stacked"/>
        <c:varyColors val="0"/>
        <c:ser>
          <c:idx val="0"/>
          <c:order val="0"/>
          <c:tx>
            <c:strRef>
              <c:f>Лист1!$B$1</c:f>
              <c:strCache>
                <c:ptCount val="1"/>
                <c:pt idx="0">
                  <c:v>низкий</c:v>
                </c:pt>
              </c:strCache>
            </c:strRef>
          </c:tx>
          <c:spPr>
            <a:solidFill>
              <a:schemeClr val="accent6">
                <a:lumMod val="75000"/>
              </a:schemeClr>
            </a:solidFill>
          </c:spPr>
          <c:invertIfNegative val="0"/>
          <c:dLbls>
            <c:dLbl>
              <c:idx val="2"/>
              <c:layout/>
              <c:dLblPos val="ctr"/>
              <c:showLegendKey val="0"/>
              <c:showVal val="1"/>
              <c:showCatName val="0"/>
              <c:showSerName val="0"/>
              <c:showPercent val="0"/>
              <c:showBubbleSize val="0"/>
            </c:dLbl>
            <c:showLegendKey val="0"/>
            <c:showVal val="0"/>
            <c:showCatName val="0"/>
            <c:showSerName val="0"/>
            <c:showPercent val="0"/>
            <c:showBubbleSize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Лист1!$B$2:$B$7</c:f>
              <c:numCache>
                <c:formatCode>General</c:formatCode>
                <c:ptCount val="6"/>
                <c:pt idx="2" formatCode="0.0%">
                  <c:v>0.12</c:v>
                </c:pt>
              </c:numCache>
            </c:numRef>
          </c:val>
          <c:extLst xmlns:c16r2="http://schemas.microsoft.com/office/drawing/2015/06/chart">
            <c:ext xmlns:c16="http://schemas.microsoft.com/office/drawing/2014/chart" uri="{C3380CC4-5D6E-409C-BE32-E72D297353CC}">
              <c16:uniqueId val="{00000000-D732-4C80-B3FE-323DB97B57AD}"/>
            </c:ext>
          </c:extLst>
        </c:ser>
        <c:ser>
          <c:idx val="1"/>
          <c:order val="1"/>
          <c:tx>
            <c:strRef>
              <c:f>Лист1!$C$1</c:f>
              <c:strCache>
                <c:ptCount val="1"/>
                <c:pt idx="0">
                  <c:v>ниже среднего</c:v>
                </c:pt>
              </c:strCache>
            </c:strRef>
          </c:tx>
          <c:spPr>
            <a:solidFill>
              <a:srgbClr val="FF9933"/>
            </a:solidFill>
          </c:spPr>
          <c:invertIfNegative val="0"/>
          <c:dLbls>
            <c:dLbl>
              <c:idx val="1"/>
              <c:layout>
                <c:manualLayout>
                  <c:x val="-9.4485358340557369E-3"/>
                  <c:y val="3.9682038410799134E-2"/>
                </c:manualLayout>
              </c:layout>
              <c:dLblPos val="ctr"/>
              <c:showLegendKey val="0"/>
              <c:showVal val="1"/>
              <c:showCatName val="0"/>
              <c:showSerName val="0"/>
              <c:showPercent val="0"/>
              <c:showBubbleSize val="0"/>
            </c:dLbl>
            <c:dLbl>
              <c:idx val="2"/>
              <c:layout/>
              <c:dLblPos val="ctr"/>
              <c:showLegendKey val="0"/>
              <c:showVal val="1"/>
              <c:showCatName val="0"/>
              <c:showSerName val="0"/>
              <c:showPercent val="0"/>
              <c:showBubbleSize val="0"/>
            </c:dLbl>
            <c:showLegendKey val="0"/>
            <c:showVal val="0"/>
            <c:showCatName val="0"/>
            <c:showSerName val="0"/>
            <c:showPercent val="0"/>
            <c:showBubbleSize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Лист1!$C$2:$C$7</c:f>
              <c:numCache>
                <c:formatCode>General</c:formatCode>
                <c:ptCount val="6"/>
                <c:pt idx="2" formatCode="0.0%">
                  <c:v>0.44</c:v>
                </c:pt>
              </c:numCache>
            </c:numRef>
          </c:val>
          <c:extLst xmlns:c16r2="http://schemas.microsoft.com/office/drawing/2015/06/chart">
            <c:ext xmlns:c16="http://schemas.microsoft.com/office/drawing/2014/chart" uri="{C3380CC4-5D6E-409C-BE32-E72D297353CC}">
              <c16:uniqueId val="{00000001-D732-4C80-B3FE-323DB97B57AD}"/>
            </c:ext>
          </c:extLst>
        </c:ser>
        <c:ser>
          <c:idx val="2"/>
          <c:order val="2"/>
          <c:tx>
            <c:strRef>
              <c:f>Лист1!$D$1</c:f>
              <c:strCache>
                <c:ptCount val="1"/>
                <c:pt idx="0">
                  <c:v>средний</c:v>
                </c:pt>
              </c:strCache>
            </c:strRef>
          </c:tx>
          <c:spPr>
            <a:solidFill>
              <a:srgbClr val="FFFFCC"/>
            </a:solidFill>
          </c:spPr>
          <c:invertIfNegative val="0"/>
          <c:dLbls>
            <c:dLbl>
              <c:idx val="3"/>
              <c:delete val="1"/>
            </c:dLbl>
            <c:dLbl>
              <c:idx val="4"/>
              <c:delete val="1"/>
            </c:dLbl>
            <c:txPr>
              <a:bodyPr/>
              <a:lstStyle/>
              <a:p>
                <a:pPr>
                  <a:defRPr sz="1050"/>
                </a:pPr>
                <a:endParaRPr lang="ru-RU"/>
              </a:p>
            </c:txPr>
            <c:dLblPos val="ct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Лист1!$D$2:$D$7</c:f>
              <c:numCache>
                <c:formatCode>General</c:formatCode>
                <c:ptCount val="6"/>
                <c:pt idx="0" formatCode="0.0%">
                  <c:v>0.04</c:v>
                </c:pt>
                <c:pt idx="2" formatCode="0.0%">
                  <c:v>0.32</c:v>
                </c:pt>
              </c:numCache>
            </c:numRef>
          </c:val>
        </c:ser>
        <c:ser>
          <c:idx val="3"/>
          <c:order val="3"/>
          <c:tx>
            <c:strRef>
              <c:f>Лист1!$E$1</c:f>
              <c:strCache>
                <c:ptCount val="1"/>
                <c:pt idx="0">
                  <c:v>выше среднего</c:v>
                </c:pt>
              </c:strCache>
            </c:strRef>
          </c:tx>
          <c:spPr>
            <a:solidFill>
              <a:schemeClr val="accent3">
                <a:lumMod val="60000"/>
                <a:lumOff val="40000"/>
              </a:schemeClr>
            </a:solidFill>
          </c:spPr>
          <c:invertIfNegative val="0"/>
          <c:dLbls>
            <c:dLbl>
              <c:idx val="0"/>
              <c:layout/>
              <c:dLblPos val="ctr"/>
              <c:showLegendKey val="0"/>
              <c:showVal val="1"/>
              <c:showCatName val="0"/>
              <c:showSerName val="0"/>
              <c:showPercent val="0"/>
              <c:showBubbleSize val="0"/>
            </c:dLbl>
            <c:dLbl>
              <c:idx val="1"/>
              <c:layout/>
              <c:dLblPos val="ctr"/>
              <c:showLegendKey val="0"/>
              <c:showVal val="1"/>
              <c:showCatName val="0"/>
              <c:showSerName val="0"/>
              <c:showPercent val="0"/>
              <c:showBubbleSize val="0"/>
            </c:dLbl>
            <c:dLbl>
              <c:idx val="3"/>
              <c:delete val="1"/>
            </c:dLbl>
            <c:dLbl>
              <c:idx val="4"/>
              <c:delete val="1"/>
            </c:dLbl>
            <c:dLbl>
              <c:idx val="5"/>
              <c:layout/>
              <c:dLblPos val="ctr"/>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Лист1!$E$2:$E$7</c:f>
              <c:numCache>
                <c:formatCode>0.0%</c:formatCode>
                <c:ptCount val="6"/>
                <c:pt idx="0">
                  <c:v>0.04</c:v>
                </c:pt>
                <c:pt idx="1">
                  <c:v>0.24</c:v>
                </c:pt>
                <c:pt idx="2">
                  <c:v>0.04</c:v>
                </c:pt>
                <c:pt idx="5">
                  <c:v>0.28000000000000003</c:v>
                </c:pt>
              </c:numCache>
            </c:numRef>
          </c:val>
        </c:ser>
        <c:ser>
          <c:idx val="4"/>
          <c:order val="4"/>
          <c:tx>
            <c:strRef>
              <c:f>Лист1!$F$1</c:f>
              <c:strCache>
                <c:ptCount val="1"/>
                <c:pt idx="0">
                  <c:v>высокий</c:v>
                </c:pt>
              </c:strCache>
            </c:strRef>
          </c:tx>
          <c:spPr>
            <a:solidFill>
              <a:schemeClr val="accent3">
                <a:lumMod val="75000"/>
              </a:schemeClr>
            </a:solidFill>
            <a:ln>
              <a:noFill/>
            </a:ln>
          </c:spPr>
          <c:invertIfNegative val="0"/>
          <c:dLbls>
            <c:txPr>
              <a:bodyPr/>
              <a:lstStyle/>
              <a:p>
                <a:pPr>
                  <a:defRPr>
                    <a:solidFill>
                      <a:schemeClr val="bg1"/>
                    </a:solidFill>
                  </a:defRPr>
                </a:pPr>
                <a:endParaRPr lang="ru-RU"/>
              </a:p>
            </c:txP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Лист1!$F$2:$F$7</c:f>
              <c:numCache>
                <c:formatCode>0.0%</c:formatCode>
                <c:ptCount val="6"/>
                <c:pt idx="0">
                  <c:v>0.92</c:v>
                </c:pt>
                <c:pt idx="1">
                  <c:v>0.76</c:v>
                </c:pt>
                <c:pt idx="2">
                  <c:v>0.08</c:v>
                </c:pt>
                <c:pt idx="3">
                  <c:v>1</c:v>
                </c:pt>
                <c:pt idx="4">
                  <c:v>1</c:v>
                </c:pt>
                <c:pt idx="5">
                  <c:v>0.72</c:v>
                </c:pt>
              </c:numCache>
            </c:numRef>
          </c:val>
        </c:ser>
        <c:dLbls>
          <c:showLegendKey val="0"/>
          <c:showVal val="0"/>
          <c:showCatName val="0"/>
          <c:showSerName val="0"/>
          <c:showPercent val="0"/>
          <c:showBubbleSize val="0"/>
        </c:dLbls>
        <c:gapWidth val="96"/>
        <c:overlap val="100"/>
        <c:axId val="208398592"/>
        <c:axId val="208416768"/>
      </c:barChart>
      <c:catAx>
        <c:axId val="208398592"/>
        <c:scaling>
          <c:orientation val="maxMin"/>
        </c:scaling>
        <c:delete val="0"/>
        <c:axPos val="l"/>
        <c:numFmt formatCode="General" sourceLinked="0"/>
        <c:majorTickMark val="out"/>
        <c:minorTickMark val="none"/>
        <c:tickLblPos val="nextTo"/>
        <c:crossAx val="208416768"/>
        <c:crosses val="autoZero"/>
        <c:auto val="1"/>
        <c:lblAlgn val="ctr"/>
        <c:lblOffset val="100"/>
        <c:noMultiLvlLbl val="0"/>
      </c:catAx>
      <c:valAx>
        <c:axId val="208416768"/>
        <c:scaling>
          <c:orientation val="minMax"/>
          <c:max val="1"/>
          <c:min val="0"/>
        </c:scaling>
        <c:delete val="0"/>
        <c:axPos val="b"/>
        <c:numFmt formatCode="0%" sourceLinked="0"/>
        <c:majorTickMark val="out"/>
        <c:minorTickMark val="none"/>
        <c:tickLblPos val="nextTo"/>
        <c:txPr>
          <a:bodyPr/>
          <a:lstStyle/>
          <a:p>
            <a:pPr>
              <a:defRPr sz="1200"/>
            </a:pPr>
            <a:endParaRPr lang="ru-RU"/>
          </a:p>
        </c:txPr>
        <c:crossAx val="208398592"/>
        <c:crosses val="max"/>
        <c:crossBetween val="between"/>
        <c:majorUnit val="0.2"/>
      </c:valAx>
      <c:spPr>
        <a:ln>
          <a:noFill/>
        </a:ln>
      </c:spPr>
    </c:plotArea>
    <c:legend>
      <c:legendPos val="r"/>
      <c:layout>
        <c:manualLayout>
          <c:xMode val="edge"/>
          <c:yMode val="edge"/>
          <c:x val="7.8666128620909548E-2"/>
          <c:y val="2.6232701515198614E-3"/>
          <c:w val="0.80903274073902132"/>
          <c:h val="7.82149175558014E-2"/>
        </c:manualLayout>
      </c:layout>
      <c:overlay val="0"/>
    </c:legend>
    <c:plotVisOnly val="1"/>
    <c:dispBlanksAs val="gap"/>
    <c:showDLblsOverMax val="0"/>
  </c:chart>
  <c:spPr>
    <a:ln>
      <a:noFill/>
    </a:ln>
  </c:spPr>
  <c:txPr>
    <a:bodyPr/>
    <a:lstStyle/>
    <a:p>
      <a:pPr>
        <a:defRPr sz="1400"/>
      </a:pPr>
      <a:endParaRPr lang="ru-RU"/>
    </a:p>
  </c:txPr>
  <c:externalData r:id="rId2">
    <c:autoUpdate val="0"/>
  </c:externalData>
</c:chartSpace>
</file>

<file path=ppt/charts/chart3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ДО Центр детского творчества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96.4</c:v>
                </c:pt>
                <c:pt idx="1">
                  <c:v>94.7</c:v>
                </c:pt>
                <c:pt idx="2">
                  <c:v>100</c:v>
                </c:pt>
                <c:pt idx="3">
                  <c:v>99.2</c:v>
                </c:pt>
                <c:pt idx="4">
                  <c:v>97.7</c:v>
                </c:pt>
              </c:numCache>
            </c:numRef>
          </c:val>
        </c:ser>
        <c:dLbls>
          <c:showLegendKey val="0"/>
          <c:showVal val="0"/>
          <c:showCatName val="0"/>
          <c:showSerName val="0"/>
          <c:showPercent val="0"/>
          <c:showBubbleSize val="0"/>
        </c:dLbls>
        <c:axId val="208439552"/>
        <c:axId val="208458112"/>
      </c:radarChart>
      <c:catAx>
        <c:axId val="2084395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458112"/>
        <c:crosses val="autoZero"/>
        <c:auto val="1"/>
        <c:lblAlgn val="ctr"/>
        <c:lblOffset val="100"/>
        <c:noMultiLvlLbl val="0"/>
      </c:catAx>
      <c:valAx>
        <c:axId val="208458112"/>
        <c:scaling>
          <c:orientation val="minMax"/>
          <c:min val="0"/>
        </c:scaling>
        <c:delete val="0"/>
        <c:axPos val="l"/>
        <c:majorGridlines/>
        <c:numFmt formatCode="General" sourceLinked="1"/>
        <c:majorTickMark val="cross"/>
        <c:minorTickMark val="none"/>
        <c:tickLblPos val="nextTo"/>
        <c:crossAx val="2084395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ДО "Центр внешкольной работы"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93.2</c:v>
                </c:pt>
                <c:pt idx="1">
                  <c:v>94</c:v>
                </c:pt>
                <c:pt idx="2">
                  <c:v>92</c:v>
                </c:pt>
                <c:pt idx="3">
                  <c:v>98.6</c:v>
                </c:pt>
                <c:pt idx="4">
                  <c:v>95.4</c:v>
                </c:pt>
              </c:numCache>
            </c:numRef>
          </c:val>
        </c:ser>
        <c:dLbls>
          <c:showLegendKey val="0"/>
          <c:showVal val="0"/>
          <c:showCatName val="0"/>
          <c:showSerName val="0"/>
          <c:showPercent val="0"/>
          <c:showBubbleSize val="0"/>
        </c:dLbls>
        <c:axId val="208532992"/>
        <c:axId val="208534912"/>
      </c:radarChart>
      <c:catAx>
        <c:axId val="2085329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08534912"/>
        <c:crosses val="autoZero"/>
        <c:auto val="1"/>
        <c:lblAlgn val="ctr"/>
        <c:lblOffset val="100"/>
        <c:noMultiLvlLbl val="0"/>
      </c:catAx>
      <c:valAx>
        <c:axId val="208534912"/>
        <c:scaling>
          <c:orientation val="minMax"/>
          <c:min val="0"/>
        </c:scaling>
        <c:delete val="0"/>
        <c:axPos val="l"/>
        <c:majorGridlines/>
        <c:numFmt formatCode="General" sourceLinked="1"/>
        <c:majorTickMark val="cross"/>
        <c:minorTickMark val="none"/>
        <c:tickLblPos val="nextTo"/>
        <c:crossAx val="2085329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МБУДО "Дом детского творчества с.Ракитное"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94.7</c:v>
                </c:pt>
                <c:pt idx="1">
                  <c:v>97.7</c:v>
                </c:pt>
                <c:pt idx="2">
                  <c:v>50.9</c:v>
                </c:pt>
                <c:pt idx="3">
                  <c:v>97.4</c:v>
                </c:pt>
                <c:pt idx="4">
                  <c:v>87.7</c:v>
                </c:pt>
              </c:numCache>
            </c:numRef>
          </c:val>
        </c:ser>
        <c:dLbls>
          <c:showLegendKey val="0"/>
          <c:showVal val="0"/>
          <c:showCatName val="0"/>
          <c:showSerName val="0"/>
          <c:showPercent val="0"/>
          <c:showBubbleSize val="0"/>
        </c:dLbls>
        <c:axId val="213029632"/>
        <c:axId val="213031552"/>
      </c:radarChart>
      <c:catAx>
        <c:axId val="2130296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031552"/>
        <c:crosses val="autoZero"/>
        <c:auto val="1"/>
        <c:lblAlgn val="ctr"/>
        <c:lblOffset val="100"/>
        <c:noMultiLvlLbl val="0"/>
      </c:catAx>
      <c:valAx>
        <c:axId val="213031552"/>
        <c:scaling>
          <c:orientation val="minMax"/>
          <c:min val="0"/>
        </c:scaling>
        <c:delete val="0"/>
        <c:axPos val="l"/>
        <c:majorGridlines/>
        <c:numFmt formatCode="General" sourceLinked="1"/>
        <c:majorTickMark val="cross"/>
        <c:minorTickMark val="none"/>
        <c:tickLblPos val="nextTo"/>
        <c:crossAx val="213029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 Центр детского творчества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c:v>
                </c:pt>
                <c:pt idx="1">
                  <c:v>97.7</c:v>
                </c:pt>
                <c:pt idx="2">
                  <c:v>46</c:v>
                </c:pt>
                <c:pt idx="3">
                  <c:v>99.6</c:v>
                </c:pt>
                <c:pt idx="4">
                  <c:v>87.7</c:v>
                </c:pt>
              </c:numCache>
            </c:numRef>
          </c:val>
        </c:ser>
        <c:dLbls>
          <c:showLegendKey val="0"/>
          <c:showVal val="0"/>
          <c:showCatName val="0"/>
          <c:showSerName val="0"/>
          <c:showPercent val="0"/>
          <c:showBubbleSize val="0"/>
        </c:dLbls>
        <c:axId val="213123072"/>
        <c:axId val="213124992"/>
      </c:radarChart>
      <c:catAx>
        <c:axId val="2131230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124992"/>
        <c:crosses val="autoZero"/>
        <c:auto val="1"/>
        <c:lblAlgn val="ctr"/>
        <c:lblOffset val="100"/>
        <c:noMultiLvlLbl val="0"/>
      </c:catAx>
      <c:valAx>
        <c:axId val="213124992"/>
        <c:scaling>
          <c:orientation val="minMax"/>
          <c:min val="0"/>
        </c:scaling>
        <c:delete val="0"/>
        <c:axPos val="l"/>
        <c:majorGridlines/>
        <c:numFmt formatCode="General" sourceLinked="1"/>
        <c:majorTickMark val="cross"/>
        <c:minorTickMark val="none"/>
        <c:tickLblPos val="nextTo"/>
        <c:crossAx val="2131230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 Детская школа искусств с.Анучино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98.2</c:v>
                </c:pt>
                <c:pt idx="1">
                  <c:v>100</c:v>
                </c:pt>
                <c:pt idx="2">
                  <c:v>38</c:v>
                </c:pt>
                <c:pt idx="3">
                  <c:v>100</c:v>
                </c:pt>
                <c:pt idx="4">
                  <c:v>87.2</c:v>
                </c:pt>
              </c:numCache>
            </c:numRef>
          </c:val>
        </c:ser>
        <c:dLbls>
          <c:showLegendKey val="0"/>
          <c:showVal val="0"/>
          <c:showCatName val="0"/>
          <c:showSerName val="0"/>
          <c:showPercent val="0"/>
          <c:showBubbleSize val="0"/>
        </c:dLbls>
        <c:axId val="213150720"/>
        <c:axId val="213464192"/>
      </c:radarChart>
      <c:catAx>
        <c:axId val="2131507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464192"/>
        <c:crosses val="autoZero"/>
        <c:auto val="1"/>
        <c:lblAlgn val="ctr"/>
        <c:lblOffset val="100"/>
        <c:noMultiLvlLbl val="0"/>
      </c:catAx>
      <c:valAx>
        <c:axId val="213464192"/>
        <c:scaling>
          <c:orientation val="minMax"/>
          <c:min val="0"/>
        </c:scaling>
        <c:delete val="0"/>
        <c:axPos val="l"/>
        <c:majorGridlines/>
        <c:numFmt formatCode="General" sourceLinked="1"/>
        <c:majorTickMark val="cross"/>
        <c:minorTickMark val="none"/>
        <c:tickLblPos val="nextTo"/>
        <c:crossAx val="2131507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ДОД Дом детского творчества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83.7</c:v>
                </c:pt>
                <c:pt idx="2">
                  <c:v>60.2</c:v>
                </c:pt>
                <c:pt idx="3">
                  <c:v>98.2</c:v>
                </c:pt>
                <c:pt idx="4">
                  <c:v>87.1</c:v>
                </c:pt>
              </c:numCache>
            </c:numRef>
          </c:val>
        </c:ser>
        <c:dLbls>
          <c:showLegendKey val="0"/>
          <c:showVal val="0"/>
          <c:showCatName val="0"/>
          <c:showSerName val="0"/>
          <c:showPercent val="0"/>
          <c:showBubbleSize val="0"/>
        </c:dLbls>
        <c:axId val="213502208"/>
        <c:axId val="213512576"/>
      </c:radarChart>
      <c:catAx>
        <c:axId val="2135022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512576"/>
        <c:crosses val="autoZero"/>
        <c:auto val="1"/>
        <c:lblAlgn val="ctr"/>
        <c:lblOffset val="100"/>
        <c:noMultiLvlLbl val="0"/>
      </c:catAx>
      <c:valAx>
        <c:axId val="213512576"/>
        <c:scaling>
          <c:orientation val="minMax"/>
          <c:min val="0"/>
        </c:scaling>
        <c:delete val="0"/>
        <c:axPos val="l"/>
        <c:majorGridlines/>
        <c:numFmt formatCode="General" sourceLinked="1"/>
        <c:majorTickMark val="cross"/>
        <c:minorTickMark val="none"/>
        <c:tickLblPos val="nextTo"/>
        <c:crossAx val="2135022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МБУДО Детско-юношеская спортивная школа "Орбита" ГО ЗАТО г.Фокино (п.Дунай)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97</c:v>
                </c:pt>
                <c:pt idx="2">
                  <c:v>38</c:v>
                </c:pt>
                <c:pt idx="3">
                  <c:v>97</c:v>
                </c:pt>
                <c:pt idx="4">
                  <c:v>85</c:v>
                </c:pt>
              </c:numCache>
            </c:numRef>
          </c:val>
        </c:ser>
        <c:dLbls>
          <c:showLegendKey val="0"/>
          <c:showVal val="0"/>
          <c:showCatName val="0"/>
          <c:showSerName val="0"/>
          <c:showPercent val="0"/>
          <c:showBubbleSize val="0"/>
        </c:dLbls>
        <c:axId val="213206528"/>
        <c:axId val="213208448"/>
      </c:radarChart>
      <c:catAx>
        <c:axId val="2132065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208448"/>
        <c:crosses val="autoZero"/>
        <c:auto val="1"/>
        <c:lblAlgn val="ctr"/>
        <c:lblOffset val="100"/>
        <c:noMultiLvlLbl val="0"/>
      </c:catAx>
      <c:valAx>
        <c:axId val="213208448"/>
        <c:scaling>
          <c:orientation val="minMax"/>
          <c:min val="0"/>
        </c:scaling>
        <c:delete val="0"/>
        <c:axPos val="l"/>
        <c:majorGridlines/>
        <c:numFmt formatCode="General" sourceLinked="1"/>
        <c:majorTickMark val="cross"/>
        <c:minorTickMark val="none"/>
        <c:tickLblPos val="nextTo"/>
        <c:crossAx val="2132065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 Станция юных туристов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96.8</c:v>
                </c:pt>
                <c:pt idx="1">
                  <c:v>99</c:v>
                </c:pt>
                <c:pt idx="2">
                  <c:v>30</c:v>
                </c:pt>
                <c:pt idx="3">
                  <c:v>99</c:v>
                </c:pt>
                <c:pt idx="4">
                  <c:v>84.9</c:v>
                </c:pt>
              </c:numCache>
            </c:numRef>
          </c:val>
        </c:ser>
        <c:dLbls>
          <c:showLegendKey val="0"/>
          <c:showVal val="0"/>
          <c:showCatName val="0"/>
          <c:showSerName val="0"/>
          <c:showPercent val="0"/>
          <c:showBubbleSize val="0"/>
        </c:dLbls>
        <c:axId val="213299968"/>
        <c:axId val="213301888"/>
      </c:radarChart>
      <c:catAx>
        <c:axId val="2132999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301888"/>
        <c:crosses val="autoZero"/>
        <c:auto val="1"/>
        <c:lblAlgn val="ctr"/>
        <c:lblOffset val="100"/>
        <c:noMultiLvlLbl val="0"/>
      </c:catAx>
      <c:valAx>
        <c:axId val="213301888"/>
        <c:scaling>
          <c:orientation val="minMax"/>
          <c:min val="0"/>
        </c:scaling>
        <c:delete val="0"/>
        <c:axPos val="l"/>
        <c:majorGridlines/>
        <c:numFmt formatCode="General" sourceLinked="1"/>
        <c:majorTickMark val="cross"/>
        <c:minorTickMark val="none"/>
        <c:tickLblPos val="nextTo"/>
        <c:crossAx val="2132999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Владимировская средняя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87.8</c:v>
                </c:pt>
                <c:pt idx="1">
                  <c:v>86.7</c:v>
                </c:pt>
                <c:pt idx="2">
                  <c:v>60</c:v>
                </c:pt>
                <c:pt idx="3">
                  <c:v>93.6</c:v>
                </c:pt>
                <c:pt idx="4">
                  <c:v>84.8</c:v>
                </c:pt>
              </c:numCache>
            </c:numRef>
          </c:val>
        </c:ser>
        <c:dLbls>
          <c:showLegendKey val="0"/>
          <c:showVal val="0"/>
          <c:showCatName val="0"/>
          <c:showSerName val="0"/>
          <c:showPercent val="0"/>
          <c:showBubbleSize val="0"/>
        </c:dLbls>
        <c:axId val="139857280"/>
        <c:axId val="139871744"/>
      </c:radarChart>
      <c:catAx>
        <c:axId val="1398572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39871744"/>
        <c:crosses val="autoZero"/>
        <c:auto val="1"/>
        <c:lblAlgn val="ctr"/>
        <c:lblOffset val="100"/>
        <c:noMultiLvlLbl val="0"/>
      </c:catAx>
      <c:valAx>
        <c:axId val="139871744"/>
        <c:scaling>
          <c:orientation val="minMax"/>
          <c:min val="0"/>
        </c:scaling>
        <c:delete val="0"/>
        <c:axPos val="l"/>
        <c:majorGridlines/>
        <c:numFmt formatCode="General" sourceLinked="1"/>
        <c:majorTickMark val="cross"/>
        <c:minorTickMark val="none"/>
        <c:tickLblPos val="nextTo"/>
        <c:crossAx val="1398572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МБУДО "Детско-юношеская спортивная школа с.Веденка"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c:v>
                </c:pt>
                <c:pt idx="1">
                  <c:v>77.7</c:v>
                </c:pt>
                <c:pt idx="2">
                  <c:v>50</c:v>
                </c:pt>
                <c:pt idx="3">
                  <c:v>99.2</c:v>
                </c:pt>
                <c:pt idx="4">
                  <c:v>84.9</c:v>
                </c:pt>
              </c:numCache>
            </c:numRef>
          </c:val>
        </c:ser>
        <c:dLbls>
          <c:showLegendKey val="0"/>
          <c:showVal val="0"/>
          <c:showCatName val="0"/>
          <c:showSerName val="0"/>
          <c:showPercent val="0"/>
          <c:showBubbleSize val="0"/>
        </c:dLbls>
        <c:axId val="213585920"/>
        <c:axId val="213587840"/>
      </c:radarChart>
      <c:catAx>
        <c:axId val="2135859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587840"/>
        <c:crosses val="autoZero"/>
        <c:auto val="1"/>
        <c:lblAlgn val="ctr"/>
        <c:lblOffset val="100"/>
        <c:noMultiLvlLbl val="0"/>
      </c:catAx>
      <c:valAx>
        <c:axId val="213587840"/>
        <c:scaling>
          <c:orientation val="minMax"/>
          <c:min val="0"/>
        </c:scaling>
        <c:delete val="0"/>
        <c:axPos val="l"/>
        <c:majorGridlines/>
        <c:numFmt formatCode="General" sourceLinked="1"/>
        <c:majorTickMark val="cross"/>
        <c:minorTickMark val="none"/>
        <c:tickLblPos val="nextTo"/>
        <c:crossAx val="2135859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МБУДО "Детско-юношеская спортивная школа"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93.8</c:v>
                </c:pt>
                <c:pt idx="1">
                  <c:v>96</c:v>
                </c:pt>
                <c:pt idx="2">
                  <c:v>38</c:v>
                </c:pt>
                <c:pt idx="3">
                  <c:v>98</c:v>
                </c:pt>
                <c:pt idx="4">
                  <c:v>84.9</c:v>
                </c:pt>
              </c:numCache>
            </c:numRef>
          </c:val>
        </c:ser>
        <c:dLbls>
          <c:showLegendKey val="0"/>
          <c:showVal val="0"/>
          <c:showCatName val="0"/>
          <c:showSerName val="0"/>
          <c:showPercent val="0"/>
          <c:showBubbleSize val="0"/>
        </c:dLbls>
        <c:axId val="213609472"/>
        <c:axId val="213922944"/>
      </c:radarChart>
      <c:catAx>
        <c:axId val="2136094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922944"/>
        <c:crosses val="autoZero"/>
        <c:auto val="1"/>
        <c:lblAlgn val="ctr"/>
        <c:lblOffset val="100"/>
        <c:noMultiLvlLbl val="0"/>
      </c:catAx>
      <c:valAx>
        <c:axId val="213922944"/>
        <c:scaling>
          <c:orientation val="minMax"/>
          <c:min val="0"/>
        </c:scaling>
        <c:delete val="0"/>
        <c:axPos val="l"/>
        <c:majorGridlines/>
        <c:numFmt formatCode="General" sourceLinked="1"/>
        <c:majorTickMark val="cross"/>
        <c:minorTickMark val="none"/>
        <c:tickLblPos val="nextTo"/>
        <c:crossAx val="2136094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ДО «Центр детского творчества» г. 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86.4</c:v>
                </c:pt>
                <c:pt idx="1">
                  <c:v>86</c:v>
                </c:pt>
                <c:pt idx="2">
                  <c:v>52</c:v>
                </c:pt>
                <c:pt idx="3">
                  <c:v>99</c:v>
                </c:pt>
                <c:pt idx="4">
                  <c:v>84.4</c:v>
                </c:pt>
              </c:numCache>
            </c:numRef>
          </c:val>
        </c:ser>
        <c:dLbls>
          <c:showLegendKey val="0"/>
          <c:showVal val="0"/>
          <c:showCatName val="0"/>
          <c:showSerName val="0"/>
          <c:showPercent val="0"/>
          <c:showBubbleSize val="0"/>
        </c:dLbls>
        <c:axId val="213952768"/>
        <c:axId val="213983616"/>
      </c:radarChart>
      <c:catAx>
        <c:axId val="2139527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983616"/>
        <c:crosses val="autoZero"/>
        <c:auto val="1"/>
        <c:lblAlgn val="ctr"/>
        <c:lblOffset val="100"/>
        <c:noMultiLvlLbl val="0"/>
      </c:catAx>
      <c:valAx>
        <c:axId val="213983616"/>
        <c:scaling>
          <c:orientation val="minMax"/>
          <c:min val="0"/>
        </c:scaling>
        <c:delete val="0"/>
        <c:axPos val="l"/>
        <c:majorGridlines/>
        <c:numFmt formatCode="General" sourceLinked="1"/>
        <c:majorTickMark val="cross"/>
        <c:minorTickMark val="none"/>
        <c:tickLblPos val="nextTo"/>
        <c:crossAx val="213952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МБОО ДО Центр детского творчества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90.1</c:v>
                </c:pt>
                <c:pt idx="1">
                  <c:v>95</c:v>
                </c:pt>
                <c:pt idx="2">
                  <c:v>38</c:v>
                </c:pt>
                <c:pt idx="3">
                  <c:v>98.8</c:v>
                </c:pt>
                <c:pt idx="4">
                  <c:v>84.3</c:v>
                </c:pt>
              </c:numCache>
            </c:numRef>
          </c:val>
        </c:ser>
        <c:dLbls>
          <c:showLegendKey val="0"/>
          <c:showVal val="0"/>
          <c:showCatName val="0"/>
          <c:showSerName val="0"/>
          <c:showPercent val="0"/>
          <c:showBubbleSize val="0"/>
        </c:dLbls>
        <c:axId val="214054400"/>
        <c:axId val="214056320"/>
      </c:radarChart>
      <c:catAx>
        <c:axId val="2140544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056320"/>
        <c:crosses val="autoZero"/>
        <c:auto val="1"/>
        <c:lblAlgn val="ctr"/>
        <c:lblOffset val="100"/>
        <c:noMultiLvlLbl val="0"/>
      </c:catAx>
      <c:valAx>
        <c:axId val="214056320"/>
        <c:scaling>
          <c:orientation val="minMax"/>
          <c:min val="0"/>
        </c:scaling>
        <c:delete val="0"/>
        <c:axPos val="l"/>
        <c:majorGridlines/>
        <c:numFmt formatCode="General" sourceLinked="1"/>
        <c:majorTickMark val="cross"/>
        <c:minorTickMark val="none"/>
        <c:tickLblPos val="nextTo"/>
        <c:crossAx val="2140544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 Детско-юношеская спортивная школа с.Анучино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96.6</c:v>
                </c:pt>
                <c:pt idx="1">
                  <c:v>99.7</c:v>
                </c:pt>
                <c:pt idx="2">
                  <c:v>26.7</c:v>
                </c:pt>
                <c:pt idx="3">
                  <c:v>99.4</c:v>
                </c:pt>
                <c:pt idx="4">
                  <c:v>84.1</c:v>
                </c:pt>
              </c:numCache>
            </c:numRef>
          </c:val>
        </c:ser>
        <c:dLbls>
          <c:showLegendKey val="0"/>
          <c:showVal val="0"/>
          <c:showCatName val="0"/>
          <c:showSerName val="0"/>
          <c:showPercent val="0"/>
          <c:showBubbleSize val="0"/>
        </c:dLbls>
        <c:axId val="214098688"/>
        <c:axId val="214100608"/>
      </c:radarChart>
      <c:catAx>
        <c:axId val="2140986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100608"/>
        <c:crosses val="autoZero"/>
        <c:auto val="1"/>
        <c:lblAlgn val="ctr"/>
        <c:lblOffset val="100"/>
        <c:noMultiLvlLbl val="0"/>
      </c:catAx>
      <c:valAx>
        <c:axId val="214100608"/>
        <c:scaling>
          <c:orientation val="minMax"/>
          <c:min val="0"/>
        </c:scaling>
        <c:delete val="0"/>
        <c:axPos val="l"/>
        <c:majorGridlines/>
        <c:numFmt formatCode="General" sourceLinked="1"/>
        <c:majorTickMark val="cross"/>
        <c:minorTickMark val="none"/>
        <c:tickLblPos val="nextTo"/>
        <c:crossAx val="214098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ДОД Детско-юношеская спортивная школа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97.3</c:v>
                </c:pt>
                <c:pt idx="1">
                  <c:v>71</c:v>
                </c:pt>
                <c:pt idx="2">
                  <c:v>54</c:v>
                </c:pt>
                <c:pt idx="3">
                  <c:v>98</c:v>
                </c:pt>
                <c:pt idx="4">
                  <c:v>82.3</c:v>
                </c:pt>
              </c:numCache>
            </c:numRef>
          </c:val>
        </c:ser>
        <c:dLbls>
          <c:showLegendKey val="0"/>
          <c:showVal val="0"/>
          <c:showCatName val="0"/>
          <c:showSerName val="0"/>
          <c:showPercent val="0"/>
          <c:showBubbleSize val="0"/>
        </c:dLbls>
        <c:axId val="213721088"/>
        <c:axId val="213723008"/>
      </c:radarChart>
      <c:catAx>
        <c:axId val="2137210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723008"/>
        <c:crosses val="autoZero"/>
        <c:auto val="1"/>
        <c:lblAlgn val="ctr"/>
        <c:lblOffset val="100"/>
        <c:noMultiLvlLbl val="0"/>
      </c:catAx>
      <c:valAx>
        <c:axId val="213723008"/>
        <c:scaling>
          <c:orientation val="minMax"/>
          <c:min val="0"/>
        </c:scaling>
        <c:delete val="0"/>
        <c:axPos val="l"/>
        <c:majorGridlines/>
        <c:numFmt formatCode="General" sourceLinked="1"/>
        <c:majorTickMark val="cross"/>
        <c:minorTickMark val="none"/>
        <c:tickLblPos val="nextTo"/>
        <c:crossAx val="2137210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МБОО ДО ДЮСШ "Сучан"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91.1</c:v>
                </c:pt>
                <c:pt idx="1">
                  <c:v>80.7</c:v>
                </c:pt>
                <c:pt idx="2">
                  <c:v>46</c:v>
                </c:pt>
                <c:pt idx="3">
                  <c:v>100</c:v>
                </c:pt>
                <c:pt idx="4">
                  <c:v>82.3</c:v>
                </c:pt>
              </c:numCache>
            </c:numRef>
          </c:val>
        </c:ser>
        <c:dLbls>
          <c:showLegendKey val="0"/>
          <c:showVal val="0"/>
          <c:showCatName val="0"/>
          <c:showSerName val="0"/>
          <c:showPercent val="0"/>
          <c:showBubbleSize val="0"/>
        </c:dLbls>
        <c:axId val="213752832"/>
        <c:axId val="213791872"/>
      </c:radarChart>
      <c:catAx>
        <c:axId val="2137528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791872"/>
        <c:crosses val="autoZero"/>
        <c:auto val="1"/>
        <c:lblAlgn val="ctr"/>
        <c:lblOffset val="100"/>
        <c:noMultiLvlLbl val="0"/>
      </c:catAx>
      <c:valAx>
        <c:axId val="213791872"/>
        <c:scaling>
          <c:orientation val="minMax"/>
          <c:min val="0"/>
        </c:scaling>
        <c:delete val="0"/>
        <c:axPos val="l"/>
        <c:majorGridlines/>
        <c:numFmt formatCode="General" sourceLinked="1"/>
        <c:majorTickMark val="cross"/>
        <c:minorTickMark val="none"/>
        <c:tickLblPos val="nextTo"/>
        <c:crossAx val="2137528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 Детская школа искусств с.Староварваровка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100</c:v>
                </c:pt>
                <c:pt idx="2">
                  <c:v>22</c:v>
                </c:pt>
                <c:pt idx="3">
                  <c:v>95.6</c:v>
                </c:pt>
                <c:pt idx="4">
                  <c:v>81.8</c:v>
                </c:pt>
              </c:numCache>
            </c:numRef>
          </c:val>
        </c:ser>
        <c:dLbls>
          <c:showLegendKey val="0"/>
          <c:showVal val="0"/>
          <c:showCatName val="0"/>
          <c:showSerName val="0"/>
          <c:showPercent val="0"/>
          <c:showBubbleSize val="0"/>
        </c:dLbls>
        <c:axId val="213846272"/>
        <c:axId val="213848448"/>
      </c:radarChart>
      <c:catAx>
        <c:axId val="2138462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848448"/>
        <c:crosses val="autoZero"/>
        <c:auto val="1"/>
        <c:lblAlgn val="ctr"/>
        <c:lblOffset val="100"/>
        <c:noMultiLvlLbl val="0"/>
      </c:catAx>
      <c:valAx>
        <c:axId val="213848448"/>
        <c:scaling>
          <c:orientation val="minMax"/>
          <c:min val="0"/>
        </c:scaling>
        <c:delete val="0"/>
        <c:axPos val="l"/>
        <c:majorGridlines/>
        <c:numFmt formatCode="General" sourceLinked="1"/>
        <c:majorTickMark val="cross"/>
        <c:minorTickMark val="none"/>
        <c:tickLblPos val="nextTo"/>
        <c:crossAx val="2138462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 Центр детского творчества «Ровесник»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82</c:v>
                </c:pt>
                <c:pt idx="2">
                  <c:v>31</c:v>
                </c:pt>
                <c:pt idx="3">
                  <c:v>97.2</c:v>
                </c:pt>
                <c:pt idx="4">
                  <c:v>81.2</c:v>
                </c:pt>
              </c:numCache>
            </c:numRef>
          </c:val>
        </c:ser>
        <c:dLbls>
          <c:showLegendKey val="0"/>
          <c:showVal val="0"/>
          <c:showCatName val="0"/>
          <c:showSerName val="0"/>
          <c:showPercent val="0"/>
          <c:showBubbleSize val="0"/>
        </c:dLbls>
        <c:axId val="213870080"/>
        <c:axId val="213872000"/>
      </c:radarChart>
      <c:catAx>
        <c:axId val="2138700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3872000"/>
        <c:crosses val="autoZero"/>
        <c:auto val="1"/>
        <c:lblAlgn val="ctr"/>
        <c:lblOffset val="100"/>
        <c:noMultiLvlLbl val="0"/>
      </c:catAx>
      <c:valAx>
        <c:axId val="213872000"/>
        <c:scaling>
          <c:orientation val="minMax"/>
          <c:min val="0"/>
        </c:scaling>
        <c:delete val="0"/>
        <c:axPos val="l"/>
        <c:majorGridlines/>
        <c:numFmt formatCode="General" sourceLinked="1"/>
        <c:majorTickMark val="cross"/>
        <c:minorTickMark val="none"/>
        <c:tickLblPos val="nextTo"/>
        <c:crossAx val="213870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 Детско-юношеская спортивная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90.2</c:v>
                </c:pt>
                <c:pt idx="1">
                  <c:v>66</c:v>
                </c:pt>
                <c:pt idx="2">
                  <c:v>52</c:v>
                </c:pt>
                <c:pt idx="3">
                  <c:v>96.4</c:v>
                </c:pt>
                <c:pt idx="4">
                  <c:v>80</c:v>
                </c:pt>
              </c:numCache>
            </c:numRef>
          </c:val>
        </c:ser>
        <c:dLbls>
          <c:showLegendKey val="0"/>
          <c:showVal val="0"/>
          <c:showCatName val="0"/>
          <c:showSerName val="0"/>
          <c:showPercent val="0"/>
          <c:showBubbleSize val="0"/>
        </c:dLbls>
        <c:axId val="214418176"/>
        <c:axId val="214420096"/>
      </c:radarChart>
      <c:catAx>
        <c:axId val="2144181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420096"/>
        <c:crosses val="autoZero"/>
        <c:auto val="1"/>
        <c:lblAlgn val="ctr"/>
        <c:lblOffset val="100"/>
        <c:noMultiLvlLbl val="0"/>
      </c:catAx>
      <c:valAx>
        <c:axId val="214420096"/>
        <c:scaling>
          <c:orientation val="minMax"/>
          <c:min val="0"/>
        </c:scaling>
        <c:delete val="0"/>
        <c:axPos val="l"/>
        <c:majorGridlines/>
        <c:numFmt formatCode="General" sourceLinked="1"/>
        <c:majorTickMark val="cross"/>
        <c:minorTickMark val="none"/>
        <c:tickLblPos val="nextTo"/>
        <c:crossAx val="214418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Пограничная средняя общеобразовательная школа №2 им. В.Ф.Байко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99.2</c:v>
                </c:pt>
                <c:pt idx="1">
                  <c:v>94.7</c:v>
                </c:pt>
                <c:pt idx="2">
                  <c:v>36.1</c:v>
                </c:pt>
                <c:pt idx="3">
                  <c:v>96.8</c:v>
                </c:pt>
                <c:pt idx="4">
                  <c:v>84.7</c:v>
                </c:pt>
              </c:numCache>
            </c:numRef>
          </c:val>
        </c:ser>
        <c:dLbls>
          <c:showLegendKey val="0"/>
          <c:showVal val="0"/>
          <c:showCatName val="0"/>
          <c:showSerName val="0"/>
          <c:showPercent val="0"/>
          <c:showBubbleSize val="0"/>
        </c:dLbls>
        <c:axId val="141638272"/>
        <c:axId val="141644544"/>
      </c:radarChart>
      <c:catAx>
        <c:axId val="1416382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644544"/>
        <c:crosses val="autoZero"/>
        <c:auto val="1"/>
        <c:lblAlgn val="ctr"/>
        <c:lblOffset val="100"/>
        <c:noMultiLvlLbl val="0"/>
      </c:catAx>
      <c:valAx>
        <c:axId val="141644544"/>
        <c:scaling>
          <c:orientation val="minMax"/>
          <c:min val="0"/>
        </c:scaling>
        <c:delete val="0"/>
        <c:axPos val="l"/>
        <c:majorGridlines/>
        <c:numFmt formatCode="General" sourceLinked="1"/>
        <c:majorTickMark val="cross"/>
        <c:minorTickMark val="none"/>
        <c:tickLblPos val="nextTo"/>
        <c:crossAx val="1416382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МБУ ДО Центр детского творчества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81.7</c:v>
                </c:pt>
                <c:pt idx="2">
                  <c:v>30</c:v>
                </c:pt>
                <c:pt idx="3">
                  <c:v>93.2</c:v>
                </c:pt>
                <c:pt idx="4">
                  <c:v>79.900000000000006</c:v>
                </c:pt>
              </c:numCache>
            </c:numRef>
          </c:val>
        </c:ser>
        <c:dLbls>
          <c:showLegendKey val="0"/>
          <c:showVal val="0"/>
          <c:showCatName val="0"/>
          <c:showSerName val="0"/>
          <c:showPercent val="0"/>
          <c:showBubbleSize val="0"/>
        </c:dLbls>
        <c:axId val="214179840"/>
        <c:axId val="214181760"/>
      </c:radarChart>
      <c:catAx>
        <c:axId val="2141798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181760"/>
        <c:crosses val="autoZero"/>
        <c:auto val="1"/>
        <c:lblAlgn val="ctr"/>
        <c:lblOffset val="100"/>
        <c:noMultiLvlLbl val="0"/>
      </c:catAx>
      <c:valAx>
        <c:axId val="214181760"/>
        <c:scaling>
          <c:orientation val="minMax"/>
          <c:min val="0"/>
        </c:scaling>
        <c:delete val="0"/>
        <c:axPos val="l"/>
        <c:majorGridlines/>
        <c:numFmt formatCode="General" sourceLinked="1"/>
        <c:majorTickMark val="cross"/>
        <c:minorTickMark val="none"/>
        <c:tickLblPos val="nextTo"/>
        <c:crossAx val="2141798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ДО «Центр эстетического воспитания «Радость»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90.8</c:v>
                </c:pt>
                <c:pt idx="1">
                  <c:v>82.7</c:v>
                </c:pt>
                <c:pt idx="2">
                  <c:v>50</c:v>
                </c:pt>
                <c:pt idx="3">
                  <c:v>88.8</c:v>
                </c:pt>
                <c:pt idx="4">
                  <c:v>79.8</c:v>
                </c:pt>
              </c:numCache>
            </c:numRef>
          </c:val>
        </c:ser>
        <c:dLbls>
          <c:showLegendKey val="0"/>
          <c:showVal val="0"/>
          <c:showCatName val="0"/>
          <c:showSerName val="0"/>
          <c:showPercent val="0"/>
          <c:showBubbleSize val="0"/>
        </c:dLbls>
        <c:axId val="214199296"/>
        <c:axId val="214258816"/>
      </c:radarChart>
      <c:catAx>
        <c:axId val="2141992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258816"/>
        <c:crosses val="autoZero"/>
        <c:auto val="1"/>
        <c:lblAlgn val="ctr"/>
        <c:lblOffset val="100"/>
        <c:noMultiLvlLbl val="0"/>
      </c:catAx>
      <c:valAx>
        <c:axId val="214258816"/>
        <c:scaling>
          <c:orientation val="minMax"/>
          <c:min val="0"/>
        </c:scaling>
        <c:delete val="0"/>
        <c:axPos val="l"/>
        <c:majorGridlines/>
        <c:numFmt formatCode="General" sourceLinked="1"/>
        <c:majorTickMark val="cross"/>
        <c:minorTickMark val="none"/>
        <c:tickLblPos val="nextTo"/>
        <c:crossAx val="214199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ДО Детско-юношеская спортивная школа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66.7</c:v>
                </c:pt>
                <c:pt idx="2">
                  <c:v>35.6</c:v>
                </c:pt>
                <c:pt idx="3">
                  <c:v>99.4</c:v>
                </c:pt>
                <c:pt idx="4">
                  <c:v>79.099999999999994</c:v>
                </c:pt>
              </c:numCache>
            </c:numRef>
          </c:val>
        </c:ser>
        <c:dLbls>
          <c:showLegendKey val="0"/>
          <c:showVal val="0"/>
          <c:showCatName val="0"/>
          <c:showSerName val="0"/>
          <c:showPercent val="0"/>
          <c:showBubbleSize val="0"/>
        </c:dLbls>
        <c:axId val="214288640"/>
        <c:axId val="214311296"/>
      </c:radarChart>
      <c:catAx>
        <c:axId val="2142886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311296"/>
        <c:crosses val="autoZero"/>
        <c:auto val="1"/>
        <c:lblAlgn val="ctr"/>
        <c:lblOffset val="100"/>
        <c:noMultiLvlLbl val="0"/>
      </c:catAx>
      <c:valAx>
        <c:axId val="214311296"/>
        <c:scaling>
          <c:orientation val="minMax"/>
          <c:min val="0"/>
        </c:scaling>
        <c:delete val="0"/>
        <c:axPos val="l"/>
        <c:majorGridlines/>
        <c:numFmt formatCode="General" sourceLinked="1"/>
        <c:majorTickMark val="cross"/>
        <c:minorTickMark val="none"/>
        <c:tickLblPos val="nextTo"/>
        <c:crossAx val="2142886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 «Детско-юношеский центр кп.Горные Ключи»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89</c:v>
                </c:pt>
                <c:pt idx="2">
                  <c:v>0</c:v>
                </c:pt>
                <c:pt idx="3">
                  <c:v>100</c:v>
                </c:pt>
                <c:pt idx="4">
                  <c:v>75.7</c:v>
                </c:pt>
              </c:numCache>
            </c:numRef>
          </c:val>
        </c:ser>
        <c:dLbls>
          <c:showLegendKey val="0"/>
          <c:showVal val="0"/>
          <c:showCatName val="0"/>
          <c:showSerName val="0"/>
          <c:showPercent val="0"/>
          <c:showBubbleSize val="0"/>
        </c:dLbls>
        <c:axId val="214722048"/>
        <c:axId val="214723968"/>
      </c:radarChart>
      <c:catAx>
        <c:axId val="2147220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723968"/>
        <c:crosses val="autoZero"/>
        <c:auto val="1"/>
        <c:lblAlgn val="ctr"/>
        <c:lblOffset val="100"/>
        <c:noMultiLvlLbl val="0"/>
      </c:catAx>
      <c:valAx>
        <c:axId val="214723968"/>
        <c:scaling>
          <c:orientation val="minMax"/>
          <c:min val="0"/>
        </c:scaling>
        <c:delete val="0"/>
        <c:axPos val="l"/>
        <c:majorGridlines/>
        <c:numFmt formatCode="General" sourceLinked="1"/>
        <c:majorTickMark val="cross"/>
        <c:minorTickMark val="none"/>
        <c:tickLblPos val="nextTo"/>
        <c:crossAx val="2147220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 "ДЮСШ "Патриот" п.Кировский"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c:v>
                </c:pt>
                <c:pt idx="1">
                  <c:v>73.7</c:v>
                </c:pt>
                <c:pt idx="2">
                  <c:v>20</c:v>
                </c:pt>
                <c:pt idx="3">
                  <c:v>96.4</c:v>
                </c:pt>
                <c:pt idx="4">
                  <c:v>75.2</c:v>
                </c:pt>
              </c:numCache>
            </c:numRef>
          </c:val>
        </c:ser>
        <c:dLbls>
          <c:showLegendKey val="0"/>
          <c:showVal val="0"/>
          <c:showCatName val="0"/>
          <c:showSerName val="0"/>
          <c:showPercent val="0"/>
          <c:showBubbleSize val="0"/>
        </c:dLbls>
        <c:axId val="214848256"/>
        <c:axId val="214850176"/>
      </c:radarChart>
      <c:catAx>
        <c:axId val="2148482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850176"/>
        <c:crosses val="autoZero"/>
        <c:auto val="1"/>
        <c:lblAlgn val="ctr"/>
        <c:lblOffset val="100"/>
        <c:noMultiLvlLbl val="0"/>
      </c:catAx>
      <c:valAx>
        <c:axId val="214850176"/>
        <c:scaling>
          <c:orientation val="minMax"/>
          <c:min val="0"/>
        </c:scaling>
        <c:delete val="0"/>
        <c:axPos val="l"/>
        <c:majorGridlines/>
        <c:numFmt formatCode="General" sourceLinked="1"/>
        <c:majorTickMark val="cross"/>
        <c:minorTickMark val="none"/>
        <c:tickLblPos val="nextTo"/>
        <c:crossAx val="2148482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ДОД Центр дополнительного образования детей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63.9</c:v>
                </c:pt>
                <c:pt idx="1">
                  <c:v>77</c:v>
                </c:pt>
                <c:pt idx="2">
                  <c:v>30</c:v>
                </c:pt>
                <c:pt idx="3">
                  <c:v>100</c:v>
                </c:pt>
                <c:pt idx="4">
                  <c:v>74.2</c:v>
                </c:pt>
              </c:numCache>
            </c:numRef>
          </c:val>
        </c:ser>
        <c:dLbls>
          <c:showLegendKey val="0"/>
          <c:showVal val="0"/>
          <c:showCatName val="0"/>
          <c:showSerName val="0"/>
          <c:showPercent val="0"/>
          <c:showBubbleSize val="0"/>
        </c:dLbls>
        <c:axId val="214777856"/>
        <c:axId val="214779776"/>
      </c:radarChart>
      <c:catAx>
        <c:axId val="21477785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779776"/>
        <c:crosses val="autoZero"/>
        <c:auto val="1"/>
        <c:lblAlgn val="ctr"/>
        <c:lblOffset val="100"/>
        <c:noMultiLvlLbl val="0"/>
      </c:catAx>
      <c:valAx>
        <c:axId val="214779776"/>
        <c:scaling>
          <c:orientation val="minMax"/>
          <c:min val="0"/>
        </c:scaling>
        <c:delete val="0"/>
        <c:axPos val="l"/>
        <c:majorGridlines/>
        <c:numFmt formatCode="General" sourceLinked="1"/>
        <c:majorTickMark val="cross"/>
        <c:minorTickMark val="none"/>
        <c:tickLblPos val="nextTo"/>
        <c:crossAx val="2147778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ДОД «Детско-юношеская спортивная школа»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56.1</c:v>
                </c:pt>
                <c:pt idx="1">
                  <c:v>97</c:v>
                </c:pt>
                <c:pt idx="2">
                  <c:v>18</c:v>
                </c:pt>
                <c:pt idx="3">
                  <c:v>99.8</c:v>
                </c:pt>
                <c:pt idx="4">
                  <c:v>74.099999999999994</c:v>
                </c:pt>
              </c:numCache>
            </c:numRef>
          </c:val>
        </c:ser>
        <c:dLbls>
          <c:showLegendKey val="0"/>
          <c:showVal val="0"/>
          <c:showCatName val="0"/>
          <c:showSerName val="0"/>
          <c:showPercent val="0"/>
          <c:showBubbleSize val="0"/>
        </c:dLbls>
        <c:axId val="214813696"/>
        <c:axId val="214922368"/>
      </c:radarChart>
      <c:catAx>
        <c:axId val="2148136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922368"/>
        <c:crosses val="autoZero"/>
        <c:auto val="1"/>
        <c:lblAlgn val="ctr"/>
        <c:lblOffset val="100"/>
        <c:noMultiLvlLbl val="0"/>
      </c:catAx>
      <c:valAx>
        <c:axId val="214922368"/>
        <c:scaling>
          <c:orientation val="minMax"/>
          <c:min val="0"/>
        </c:scaling>
        <c:delete val="0"/>
        <c:axPos val="l"/>
        <c:majorGridlines/>
        <c:numFmt formatCode="General" sourceLinked="1"/>
        <c:majorTickMark val="cross"/>
        <c:minorTickMark val="none"/>
        <c:tickLblPos val="nextTo"/>
        <c:crossAx val="2148136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3764716838261338"/>
          <c:y val="6.0413013899975491E-2"/>
          <c:w val="0.62578984410400784"/>
          <c:h val="0.81997306683677096"/>
        </c:manualLayout>
      </c:layout>
      <c:barChart>
        <c:barDir val="bar"/>
        <c:grouping val="stacked"/>
        <c:varyColors val="0"/>
        <c:ser>
          <c:idx val="0"/>
          <c:order val="0"/>
          <c:tx>
            <c:strRef>
              <c:f>Лист1!$B$1</c:f>
              <c:strCache>
                <c:ptCount val="1"/>
                <c:pt idx="0">
                  <c:v>низкий</c:v>
                </c:pt>
              </c:strCache>
            </c:strRef>
          </c:tx>
          <c:spPr>
            <a:solidFill>
              <a:schemeClr val="accent6">
                <a:lumMod val="75000"/>
              </a:schemeClr>
            </a:solidFill>
          </c:spPr>
          <c:invertIfNegative val="0"/>
          <c:dLbls>
            <c:dLbl>
              <c:idx val="2"/>
              <c:layout>
                <c:manualLayout>
                  <c:x val="6.3936784140858271E-3"/>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Лист1!$B$2:$B$7</c:f>
              <c:numCache>
                <c:formatCode>General</c:formatCode>
                <c:ptCount val="6"/>
                <c:pt idx="2" formatCode="0.0%">
                  <c:v>0.1</c:v>
                </c:pt>
              </c:numCache>
            </c:numRef>
          </c:val>
          <c:extLst xmlns:c16r2="http://schemas.microsoft.com/office/drawing/2015/06/chart">
            <c:ext xmlns:c16="http://schemas.microsoft.com/office/drawing/2014/chart" uri="{C3380CC4-5D6E-409C-BE32-E72D297353CC}">
              <c16:uniqueId val="{00000000-D732-4C80-B3FE-323DB97B57AD}"/>
            </c:ext>
          </c:extLst>
        </c:ser>
        <c:ser>
          <c:idx val="1"/>
          <c:order val="1"/>
          <c:tx>
            <c:strRef>
              <c:f>Лист1!$C$1</c:f>
              <c:strCache>
                <c:ptCount val="1"/>
                <c:pt idx="0">
                  <c:v>ниже среднего</c:v>
                </c:pt>
              </c:strCache>
            </c:strRef>
          </c:tx>
          <c:spPr>
            <a:solidFill>
              <a:srgbClr val="FF9933"/>
            </a:solidFill>
          </c:spPr>
          <c:invertIfNegative val="0"/>
          <c:dLbls>
            <c:dLbl>
              <c:idx val="0"/>
              <c:delete val="1"/>
            </c:dLbl>
            <c:dLbl>
              <c:idx val="1"/>
              <c:delete val="1"/>
            </c:dLbl>
            <c:dLbl>
              <c:idx val="3"/>
              <c:delete val="1"/>
            </c:dLbl>
            <c:dLbl>
              <c:idx val="4"/>
              <c:delete val="1"/>
            </c:dLbl>
            <c:dLbl>
              <c:idx val="5"/>
              <c:delete val="1"/>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Лист1!$C$2:$C$7</c:f>
              <c:numCache>
                <c:formatCode>General</c:formatCode>
                <c:ptCount val="6"/>
                <c:pt idx="2" formatCode="0.0%">
                  <c:v>0.2</c:v>
                </c:pt>
              </c:numCache>
            </c:numRef>
          </c:val>
          <c:extLst xmlns:c16r2="http://schemas.microsoft.com/office/drawing/2015/06/chart">
            <c:ext xmlns:c16="http://schemas.microsoft.com/office/drawing/2014/chart" uri="{C3380CC4-5D6E-409C-BE32-E72D297353CC}">
              <c16:uniqueId val="{00000001-D732-4C80-B3FE-323DB97B57AD}"/>
            </c:ext>
          </c:extLst>
        </c:ser>
        <c:ser>
          <c:idx val="2"/>
          <c:order val="2"/>
          <c:tx>
            <c:strRef>
              <c:f>Лист1!$D$1</c:f>
              <c:strCache>
                <c:ptCount val="1"/>
                <c:pt idx="0">
                  <c:v>средний</c:v>
                </c:pt>
              </c:strCache>
            </c:strRef>
          </c:tx>
          <c:spPr>
            <a:solidFill>
              <a:srgbClr val="FFFFCC"/>
            </a:solidFill>
          </c:spPr>
          <c:invertIfNegative val="0"/>
          <c:dLbls>
            <c:dLbl>
              <c:idx val="0"/>
              <c:delete val="1"/>
            </c:dLbl>
            <c:dLbl>
              <c:idx val="1"/>
              <c:dLblPos val="ctr"/>
              <c:showLegendKey val="0"/>
              <c:showVal val="1"/>
              <c:showCatName val="0"/>
              <c:showSerName val="0"/>
              <c:showPercent val="0"/>
              <c:showBubbleSize val="0"/>
            </c:dLbl>
            <c:dLbl>
              <c:idx val="3"/>
              <c:delete val="1"/>
            </c:dLbl>
            <c:dLbl>
              <c:idx val="4"/>
              <c:delete val="1"/>
            </c:dLbl>
            <c:dLbl>
              <c:idx val="5"/>
              <c:delete val="1"/>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Лист1!$D$2:$D$7</c:f>
              <c:numCache>
                <c:formatCode>General</c:formatCode>
                <c:ptCount val="6"/>
                <c:pt idx="2" formatCode="0.0%">
                  <c:v>0.3</c:v>
                </c:pt>
              </c:numCache>
            </c:numRef>
          </c:val>
        </c:ser>
        <c:ser>
          <c:idx val="3"/>
          <c:order val="3"/>
          <c:tx>
            <c:strRef>
              <c:f>Лист1!$E$1</c:f>
              <c:strCache>
                <c:ptCount val="1"/>
                <c:pt idx="0">
                  <c:v>выше среднего</c:v>
                </c:pt>
              </c:strCache>
            </c:strRef>
          </c:tx>
          <c:spPr>
            <a:solidFill>
              <a:schemeClr val="accent3">
                <a:lumMod val="60000"/>
                <a:lumOff val="40000"/>
              </a:schemeClr>
            </a:solidFill>
          </c:spPr>
          <c:invertIfNegative val="0"/>
          <c:dLbls>
            <c:dLbl>
              <c:idx val="0"/>
              <c:dLblPos val="ctr"/>
              <c:showLegendKey val="0"/>
              <c:showVal val="1"/>
              <c:showCatName val="0"/>
              <c:showSerName val="0"/>
              <c:showPercent val="0"/>
              <c:showBubbleSize val="0"/>
            </c:dLbl>
            <c:dLbl>
              <c:idx val="1"/>
              <c:layout>
                <c:manualLayout>
                  <c:x val="6.3936784140858271E-3"/>
                  <c:y val="2.9228707033069944E-7"/>
                </c:manualLayout>
              </c:layout>
              <c:showLegendKey val="0"/>
              <c:showVal val="1"/>
              <c:showCatName val="0"/>
              <c:showSerName val="0"/>
              <c:showPercent val="0"/>
              <c:showBubbleSize val="0"/>
            </c:dLbl>
            <c:dLbl>
              <c:idx val="3"/>
              <c:delete val="1"/>
            </c:dLbl>
            <c:dLbl>
              <c:idx val="4"/>
              <c:layout>
                <c:manualLayout>
                  <c:x val="4.2624522760572178E-3"/>
                  <c:y val="0"/>
                </c:manualLayout>
              </c:layout>
              <c:showLegendKey val="0"/>
              <c:showVal val="1"/>
              <c:showCatName val="0"/>
              <c:showSerName val="0"/>
              <c:showPercent val="0"/>
              <c:showBubbleSize val="0"/>
            </c:dLbl>
            <c:dLbl>
              <c:idx val="5"/>
              <c:layout>
                <c:manualLayout>
                  <c:x val="8.5249045521144356E-3"/>
                  <c:y val="-3.7108766449185601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Лист1!$E$2:$E$7</c:f>
              <c:numCache>
                <c:formatCode>0.0%</c:formatCode>
                <c:ptCount val="6"/>
                <c:pt idx="1">
                  <c:v>0.1</c:v>
                </c:pt>
                <c:pt idx="2">
                  <c:v>0.3</c:v>
                </c:pt>
                <c:pt idx="3">
                  <c:v>0.1</c:v>
                </c:pt>
                <c:pt idx="4">
                  <c:v>0.1</c:v>
                </c:pt>
                <c:pt idx="5">
                  <c:v>0.4</c:v>
                </c:pt>
              </c:numCache>
            </c:numRef>
          </c:val>
        </c:ser>
        <c:ser>
          <c:idx val="4"/>
          <c:order val="4"/>
          <c:tx>
            <c:strRef>
              <c:f>Лист1!$F$1</c:f>
              <c:strCache>
                <c:ptCount val="1"/>
                <c:pt idx="0">
                  <c:v>высокий</c:v>
                </c:pt>
              </c:strCache>
            </c:strRef>
          </c:tx>
          <c:spPr>
            <a:solidFill>
              <a:schemeClr val="accent3">
                <a:lumMod val="75000"/>
              </a:schemeClr>
            </a:solidFill>
            <a:ln>
              <a:noFill/>
            </a:ln>
          </c:spPr>
          <c:invertIfNegative val="0"/>
          <c:dLbls>
            <c:txPr>
              <a:bodyPr/>
              <a:lstStyle/>
              <a:p>
                <a:pPr>
                  <a:defRPr>
                    <a:solidFill>
                      <a:schemeClr val="bg1"/>
                    </a:solidFill>
                  </a:defRPr>
                </a:pPr>
                <a:endParaRPr lang="ru-RU"/>
              </a:p>
            </c:txPr>
            <c:showLegendKey val="0"/>
            <c:showVal val="1"/>
            <c:showCatName val="0"/>
            <c:showSerName val="0"/>
            <c:showPercent val="0"/>
            <c:showBubbleSize val="0"/>
            <c:showLeaderLines val="0"/>
          </c:dLbls>
          <c:cat>
            <c:strRef>
              <c:f>Лист1!$A$2:$A$7</c:f>
              <c:strCache>
                <c:ptCount val="6"/>
                <c:pt idx="0">
                  <c:v>Открытость и доступность информации</c:v>
                </c:pt>
                <c:pt idx="1">
                  <c:v>Комфортность условий</c:v>
                </c:pt>
                <c:pt idx="2">
                  <c:v>Доступность услуг для инвалидов</c:v>
                </c:pt>
                <c:pt idx="3">
                  <c:v>Доброжелательность, вежливость</c:v>
                </c:pt>
                <c:pt idx="4">
                  <c:v>Удовлетворенность условиями оказания услуг</c:v>
                </c:pt>
                <c:pt idx="5">
                  <c:v>Итоговый балл</c:v>
                </c:pt>
              </c:strCache>
            </c:strRef>
          </c:cat>
          <c:val>
            <c:numRef>
              <c:f>Лист1!$F$2:$F$7</c:f>
              <c:numCache>
                <c:formatCode>0.0%</c:formatCode>
                <c:ptCount val="6"/>
                <c:pt idx="0">
                  <c:v>1</c:v>
                </c:pt>
                <c:pt idx="1">
                  <c:v>0.9</c:v>
                </c:pt>
                <c:pt idx="2">
                  <c:v>0.1</c:v>
                </c:pt>
                <c:pt idx="3">
                  <c:v>0.9</c:v>
                </c:pt>
                <c:pt idx="4">
                  <c:v>0.9</c:v>
                </c:pt>
                <c:pt idx="5">
                  <c:v>0.6</c:v>
                </c:pt>
              </c:numCache>
            </c:numRef>
          </c:val>
        </c:ser>
        <c:dLbls>
          <c:showLegendKey val="0"/>
          <c:showVal val="0"/>
          <c:showCatName val="0"/>
          <c:showSerName val="0"/>
          <c:showPercent val="0"/>
          <c:showBubbleSize val="0"/>
        </c:dLbls>
        <c:gapWidth val="96"/>
        <c:overlap val="100"/>
        <c:axId val="214496000"/>
        <c:axId val="214497536"/>
      </c:barChart>
      <c:catAx>
        <c:axId val="214496000"/>
        <c:scaling>
          <c:orientation val="maxMin"/>
        </c:scaling>
        <c:delete val="0"/>
        <c:axPos val="l"/>
        <c:numFmt formatCode="General" sourceLinked="0"/>
        <c:majorTickMark val="out"/>
        <c:minorTickMark val="none"/>
        <c:tickLblPos val="nextTo"/>
        <c:crossAx val="214497536"/>
        <c:crosses val="autoZero"/>
        <c:auto val="1"/>
        <c:lblAlgn val="ctr"/>
        <c:lblOffset val="100"/>
        <c:noMultiLvlLbl val="0"/>
      </c:catAx>
      <c:valAx>
        <c:axId val="214497536"/>
        <c:scaling>
          <c:orientation val="minMax"/>
          <c:max val="1"/>
          <c:min val="0"/>
        </c:scaling>
        <c:delete val="0"/>
        <c:axPos val="b"/>
        <c:numFmt formatCode="0%" sourceLinked="0"/>
        <c:majorTickMark val="out"/>
        <c:minorTickMark val="none"/>
        <c:tickLblPos val="nextTo"/>
        <c:txPr>
          <a:bodyPr/>
          <a:lstStyle/>
          <a:p>
            <a:pPr>
              <a:defRPr sz="1200"/>
            </a:pPr>
            <a:endParaRPr lang="ru-RU"/>
          </a:p>
        </c:txPr>
        <c:crossAx val="214496000"/>
        <c:crosses val="max"/>
        <c:crossBetween val="between"/>
        <c:majorUnit val="0.2"/>
      </c:valAx>
      <c:spPr>
        <a:ln>
          <a:noFill/>
        </a:ln>
      </c:spPr>
    </c:plotArea>
    <c:legend>
      <c:legendPos val="r"/>
      <c:layout>
        <c:manualLayout>
          <c:xMode val="edge"/>
          <c:yMode val="edge"/>
          <c:x val="8.1352774660912688E-2"/>
          <c:y val="7.9730528938045751E-3"/>
          <c:w val="0.90052677286174199"/>
          <c:h val="5.8204448038631319E-2"/>
        </c:manualLayout>
      </c:layout>
      <c:overlay val="0"/>
    </c:legend>
    <c:plotVisOnly val="1"/>
    <c:dispBlanksAs val="gap"/>
    <c:showDLblsOverMax val="0"/>
  </c:chart>
  <c:spPr>
    <a:ln>
      <a:noFill/>
    </a:ln>
  </c:spPr>
  <c:txPr>
    <a:bodyPr/>
    <a:lstStyle/>
    <a:p>
      <a:pPr>
        <a:defRPr sz="1400"/>
      </a:pPr>
      <a:endParaRPr lang="ru-RU"/>
    </a:p>
  </c:txPr>
  <c:externalData r:id="rId2">
    <c:autoUpdate val="0"/>
  </c:externalData>
</c:chartSpace>
</file>

<file path=ppt/charts/chart37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КГА ПОУ "Промышленно-технологический колледж"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c:v>
                </c:pt>
                <c:pt idx="1">
                  <c:v>98</c:v>
                </c:pt>
                <c:pt idx="2">
                  <c:v>75.599999999999994</c:v>
                </c:pt>
                <c:pt idx="3">
                  <c:v>99.2</c:v>
                </c:pt>
                <c:pt idx="4">
                  <c:v>93.5</c:v>
                </c:pt>
              </c:numCache>
            </c:numRef>
          </c:val>
        </c:ser>
        <c:dLbls>
          <c:showLegendKey val="0"/>
          <c:showVal val="0"/>
          <c:showCatName val="0"/>
          <c:showSerName val="0"/>
          <c:showPercent val="0"/>
          <c:showBubbleSize val="0"/>
        </c:dLbls>
        <c:axId val="214573824"/>
        <c:axId val="214575744"/>
      </c:radarChart>
      <c:catAx>
        <c:axId val="2145738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575744"/>
        <c:crosses val="autoZero"/>
        <c:auto val="1"/>
        <c:lblAlgn val="ctr"/>
        <c:lblOffset val="100"/>
        <c:noMultiLvlLbl val="0"/>
      </c:catAx>
      <c:valAx>
        <c:axId val="214575744"/>
        <c:scaling>
          <c:orientation val="minMax"/>
          <c:min val="0"/>
        </c:scaling>
        <c:delete val="0"/>
        <c:axPos val="l"/>
        <c:majorGridlines/>
        <c:numFmt formatCode="General" sourceLinked="1"/>
        <c:majorTickMark val="cross"/>
        <c:minorTickMark val="none"/>
        <c:tickLblPos val="nextTo"/>
        <c:crossAx val="2145738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КГА ПОУ "Дальнегорский индустриально-технологический колледж"</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89</c:v>
                </c:pt>
                <c:pt idx="2">
                  <c:v>100</c:v>
                </c:pt>
                <c:pt idx="3">
                  <c:v>87.2</c:v>
                </c:pt>
                <c:pt idx="4">
                  <c:v>93.4</c:v>
                </c:pt>
              </c:numCache>
            </c:numRef>
          </c:val>
        </c:ser>
        <c:dLbls>
          <c:showLegendKey val="0"/>
          <c:showVal val="0"/>
          <c:showCatName val="0"/>
          <c:showSerName val="0"/>
          <c:showPercent val="0"/>
          <c:showBubbleSize val="0"/>
        </c:dLbls>
        <c:axId val="214622208"/>
        <c:axId val="214624128"/>
      </c:radarChart>
      <c:catAx>
        <c:axId val="2146222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624128"/>
        <c:crosses val="autoZero"/>
        <c:auto val="1"/>
        <c:lblAlgn val="ctr"/>
        <c:lblOffset val="100"/>
        <c:noMultiLvlLbl val="0"/>
      </c:catAx>
      <c:valAx>
        <c:axId val="214624128"/>
        <c:scaling>
          <c:orientation val="minMax"/>
          <c:min val="0"/>
        </c:scaling>
        <c:delete val="0"/>
        <c:axPos val="l"/>
        <c:majorGridlines/>
        <c:numFmt formatCode="General" sourceLinked="1"/>
        <c:majorTickMark val="cross"/>
        <c:minorTickMark val="none"/>
        <c:tickLblPos val="nextTo"/>
        <c:crossAx val="2146222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МБДОУ детский сад "Теремок" (2-е группы находятся в здании Средняя общеобразовательная школа №1) с.Лазо,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89.7</c:v>
                </c:pt>
                <c:pt idx="1">
                  <c:v>97.7</c:v>
                </c:pt>
                <c:pt idx="2">
                  <c:v>46</c:v>
                </c:pt>
                <c:pt idx="3">
                  <c:v>96</c:v>
                </c:pt>
                <c:pt idx="4">
                  <c:v>84.3</c:v>
                </c:pt>
              </c:numCache>
            </c:numRef>
          </c:val>
        </c:ser>
        <c:dLbls>
          <c:showLegendKey val="0"/>
          <c:showVal val="0"/>
          <c:showCatName val="0"/>
          <c:showSerName val="0"/>
          <c:showPercent val="0"/>
          <c:showBubbleSize val="0"/>
        </c:dLbls>
        <c:axId val="141678464"/>
        <c:axId val="139923456"/>
      </c:radarChart>
      <c:catAx>
        <c:axId val="1416784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39923456"/>
        <c:crosses val="autoZero"/>
        <c:auto val="1"/>
        <c:lblAlgn val="ctr"/>
        <c:lblOffset val="100"/>
        <c:noMultiLvlLbl val="0"/>
      </c:catAx>
      <c:valAx>
        <c:axId val="139923456"/>
        <c:scaling>
          <c:orientation val="minMax"/>
          <c:min val="0"/>
        </c:scaling>
        <c:delete val="0"/>
        <c:axPos val="l"/>
        <c:majorGridlines/>
        <c:numFmt formatCode="General" sourceLinked="1"/>
        <c:majorTickMark val="cross"/>
        <c:minorTickMark val="none"/>
        <c:tickLblPos val="nextTo"/>
        <c:crossAx val="1416784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КГБ ПОУ "Лазовский колледж технологий и туризма"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82</c:v>
                </c:pt>
                <c:pt idx="2">
                  <c:v>74</c:v>
                </c:pt>
                <c:pt idx="3">
                  <c:v>100</c:v>
                </c:pt>
                <c:pt idx="4">
                  <c:v>89.2</c:v>
                </c:pt>
              </c:numCache>
            </c:numRef>
          </c:val>
        </c:ser>
        <c:dLbls>
          <c:showLegendKey val="0"/>
          <c:showVal val="0"/>
          <c:showCatName val="0"/>
          <c:showSerName val="0"/>
          <c:showPercent val="0"/>
          <c:showBubbleSize val="0"/>
        </c:dLbls>
        <c:axId val="214645760"/>
        <c:axId val="214963328"/>
      </c:radarChart>
      <c:catAx>
        <c:axId val="2146457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4963328"/>
        <c:crosses val="autoZero"/>
        <c:auto val="1"/>
        <c:lblAlgn val="ctr"/>
        <c:lblOffset val="100"/>
        <c:noMultiLvlLbl val="0"/>
      </c:catAx>
      <c:valAx>
        <c:axId val="214963328"/>
        <c:scaling>
          <c:orientation val="minMax"/>
          <c:min val="0"/>
        </c:scaling>
        <c:delete val="0"/>
        <c:axPos val="l"/>
        <c:majorGridlines/>
        <c:numFmt formatCode="General" sourceLinked="1"/>
        <c:majorTickMark val="cross"/>
        <c:minorTickMark val="none"/>
        <c:tickLblPos val="nextTo"/>
        <c:crossAx val="2146457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КГБ ПОУ "Приморский индустриальный колледж"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96.8</c:v>
                </c:pt>
                <c:pt idx="1">
                  <c:v>89.7</c:v>
                </c:pt>
                <c:pt idx="2">
                  <c:v>69.900000000000006</c:v>
                </c:pt>
                <c:pt idx="3">
                  <c:v>94.6</c:v>
                </c:pt>
                <c:pt idx="4">
                  <c:v>88.7</c:v>
                </c:pt>
              </c:numCache>
            </c:numRef>
          </c:val>
        </c:ser>
        <c:dLbls>
          <c:showLegendKey val="0"/>
          <c:showVal val="0"/>
          <c:showCatName val="0"/>
          <c:showSerName val="0"/>
          <c:showPercent val="0"/>
          <c:showBubbleSize val="0"/>
        </c:dLbls>
        <c:axId val="215013632"/>
        <c:axId val="215024000"/>
      </c:radarChart>
      <c:catAx>
        <c:axId val="2150136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024000"/>
        <c:crosses val="autoZero"/>
        <c:auto val="1"/>
        <c:lblAlgn val="ctr"/>
        <c:lblOffset val="100"/>
        <c:noMultiLvlLbl val="0"/>
      </c:catAx>
      <c:valAx>
        <c:axId val="215024000"/>
        <c:scaling>
          <c:orientation val="minMax"/>
          <c:min val="0"/>
        </c:scaling>
        <c:delete val="0"/>
        <c:axPos val="l"/>
        <c:majorGridlines/>
        <c:numFmt formatCode="General" sourceLinked="1"/>
        <c:majorTickMark val="cross"/>
        <c:minorTickMark val="none"/>
        <c:tickLblPos val="nextTo"/>
        <c:crossAx val="215013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КГБ ПОУ «Кавалеровский многопрофильный колледж»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96.4</c:v>
                </c:pt>
                <c:pt idx="1">
                  <c:v>96</c:v>
                </c:pt>
                <c:pt idx="2">
                  <c:v>52</c:v>
                </c:pt>
                <c:pt idx="3">
                  <c:v>100</c:v>
                </c:pt>
                <c:pt idx="4">
                  <c:v>87.3</c:v>
                </c:pt>
              </c:numCache>
            </c:numRef>
          </c:val>
        </c:ser>
        <c:dLbls>
          <c:showLegendKey val="0"/>
          <c:showVal val="0"/>
          <c:showCatName val="0"/>
          <c:showSerName val="0"/>
          <c:showPercent val="0"/>
          <c:showBubbleSize val="0"/>
        </c:dLbls>
        <c:axId val="215422464"/>
        <c:axId val="215424384"/>
      </c:radarChart>
      <c:catAx>
        <c:axId val="2154224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424384"/>
        <c:crosses val="autoZero"/>
        <c:auto val="1"/>
        <c:lblAlgn val="ctr"/>
        <c:lblOffset val="100"/>
        <c:noMultiLvlLbl val="0"/>
      </c:catAx>
      <c:valAx>
        <c:axId val="215424384"/>
        <c:scaling>
          <c:orientation val="minMax"/>
          <c:min val="0"/>
        </c:scaling>
        <c:delete val="0"/>
        <c:axPos val="l"/>
        <c:majorGridlines/>
        <c:numFmt formatCode="General" sourceLinked="1"/>
        <c:majorTickMark val="cross"/>
        <c:minorTickMark val="none"/>
        <c:tickLblPos val="nextTo"/>
        <c:crossAx val="2154224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КГБ ПОУ "Приморский многопрофильный колледж"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99.2</c:v>
                </c:pt>
                <c:pt idx="1">
                  <c:v>87.7</c:v>
                </c:pt>
                <c:pt idx="2">
                  <c:v>48.4</c:v>
                </c:pt>
                <c:pt idx="3">
                  <c:v>95.6</c:v>
                </c:pt>
                <c:pt idx="4">
                  <c:v>85.1</c:v>
                </c:pt>
              </c:numCache>
            </c:numRef>
          </c:val>
        </c:ser>
        <c:dLbls>
          <c:showLegendKey val="0"/>
          <c:showVal val="0"/>
          <c:showCatName val="0"/>
          <c:showSerName val="0"/>
          <c:showPercent val="0"/>
          <c:showBubbleSize val="0"/>
        </c:dLbls>
        <c:axId val="215454464"/>
        <c:axId val="215456384"/>
      </c:radarChart>
      <c:catAx>
        <c:axId val="2154544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456384"/>
        <c:crosses val="autoZero"/>
        <c:auto val="1"/>
        <c:lblAlgn val="ctr"/>
        <c:lblOffset val="100"/>
        <c:noMultiLvlLbl val="0"/>
      </c:catAx>
      <c:valAx>
        <c:axId val="215456384"/>
        <c:scaling>
          <c:orientation val="minMax"/>
          <c:min val="0"/>
        </c:scaling>
        <c:delete val="0"/>
        <c:axPos val="l"/>
        <c:majorGridlines/>
        <c:numFmt formatCode="General" sourceLinked="1"/>
        <c:majorTickMark val="cross"/>
        <c:minorTickMark val="none"/>
        <c:tickLblPos val="nextTo"/>
        <c:crossAx val="2154544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КГБ ПОУ "Приморский колледж лесных технологий, экономики и транспорта"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93.6</c:v>
                </c:pt>
                <c:pt idx="1">
                  <c:v>86.7</c:v>
                </c:pt>
                <c:pt idx="2">
                  <c:v>58</c:v>
                </c:pt>
                <c:pt idx="3">
                  <c:v>78.400000000000006</c:v>
                </c:pt>
                <c:pt idx="4">
                  <c:v>79.599999999999994</c:v>
                </c:pt>
              </c:numCache>
            </c:numRef>
          </c:val>
        </c:ser>
        <c:dLbls>
          <c:showLegendKey val="0"/>
          <c:showVal val="0"/>
          <c:showCatName val="0"/>
          <c:showSerName val="0"/>
          <c:showPercent val="0"/>
          <c:showBubbleSize val="0"/>
        </c:dLbls>
        <c:axId val="215162880"/>
        <c:axId val="215164800"/>
      </c:radarChart>
      <c:catAx>
        <c:axId val="2151628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164800"/>
        <c:crosses val="autoZero"/>
        <c:auto val="1"/>
        <c:lblAlgn val="ctr"/>
        <c:lblOffset val="100"/>
        <c:noMultiLvlLbl val="0"/>
      </c:catAx>
      <c:valAx>
        <c:axId val="215164800"/>
        <c:scaling>
          <c:orientation val="minMax"/>
          <c:min val="0"/>
        </c:scaling>
        <c:delete val="0"/>
        <c:axPos val="l"/>
        <c:majorGridlines/>
        <c:numFmt formatCode="General" sourceLinked="1"/>
        <c:majorTickMark val="cross"/>
        <c:minorTickMark val="none"/>
        <c:tickLblPos val="nextTo"/>
        <c:crossAx val="2151628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КГБ ПОУ "Сельскохозяйственный технологический колледж" п. Кировский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93.6</c:v>
                </c:pt>
                <c:pt idx="1">
                  <c:v>82.7</c:v>
                </c:pt>
                <c:pt idx="2">
                  <c:v>35.700000000000003</c:v>
                </c:pt>
                <c:pt idx="3">
                  <c:v>93.2</c:v>
                </c:pt>
                <c:pt idx="4">
                  <c:v>79.2</c:v>
                </c:pt>
              </c:numCache>
            </c:numRef>
          </c:val>
        </c:ser>
        <c:dLbls>
          <c:showLegendKey val="0"/>
          <c:showVal val="0"/>
          <c:showCatName val="0"/>
          <c:showSerName val="0"/>
          <c:showPercent val="0"/>
          <c:showBubbleSize val="0"/>
        </c:dLbls>
        <c:axId val="215292928"/>
        <c:axId val="215295104"/>
      </c:radarChart>
      <c:catAx>
        <c:axId val="2152929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295104"/>
        <c:crosses val="autoZero"/>
        <c:auto val="1"/>
        <c:lblAlgn val="ctr"/>
        <c:lblOffset val="100"/>
        <c:noMultiLvlLbl val="0"/>
      </c:catAx>
      <c:valAx>
        <c:axId val="215295104"/>
        <c:scaling>
          <c:orientation val="minMax"/>
          <c:min val="0"/>
        </c:scaling>
        <c:delete val="0"/>
        <c:axPos val="l"/>
        <c:majorGridlines/>
        <c:numFmt formatCode="General" sourceLinked="1"/>
        <c:majorTickMark val="cross"/>
        <c:minorTickMark val="none"/>
        <c:tickLblPos val="nextTo"/>
        <c:crossAx val="215292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КГА ПОУ "Лесозаводский индустриальный колледж"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c:v>
                </c:pt>
                <c:pt idx="1">
                  <c:v>84</c:v>
                </c:pt>
                <c:pt idx="2">
                  <c:v>35</c:v>
                </c:pt>
                <c:pt idx="3">
                  <c:v>82.2</c:v>
                </c:pt>
                <c:pt idx="4">
                  <c:v>74.3</c:v>
                </c:pt>
              </c:numCache>
            </c:numRef>
          </c:val>
        </c:ser>
        <c:dLbls>
          <c:showLegendKey val="0"/>
          <c:showVal val="0"/>
          <c:showCatName val="0"/>
          <c:showSerName val="0"/>
          <c:showPercent val="0"/>
          <c:showBubbleSize val="0"/>
        </c:dLbls>
        <c:axId val="215345408"/>
        <c:axId val="215486848"/>
      </c:radarChart>
      <c:catAx>
        <c:axId val="2153454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486848"/>
        <c:crosses val="autoZero"/>
        <c:auto val="1"/>
        <c:lblAlgn val="ctr"/>
        <c:lblOffset val="100"/>
        <c:noMultiLvlLbl val="0"/>
      </c:catAx>
      <c:valAx>
        <c:axId val="215486848"/>
        <c:scaling>
          <c:orientation val="minMax"/>
          <c:min val="0"/>
        </c:scaling>
        <c:delete val="0"/>
        <c:axPos val="l"/>
        <c:majorGridlines/>
        <c:numFmt formatCode="General" sourceLinked="1"/>
        <c:majorTickMark val="cross"/>
        <c:minorTickMark val="none"/>
        <c:tickLblPos val="nextTo"/>
        <c:crossAx val="215345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КГА ПОУ "Дальневосточный судостроительный колледж"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80</c:v>
                </c:pt>
                <c:pt idx="2">
                  <c:v>20</c:v>
                </c:pt>
                <c:pt idx="3">
                  <c:v>85.4</c:v>
                </c:pt>
                <c:pt idx="4">
                  <c:v>69.5</c:v>
                </c:pt>
              </c:numCache>
            </c:numRef>
          </c:val>
        </c:ser>
        <c:dLbls>
          <c:showLegendKey val="0"/>
          <c:showVal val="0"/>
          <c:showCatName val="0"/>
          <c:showSerName val="0"/>
          <c:showPercent val="0"/>
          <c:showBubbleSize val="0"/>
        </c:dLbls>
        <c:axId val="215823872"/>
        <c:axId val="215825792"/>
      </c:radarChart>
      <c:catAx>
        <c:axId val="2158238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215825792"/>
        <c:crosses val="autoZero"/>
        <c:auto val="1"/>
        <c:lblAlgn val="ctr"/>
        <c:lblOffset val="100"/>
        <c:noMultiLvlLbl val="0"/>
      </c:catAx>
      <c:valAx>
        <c:axId val="215825792"/>
        <c:scaling>
          <c:orientation val="minMax"/>
          <c:min val="0"/>
        </c:scaling>
        <c:delete val="0"/>
        <c:axPos val="l"/>
        <c:majorGridlines/>
        <c:numFmt formatCode="General" sourceLinked="1"/>
        <c:majorTickMark val="cross"/>
        <c:minorTickMark val="none"/>
        <c:tickLblPos val="nextTo"/>
        <c:crossAx val="2158238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Новогеоргиевская Средняя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97.7</c:v>
                </c:pt>
                <c:pt idx="1">
                  <c:v>91.7</c:v>
                </c:pt>
                <c:pt idx="2">
                  <c:v>52</c:v>
                </c:pt>
                <c:pt idx="3">
                  <c:v>92.8</c:v>
                </c:pt>
                <c:pt idx="4">
                  <c:v>84.2</c:v>
                </c:pt>
              </c:numCache>
            </c:numRef>
          </c:val>
        </c:ser>
        <c:dLbls>
          <c:showLegendKey val="0"/>
          <c:showVal val="0"/>
          <c:showCatName val="0"/>
          <c:showSerName val="0"/>
          <c:showPercent val="0"/>
          <c:showBubbleSize val="0"/>
        </c:dLbls>
        <c:axId val="141374592"/>
        <c:axId val="141376512"/>
      </c:radarChart>
      <c:catAx>
        <c:axId val="1413745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376512"/>
        <c:crosses val="autoZero"/>
        <c:auto val="1"/>
        <c:lblAlgn val="ctr"/>
        <c:lblOffset val="100"/>
        <c:noMultiLvlLbl val="0"/>
      </c:catAx>
      <c:valAx>
        <c:axId val="141376512"/>
        <c:scaling>
          <c:orientation val="minMax"/>
          <c:min val="0"/>
        </c:scaling>
        <c:delete val="0"/>
        <c:axPos val="l"/>
        <c:majorGridlines/>
        <c:numFmt formatCode="General" sourceLinked="1"/>
        <c:majorTickMark val="cross"/>
        <c:minorTickMark val="none"/>
        <c:tickLblPos val="nextTo"/>
        <c:crossAx val="141374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"Раздольненская специальная (коррекционная) общеобразовательная школа-интернат"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95.3</c:v>
                </c:pt>
                <c:pt idx="1">
                  <c:v>86.7</c:v>
                </c:pt>
                <c:pt idx="2">
                  <c:v>84</c:v>
                </c:pt>
                <c:pt idx="3">
                  <c:v>97.6</c:v>
                </c:pt>
                <c:pt idx="4">
                  <c:v>92</c:v>
                </c:pt>
              </c:numCache>
            </c:numRef>
          </c:val>
        </c:ser>
        <c:dLbls>
          <c:showLegendKey val="0"/>
          <c:showVal val="0"/>
          <c:showCatName val="0"/>
          <c:showSerName val="0"/>
          <c:showPercent val="0"/>
          <c:showBubbleSize val="0"/>
        </c:dLbls>
        <c:axId val="118908032"/>
        <c:axId val="118909952"/>
      </c:radarChart>
      <c:catAx>
        <c:axId val="1189080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909952"/>
        <c:crosses val="autoZero"/>
        <c:auto val="1"/>
        <c:lblAlgn val="ctr"/>
        <c:lblOffset val="100"/>
        <c:noMultiLvlLbl val="0"/>
      </c:catAx>
      <c:valAx>
        <c:axId val="118909952"/>
        <c:scaling>
          <c:orientation val="minMax"/>
          <c:min val="0"/>
        </c:scaling>
        <c:delete val="0"/>
        <c:axPos val="l"/>
        <c:majorGridlines/>
        <c:numFmt formatCode="General" sourceLinked="1"/>
        <c:majorTickMark val="cross"/>
        <c:minorTickMark val="none"/>
        <c:tickLblPos val="nextTo"/>
        <c:crossAx val="1189080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с.Хмыловка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97.1</c:v>
                </c:pt>
                <c:pt idx="1">
                  <c:v>91.7</c:v>
                </c:pt>
                <c:pt idx="2">
                  <c:v>52.5</c:v>
                </c:pt>
                <c:pt idx="3">
                  <c:v>90</c:v>
                </c:pt>
                <c:pt idx="4">
                  <c:v>84.2</c:v>
                </c:pt>
              </c:numCache>
            </c:numRef>
          </c:val>
        </c:ser>
        <c:dLbls>
          <c:showLegendKey val="0"/>
          <c:showVal val="0"/>
          <c:showCatName val="0"/>
          <c:showSerName val="0"/>
          <c:showPercent val="0"/>
          <c:showBubbleSize val="0"/>
        </c:dLbls>
        <c:axId val="141521280"/>
        <c:axId val="141523200"/>
      </c:radarChart>
      <c:catAx>
        <c:axId val="14152128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523200"/>
        <c:crosses val="autoZero"/>
        <c:auto val="1"/>
        <c:lblAlgn val="ctr"/>
        <c:lblOffset val="100"/>
        <c:noMultiLvlLbl val="0"/>
      </c:catAx>
      <c:valAx>
        <c:axId val="141523200"/>
        <c:scaling>
          <c:orientation val="minMax"/>
          <c:min val="0"/>
        </c:scaling>
        <c:delete val="0"/>
        <c:axPos val="l"/>
        <c:majorGridlines/>
        <c:numFmt formatCode="General" sourceLinked="1"/>
        <c:majorTickMark val="cross"/>
        <c:minorTickMark val="none"/>
        <c:tickLblPos val="nextTo"/>
        <c:crossAx val="1415212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с.Авдеевка»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94.5</c:v>
                </c:pt>
                <c:pt idx="1">
                  <c:v>76.7</c:v>
                </c:pt>
                <c:pt idx="2">
                  <c:v>58</c:v>
                </c:pt>
                <c:pt idx="3">
                  <c:v>98.8</c:v>
                </c:pt>
                <c:pt idx="4">
                  <c:v>84.1</c:v>
                </c:pt>
              </c:numCache>
            </c:numRef>
          </c:val>
        </c:ser>
        <c:dLbls>
          <c:showLegendKey val="0"/>
          <c:showVal val="0"/>
          <c:showCatName val="0"/>
          <c:showSerName val="0"/>
          <c:showPercent val="0"/>
          <c:showBubbleSize val="0"/>
        </c:dLbls>
        <c:axId val="141544832"/>
        <c:axId val="141555200"/>
      </c:radarChart>
      <c:catAx>
        <c:axId val="14154483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555200"/>
        <c:crosses val="autoZero"/>
        <c:auto val="1"/>
        <c:lblAlgn val="ctr"/>
        <c:lblOffset val="100"/>
        <c:noMultiLvlLbl val="0"/>
      </c:catAx>
      <c:valAx>
        <c:axId val="141555200"/>
        <c:scaling>
          <c:orientation val="minMax"/>
          <c:min val="0"/>
        </c:scaling>
        <c:delete val="0"/>
        <c:axPos val="l"/>
        <c:majorGridlines/>
        <c:numFmt formatCode="General" sourceLinked="1"/>
        <c:majorTickMark val="cross"/>
        <c:minorTickMark val="none"/>
        <c:tickLblPos val="nextTo"/>
        <c:crossAx val="1415448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Чернятинская основная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83</c:v>
                </c:pt>
                <c:pt idx="2">
                  <c:v>66</c:v>
                </c:pt>
                <c:pt idx="3">
                  <c:v>86.2</c:v>
                </c:pt>
                <c:pt idx="4">
                  <c:v>84</c:v>
                </c:pt>
              </c:numCache>
            </c:numRef>
          </c:val>
        </c:ser>
        <c:dLbls>
          <c:showLegendKey val="0"/>
          <c:showVal val="0"/>
          <c:showCatName val="0"/>
          <c:showSerName val="0"/>
          <c:showPercent val="0"/>
          <c:showBubbleSize val="0"/>
        </c:dLbls>
        <c:axId val="141458048"/>
        <c:axId val="141566720"/>
      </c:radarChart>
      <c:catAx>
        <c:axId val="1414580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566720"/>
        <c:crosses val="autoZero"/>
        <c:auto val="1"/>
        <c:lblAlgn val="ctr"/>
        <c:lblOffset val="100"/>
        <c:noMultiLvlLbl val="0"/>
      </c:catAx>
      <c:valAx>
        <c:axId val="141566720"/>
        <c:scaling>
          <c:orientation val="minMax"/>
          <c:min val="0"/>
        </c:scaling>
        <c:delete val="0"/>
        <c:axPos val="l"/>
        <c:majorGridlines/>
        <c:numFmt formatCode="General" sourceLinked="1"/>
        <c:majorTickMark val="cross"/>
        <c:minorTickMark val="none"/>
        <c:tickLblPos val="nextTo"/>
        <c:crossAx val="1414580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с.Марьяновка»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95.5</c:v>
                </c:pt>
                <c:pt idx="1">
                  <c:v>100</c:v>
                </c:pt>
                <c:pt idx="2">
                  <c:v>24</c:v>
                </c:pt>
                <c:pt idx="3">
                  <c:v>100</c:v>
                </c:pt>
                <c:pt idx="4">
                  <c:v>83.9</c:v>
                </c:pt>
              </c:numCache>
            </c:numRef>
          </c:val>
        </c:ser>
        <c:dLbls>
          <c:showLegendKey val="0"/>
          <c:showVal val="0"/>
          <c:showCatName val="0"/>
          <c:showSerName val="0"/>
          <c:showPercent val="0"/>
          <c:showBubbleSize val="0"/>
        </c:dLbls>
        <c:axId val="141612928"/>
        <c:axId val="141615104"/>
      </c:radarChart>
      <c:catAx>
        <c:axId val="1416129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615104"/>
        <c:crosses val="autoZero"/>
        <c:auto val="1"/>
        <c:lblAlgn val="ctr"/>
        <c:lblOffset val="100"/>
        <c:noMultiLvlLbl val="0"/>
      </c:catAx>
      <c:valAx>
        <c:axId val="141615104"/>
        <c:scaling>
          <c:orientation val="minMax"/>
          <c:min val="0"/>
        </c:scaling>
        <c:delete val="0"/>
        <c:axPos val="l"/>
        <c:majorGridlines/>
        <c:numFmt formatCode="General" sourceLinked="1"/>
        <c:majorTickMark val="cross"/>
        <c:minorTickMark val="none"/>
        <c:tickLblPos val="nextTo"/>
        <c:crossAx val="141612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с.Зеркальное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98.5</c:v>
                </c:pt>
                <c:pt idx="1">
                  <c:v>97.7</c:v>
                </c:pt>
                <c:pt idx="2">
                  <c:v>30</c:v>
                </c:pt>
                <c:pt idx="3">
                  <c:v>96</c:v>
                </c:pt>
                <c:pt idx="4">
                  <c:v>83.8</c:v>
                </c:pt>
              </c:numCache>
            </c:numRef>
          </c:val>
        </c:ser>
        <c:dLbls>
          <c:showLegendKey val="0"/>
          <c:showVal val="0"/>
          <c:showCatName val="0"/>
          <c:showSerName val="0"/>
          <c:showPercent val="0"/>
          <c:showBubbleSize val="0"/>
        </c:dLbls>
        <c:axId val="141698176"/>
        <c:axId val="141700096"/>
      </c:radarChart>
      <c:catAx>
        <c:axId val="1416981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700096"/>
        <c:crosses val="autoZero"/>
        <c:auto val="1"/>
        <c:lblAlgn val="ctr"/>
        <c:lblOffset val="100"/>
        <c:noMultiLvlLbl val="0"/>
      </c:catAx>
      <c:valAx>
        <c:axId val="141700096"/>
        <c:scaling>
          <c:orientation val="minMax"/>
          <c:min val="0"/>
        </c:scaling>
        <c:delete val="0"/>
        <c:axPos val="l"/>
        <c:majorGridlines/>
        <c:numFmt formatCode="General" sourceLinked="1"/>
        <c:majorTickMark val="cross"/>
        <c:minorTickMark val="none"/>
        <c:tickLblPos val="nextTo"/>
        <c:crossAx val="141698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"Арсеньевская специальная (коррекционная) общеобразовательная школа"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95.5</c:v>
                </c:pt>
                <c:pt idx="1">
                  <c:v>75.7</c:v>
                </c:pt>
                <c:pt idx="2">
                  <c:v>58.9</c:v>
                </c:pt>
                <c:pt idx="3">
                  <c:v>96.6</c:v>
                </c:pt>
                <c:pt idx="4">
                  <c:v>83.8</c:v>
                </c:pt>
              </c:numCache>
            </c:numRef>
          </c:val>
        </c:ser>
        <c:dLbls>
          <c:showLegendKey val="0"/>
          <c:showVal val="0"/>
          <c:showCatName val="0"/>
          <c:showSerName val="0"/>
          <c:showPercent val="0"/>
          <c:showBubbleSize val="0"/>
        </c:dLbls>
        <c:axId val="141832576"/>
        <c:axId val="141834496"/>
      </c:radarChart>
      <c:catAx>
        <c:axId val="1418325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834496"/>
        <c:crosses val="autoZero"/>
        <c:auto val="1"/>
        <c:lblAlgn val="ctr"/>
        <c:lblOffset val="100"/>
        <c:noMultiLvlLbl val="0"/>
      </c:catAx>
      <c:valAx>
        <c:axId val="141834496"/>
        <c:scaling>
          <c:orientation val="minMax"/>
          <c:min val="0"/>
        </c:scaling>
        <c:delete val="0"/>
        <c:axPos val="l"/>
        <c:majorGridlines/>
        <c:numFmt formatCode="General" sourceLinked="1"/>
        <c:majorTickMark val="cross"/>
        <c:minorTickMark val="none"/>
        <c:tickLblPos val="nextTo"/>
        <c:crossAx val="1418325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с.Михайловка"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96.4</c:v>
                </c:pt>
                <c:pt idx="1">
                  <c:v>77</c:v>
                </c:pt>
                <c:pt idx="2">
                  <c:v>50</c:v>
                </c:pt>
                <c:pt idx="3">
                  <c:v>96</c:v>
                </c:pt>
                <c:pt idx="4">
                  <c:v>83.6</c:v>
                </c:pt>
              </c:numCache>
            </c:numRef>
          </c:val>
        </c:ser>
        <c:dLbls>
          <c:showLegendKey val="0"/>
          <c:showVal val="0"/>
          <c:showCatName val="0"/>
          <c:showSerName val="0"/>
          <c:showPercent val="0"/>
          <c:showBubbleSize val="0"/>
        </c:dLbls>
        <c:axId val="141864320"/>
        <c:axId val="141895168"/>
      </c:radarChart>
      <c:catAx>
        <c:axId val="1418643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895168"/>
        <c:crosses val="autoZero"/>
        <c:auto val="1"/>
        <c:lblAlgn val="ctr"/>
        <c:lblOffset val="100"/>
        <c:noMultiLvlLbl val="0"/>
      </c:catAx>
      <c:valAx>
        <c:axId val="141895168"/>
        <c:scaling>
          <c:orientation val="minMax"/>
          <c:min val="0"/>
        </c:scaling>
        <c:delete val="0"/>
        <c:axPos val="l"/>
        <c:majorGridlines/>
        <c:numFmt formatCode="General" sourceLinked="1"/>
        <c:majorTickMark val="cross"/>
        <c:minorTickMark val="none"/>
        <c:tickLblPos val="nextTo"/>
        <c:crossAx val="141864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с.Орехово"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92.7</c:v>
                </c:pt>
                <c:pt idx="1">
                  <c:v>90</c:v>
                </c:pt>
                <c:pt idx="2">
                  <c:v>44</c:v>
                </c:pt>
                <c:pt idx="3">
                  <c:v>96.2</c:v>
                </c:pt>
                <c:pt idx="4">
                  <c:v>83.6</c:v>
                </c:pt>
              </c:numCache>
            </c:numRef>
          </c:val>
        </c:ser>
        <c:dLbls>
          <c:showLegendKey val="0"/>
          <c:showVal val="0"/>
          <c:showCatName val="0"/>
          <c:showSerName val="0"/>
          <c:showPercent val="0"/>
          <c:showBubbleSize val="0"/>
        </c:dLbls>
        <c:axId val="141761152"/>
        <c:axId val="141763328"/>
      </c:radarChart>
      <c:catAx>
        <c:axId val="1417611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1763328"/>
        <c:crosses val="autoZero"/>
        <c:auto val="1"/>
        <c:lblAlgn val="ctr"/>
        <c:lblOffset val="100"/>
        <c:noMultiLvlLbl val="0"/>
      </c:catAx>
      <c:valAx>
        <c:axId val="141763328"/>
        <c:scaling>
          <c:orientation val="minMax"/>
          <c:min val="0"/>
        </c:scaling>
        <c:delete val="0"/>
        <c:axPos val="l"/>
        <c:majorGridlines/>
        <c:numFmt formatCode="General" sourceLinked="1"/>
        <c:majorTickMark val="cross"/>
        <c:minorTickMark val="none"/>
        <c:tickLblPos val="nextTo"/>
        <c:crossAx val="1417611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№6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76.7</c:v>
                </c:pt>
                <c:pt idx="2">
                  <c:v>40</c:v>
                </c:pt>
                <c:pt idx="3">
                  <c:v>100</c:v>
                </c:pt>
                <c:pt idx="4">
                  <c:v>83.3</c:v>
                </c:pt>
              </c:numCache>
            </c:numRef>
          </c:val>
        </c:ser>
        <c:dLbls>
          <c:showLegendKey val="0"/>
          <c:showVal val="0"/>
          <c:showCatName val="0"/>
          <c:showSerName val="0"/>
          <c:showPercent val="0"/>
          <c:showBubbleSize val="0"/>
        </c:dLbls>
        <c:axId val="141784960"/>
        <c:axId val="142036992"/>
      </c:radarChart>
      <c:catAx>
        <c:axId val="1417849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2036992"/>
        <c:crosses val="autoZero"/>
        <c:auto val="1"/>
        <c:lblAlgn val="ctr"/>
        <c:lblOffset val="100"/>
        <c:noMultiLvlLbl val="0"/>
      </c:catAx>
      <c:valAx>
        <c:axId val="142036992"/>
        <c:scaling>
          <c:orientation val="minMax"/>
          <c:min val="0"/>
        </c:scaling>
        <c:delete val="0"/>
        <c:axPos val="l"/>
        <c:majorGridlines/>
        <c:numFmt formatCode="General" sourceLinked="1"/>
        <c:majorTickMark val="cross"/>
        <c:minorTickMark val="none"/>
        <c:tickLblPos val="nextTo"/>
        <c:crossAx val="1417849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с.Курское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c:v>
                </c:pt>
                <c:pt idx="1">
                  <c:v>95</c:v>
                </c:pt>
                <c:pt idx="2">
                  <c:v>36</c:v>
                </c:pt>
                <c:pt idx="3">
                  <c:v>97.2</c:v>
                </c:pt>
                <c:pt idx="4">
                  <c:v>83.3</c:v>
                </c:pt>
              </c:numCache>
            </c:numRef>
          </c:val>
        </c:ser>
        <c:dLbls>
          <c:showLegendKey val="0"/>
          <c:showVal val="0"/>
          <c:showCatName val="0"/>
          <c:showSerName val="0"/>
          <c:showPercent val="0"/>
          <c:showBubbleSize val="0"/>
        </c:dLbls>
        <c:axId val="142091392"/>
        <c:axId val="142093312"/>
      </c:radarChart>
      <c:catAx>
        <c:axId val="1420913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2093312"/>
        <c:crosses val="autoZero"/>
        <c:auto val="1"/>
        <c:lblAlgn val="ctr"/>
        <c:lblOffset val="100"/>
        <c:noMultiLvlLbl val="0"/>
      </c:catAx>
      <c:valAx>
        <c:axId val="142093312"/>
        <c:scaling>
          <c:orientation val="minMax"/>
          <c:min val="0"/>
        </c:scaling>
        <c:delete val="0"/>
        <c:axPos val="l"/>
        <c:majorGridlines/>
        <c:numFmt formatCode="General" sourceLinked="1"/>
        <c:majorTickMark val="cross"/>
        <c:minorTickMark val="none"/>
        <c:tickLblPos val="nextTo"/>
        <c:crossAx val="1420913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с.Пермское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97.7</c:v>
                </c:pt>
                <c:pt idx="2">
                  <c:v>70</c:v>
                </c:pt>
                <c:pt idx="3">
                  <c:v>98</c:v>
                </c:pt>
                <c:pt idx="4">
                  <c:v>91.5</c:v>
                </c:pt>
              </c:numCache>
            </c:numRef>
          </c:val>
        </c:ser>
        <c:dLbls>
          <c:showLegendKey val="0"/>
          <c:showVal val="0"/>
          <c:showCatName val="0"/>
          <c:showSerName val="0"/>
          <c:showPercent val="0"/>
          <c:showBubbleSize val="0"/>
        </c:dLbls>
        <c:axId val="118944128"/>
        <c:axId val="118946048"/>
      </c:radarChart>
      <c:catAx>
        <c:axId val="1189441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8946048"/>
        <c:crosses val="autoZero"/>
        <c:auto val="1"/>
        <c:lblAlgn val="ctr"/>
        <c:lblOffset val="100"/>
        <c:noMultiLvlLbl val="0"/>
      </c:catAx>
      <c:valAx>
        <c:axId val="118946048"/>
        <c:scaling>
          <c:orientation val="minMax"/>
          <c:min val="0"/>
        </c:scaling>
        <c:delete val="0"/>
        <c:axPos val="l"/>
        <c:majorGridlines/>
        <c:numFmt formatCode="General" sourceLinked="1"/>
        <c:majorTickMark val="cross"/>
        <c:minorTickMark val="none"/>
        <c:tickLblPos val="nextTo"/>
        <c:crossAx val="118944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"Лицей №9"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83.7</c:v>
                </c:pt>
                <c:pt idx="2">
                  <c:v>62.4</c:v>
                </c:pt>
                <c:pt idx="3">
                  <c:v>90.6</c:v>
                </c:pt>
                <c:pt idx="4">
                  <c:v>83.3</c:v>
                </c:pt>
              </c:numCache>
            </c:numRef>
          </c:val>
        </c:ser>
        <c:dLbls>
          <c:showLegendKey val="0"/>
          <c:showVal val="0"/>
          <c:showCatName val="0"/>
          <c:showSerName val="0"/>
          <c:showPercent val="0"/>
          <c:showBubbleSize val="0"/>
        </c:dLbls>
        <c:axId val="142229888"/>
        <c:axId val="142231808"/>
      </c:radarChart>
      <c:catAx>
        <c:axId val="1422298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2231808"/>
        <c:crosses val="autoZero"/>
        <c:auto val="1"/>
        <c:lblAlgn val="ctr"/>
        <c:lblOffset val="100"/>
        <c:noMultiLvlLbl val="0"/>
      </c:catAx>
      <c:valAx>
        <c:axId val="142231808"/>
        <c:scaling>
          <c:orientation val="minMax"/>
          <c:min val="0"/>
        </c:scaling>
        <c:delete val="0"/>
        <c:axPos val="l"/>
        <c:majorGridlines/>
        <c:numFmt formatCode="General" sourceLinked="1"/>
        <c:majorTickMark val="cross"/>
        <c:minorTickMark val="none"/>
        <c:tickLblPos val="nextTo"/>
        <c:crossAx val="1422298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№254 ГО ЗАТО г.Фокино (пос.Путятин)</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95.9</c:v>
                </c:pt>
                <c:pt idx="1">
                  <c:v>90</c:v>
                </c:pt>
                <c:pt idx="2">
                  <c:v>30</c:v>
                </c:pt>
                <c:pt idx="3">
                  <c:v>100</c:v>
                </c:pt>
                <c:pt idx="4">
                  <c:v>83.2</c:v>
                </c:pt>
              </c:numCache>
            </c:numRef>
          </c:val>
        </c:ser>
        <c:dLbls>
          <c:showLegendKey val="0"/>
          <c:showVal val="0"/>
          <c:showCatName val="0"/>
          <c:showSerName val="0"/>
          <c:showPercent val="0"/>
          <c:showBubbleSize val="0"/>
        </c:dLbls>
        <c:axId val="142265728"/>
        <c:axId val="142276096"/>
      </c:radarChart>
      <c:catAx>
        <c:axId val="1422657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2276096"/>
        <c:crosses val="autoZero"/>
        <c:auto val="1"/>
        <c:lblAlgn val="ctr"/>
        <c:lblOffset val="100"/>
        <c:noMultiLvlLbl val="0"/>
      </c:catAx>
      <c:valAx>
        <c:axId val="142276096"/>
        <c:scaling>
          <c:orientation val="minMax"/>
          <c:min val="0"/>
        </c:scaling>
        <c:delete val="0"/>
        <c:axPos val="l"/>
        <c:majorGridlines/>
        <c:numFmt formatCode="General" sourceLinked="1"/>
        <c:majorTickMark val="cross"/>
        <c:minorTickMark val="none"/>
        <c:tickLblPos val="nextTo"/>
        <c:crossAx val="142265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№4 п.Тавричанка Надеждинского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96.2</c:v>
                </c:pt>
                <c:pt idx="1">
                  <c:v>68.7</c:v>
                </c:pt>
                <c:pt idx="2">
                  <c:v>70</c:v>
                </c:pt>
                <c:pt idx="3">
                  <c:v>88.4</c:v>
                </c:pt>
                <c:pt idx="4">
                  <c:v>83.1</c:v>
                </c:pt>
              </c:numCache>
            </c:numRef>
          </c:val>
        </c:ser>
        <c:dLbls>
          <c:showLegendKey val="0"/>
          <c:showVal val="0"/>
          <c:showCatName val="0"/>
          <c:showSerName val="0"/>
          <c:showPercent val="0"/>
          <c:showBubbleSize val="0"/>
        </c:dLbls>
        <c:axId val="142400128"/>
        <c:axId val="144057088"/>
      </c:radarChart>
      <c:catAx>
        <c:axId val="1424001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057088"/>
        <c:crosses val="autoZero"/>
        <c:auto val="1"/>
        <c:lblAlgn val="ctr"/>
        <c:lblOffset val="100"/>
        <c:noMultiLvlLbl val="0"/>
      </c:catAx>
      <c:valAx>
        <c:axId val="144057088"/>
        <c:scaling>
          <c:orientation val="minMax"/>
          <c:min val="0"/>
        </c:scaling>
        <c:delete val="0"/>
        <c:axPos val="l"/>
        <c:majorGridlines/>
        <c:numFmt formatCode="General" sourceLinked="1"/>
        <c:majorTickMark val="cross"/>
        <c:minorTickMark val="none"/>
        <c:tickLblPos val="nextTo"/>
        <c:crossAx val="142400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№257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94.9</c:v>
                </c:pt>
                <c:pt idx="1">
                  <c:v>95.7</c:v>
                </c:pt>
                <c:pt idx="2">
                  <c:v>34</c:v>
                </c:pt>
                <c:pt idx="3">
                  <c:v>95.2</c:v>
                </c:pt>
                <c:pt idx="4">
                  <c:v>83.1</c:v>
                </c:pt>
              </c:numCache>
            </c:numRef>
          </c:val>
        </c:ser>
        <c:dLbls>
          <c:showLegendKey val="0"/>
          <c:showVal val="0"/>
          <c:showCatName val="0"/>
          <c:showSerName val="0"/>
          <c:showPercent val="0"/>
          <c:showBubbleSize val="0"/>
        </c:dLbls>
        <c:axId val="144127872"/>
        <c:axId val="144134144"/>
      </c:radarChart>
      <c:catAx>
        <c:axId val="1441278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134144"/>
        <c:crosses val="autoZero"/>
        <c:auto val="1"/>
        <c:lblAlgn val="ctr"/>
        <c:lblOffset val="100"/>
        <c:noMultiLvlLbl val="0"/>
      </c:catAx>
      <c:valAx>
        <c:axId val="144134144"/>
        <c:scaling>
          <c:orientation val="minMax"/>
          <c:min val="0"/>
        </c:scaling>
        <c:delete val="0"/>
        <c:axPos val="l"/>
        <c:majorGridlines/>
        <c:numFmt formatCode="General" sourceLinked="1"/>
        <c:majorTickMark val="cross"/>
        <c:minorTickMark val="none"/>
        <c:tickLblPos val="nextTo"/>
        <c:crossAx val="1441278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№256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93.5</c:v>
                </c:pt>
                <c:pt idx="1">
                  <c:v>89</c:v>
                </c:pt>
                <c:pt idx="2">
                  <c:v>56.1</c:v>
                </c:pt>
                <c:pt idx="3">
                  <c:v>89.4</c:v>
                </c:pt>
                <c:pt idx="4">
                  <c:v>82.7</c:v>
                </c:pt>
              </c:numCache>
            </c:numRef>
          </c:val>
        </c:ser>
        <c:dLbls>
          <c:showLegendKey val="0"/>
          <c:showVal val="0"/>
          <c:showCatName val="0"/>
          <c:showSerName val="0"/>
          <c:showPercent val="0"/>
          <c:showBubbleSize val="0"/>
        </c:dLbls>
        <c:axId val="144172160"/>
        <c:axId val="144174080"/>
      </c:radarChart>
      <c:catAx>
        <c:axId val="144172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174080"/>
        <c:crosses val="autoZero"/>
        <c:auto val="1"/>
        <c:lblAlgn val="ctr"/>
        <c:lblOffset val="100"/>
        <c:noMultiLvlLbl val="0"/>
      </c:catAx>
      <c:valAx>
        <c:axId val="144174080"/>
        <c:scaling>
          <c:orientation val="minMax"/>
          <c:min val="0"/>
        </c:scaling>
        <c:delete val="0"/>
        <c:axPos val="l"/>
        <c:majorGridlines/>
        <c:numFmt formatCode="General" sourceLinked="1"/>
        <c:majorTickMark val="cross"/>
        <c:minorTickMark val="none"/>
        <c:tickLblPos val="nextTo"/>
        <c:crossAx val="144172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№2"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97.2</c:v>
                </c:pt>
                <c:pt idx="1">
                  <c:v>89</c:v>
                </c:pt>
                <c:pt idx="2">
                  <c:v>56.2</c:v>
                </c:pt>
                <c:pt idx="3">
                  <c:v>86.2</c:v>
                </c:pt>
                <c:pt idx="4">
                  <c:v>82.7</c:v>
                </c:pt>
              </c:numCache>
            </c:numRef>
          </c:val>
        </c:ser>
        <c:dLbls>
          <c:showLegendKey val="0"/>
          <c:showVal val="0"/>
          <c:showCatName val="0"/>
          <c:showSerName val="0"/>
          <c:showPercent val="0"/>
          <c:showBubbleSize val="0"/>
        </c:dLbls>
        <c:axId val="143139200"/>
        <c:axId val="143141120"/>
      </c:radarChart>
      <c:catAx>
        <c:axId val="14313920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3141120"/>
        <c:crosses val="autoZero"/>
        <c:auto val="1"/>
        <c:lblAlgn val="ctr"/>
        <c:lblOffset val="100"/>
        <c:noMultiLvlLbl val="0"/>
      </c:catAx>
      <c:valAx>
        <c:axId val="143141120"/>
        <c:scaling>
          <c:orientation val="minMax"/>
          <c:min val="0"/>
        </c:scaling>
        <c:delete val="0"/>
        <c:axPos val="l"/>
        <c:majorGridlines/>
        <c:numFmt formatCode="General" sourceLinked="1"/>
        <c:majorTickMark val="cross"/>
        <c:minorTickMark val="none"/>
        <c:tickLblPos val="nextTo"/>
        <c:crossAx val="1431392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Покровская средняя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93.9</c:v>
                </c:pt>
                <c:pt idx="1">
                  <c:v>75</c:v>
                </c:pt>
                <c:pt idx="2">
                  <c:v>66.5</c:v>
                </c:pt>
                <c:pt idx="3">
                  <c:v>91.8</c:v>
                </c:pt>
                <c:pt idx="4">
                  <c:v>82.6</c:v>
                </c:pt>
              </c:numCache>
            </c:numRef>
          </c:val>
        </c:ser>
        <c:dLbls>
          <c:showLegendKey val="0"/>
          <c:showVal val="0"/>
          <c:showCatName val="0"/>
          <c:showSerName val="0"/>
          <c:showPercent val="0"/>
          <c:showBubbleSize val="0"/>
        </c:dLbls>
        <c:axId val="143170944"/>
        <c:axId val="143193600"/>
      </c:radarChart>
      <c:catAx>
        <c:axId val="1431709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3193600"/>
        <c:crosses val="autoZero"/>
        <c:auto val="1"/>
        <c:lblAlgn val="ctr"/>
        <c:lblOffset val="100"/>
        <c:noMultiLvlLbl val="0"/>
      </c:catAx>
      <c:valAx>
        <c:axId val="143193600"/>
        <c:scaling>
          <c:orientation val="minMax"/>
          <c:min val="0"/>
        </c:scaling>
        <c:delete val="0"/>
        <c:axPos val="l"/>
        <c:majorGridlines/>
        <c:numFmt formatCode="General" sourceLinked="1"/>
        <c:majorTickMark val="cross"/>
        <c:minorTickMark val="none"/>
        <c:tickLblPos val="nextTo"/>
        <c:crossAx val="1431709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с.Сергеевка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92.2</c:v>
                </c:pt>
                <c:pt idx="1">
                  <c:v>97</c:v>
                </c:pt>
                <c:pt idx="2">
                  <c:v>36</c:v>
                </c:pt>
                <c:pt idx="3">
                  <c:v>93.8</c:v>
                </c:pt>
                <c:pt idx="4">
                  <c:v>82.6</c:v>
                </c:pt>
              </c:numCache>
            </c:numRef>
          </c:val>
        </c:ser>
        <c:dLbls>
          <c:showLegendKey val="0"/>
          <c:showVal val="0"/>
          <c:showCatName val="0"/>
          <c:showSerName val="0"/>
          <c:showPercent val="0"/>
          <c:showBubbleSize val="0"/>
        </c:dLbls>
        <c:axId val="144235136"/>
        <c:axId val="144237312"/>
      </c:radarChart>
      <c:catAx>
        <c:axId val="1442351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237312"/>
        <c:crosses val="autoZero"/>
        <c:auto val="1"/>
        <c:lblAlgn val="ctr"/>
        <c:lblOffset val="100"/>
        <c:noMultiLvlLbl val="0"/>
      </c:catAx>
      <c:valAx>
        <c:axId val="144237312"/>
        <c:scaling>
          <c:orientation val="minMax"/>
          <c:min val="0"/>
        </c:scaling>
        <c:delete val="0"/>
        <c:axPos val="l"/>
        <c:majorGridlines/>
        <c:numFmt formatCode="General" sourceLinked="1"/>
        <c:majorTickMark val="cross"/>
        <c:minorTickMark val="none"/>
        <c:tickLblPos val="nextTo"/>
        <c:crossAx val="1442351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№5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97</c:v>
                </c:pt>
                <c:pt idx="2">
                  <c:v>26</c:v>
                </c:pt>
                <c:pt idx="3">
                  <c:v>97.8</c:v>
                </c:pt>
                <c:pt idx="4">
                  <c:v>82.5</c:v>
                </c:pt>
              </c:numCache>
            </c:numRef>
          </c:val>
        </c:ser>
        <c:dLbls>
          <c:showLegendKey val="0"/>
          <c:showVal val="0"/>
          <c:showCatName val="0"/>
          <c:showSerName val="0"/>
          <c:showPercent val="0"/>
          <c:showBubbleSize val="0"/>
        </c:dLbls>
        <c:axId val="144267136"/>
        <c:axId val="144326656"/>
      </c:radarChart>
      <c:catAx>
        <c:axId val="1442671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326656"/>
        <c:crosses val="autoZero"/>
        <c:auto val="1"/>
        <c:lblAlgn val="ctr"/>
        <c:lblOffset val="100"/>
        <c:noMultiLvlLbl val="0"/>
      </c:catAx>
      <c:valAx>
        <c:axId val="144326656"/>
        <c:scaling>
          <c:orientation val="minMax"/>
          <c:min val="0"/>
        </c:scaling>
        <c:delete val="0"/>
        <c:axPos val="l"/>
        <c:majorGridlines/>
        <c:numFmt formatCode="General" sourceLinked="1"/>
        <c:majorTickMark val="cross"/>
        <c:minorTickMark val="none"/>
        <c:tickLblPos val="nextTo"/>
        <c:crossAx val="1442671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№3 пгт Кавалерово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94.8</c:v>
                </c:pt>
                <c:pt idx="1">
                  <c:v>85</c:v>
                </c:pt>
                <c:pt idx="2">
                  <c:v>60</c:v>
                </c:pt>
                <c:pt idx="3">
                  <c:v>86.2</c:v>
                </c:pt>
                <c:pt idx="4">
                  <c:v>82.5</c:v>
                </c:pt>
              </c:numCache>
            </c:numRef>
          </c:val>
        </c:ser>
        <c:dLbls>
          <c:showLegendKey val="0"/>
          <c:showVal val="0"/>
          <c:showCatName val="0"/>
          <c:showSerName val="0"/>
          <c:showPercent val="0"/>
          <c:showBubbleSize val="0"/>
        </c:dLbls>
        <c:axId val="144364672"/>
        <c:axId val="144366592"/>
      </c:radarChart>
      <c:catAx>
        <c:axId val="14436467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366592"/>
        <c:crosses val="autoZero"/>
        <c:auto val="1"/>
        <c:lblAlgn val="ctr"/>
        <c:lblOffset val="100"/>
        <c:noMultiLvlLbl val="0"/>
      </c:catAx>
      <c:valAx>
        <c:axId val="144366592"/>
        <c:scaling>
          <c:orientation val="minMax"/>
          <c:min val="0"/>
        </c:scaling>
        <c:delete val="0"/>
        <c:axPos val="l"/>
        <c:majorGridlines/>
        <c:numFmt formatCode="General" sourceLinked="1"/>
        <c:majorTickMark val="cross"/>
        <c:minorTickMark val="none"/>
        <c:tickLblPos val="nextTo"/>
        <c:crossAx val="1443646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с.Серафимовка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94.7</c:v>
                </c:pt>
                <c:pt idx="2">
                  <c:v>72</c:v>
                </c:pt>
                <c:pt idx="3">
                  <c:v>96.2</c:v>
                </c:pt>
                <c:pt idx="4">
                  <c:v>91.2</c:v>
                </c:pt>
              </c:numCache>
            </c:numRef>
          </c:val>
        </c:ser>
        <c:dLbls>
          <c:showLegendKey val="0"/>
          <c:showVal val="0"/>
          <c:showCatName val="0"/>
          <c:showSerName val="0"/>
          <c:showPercent val="0"/>
          <c:showBubbleSize val="0"/>
        </c:dLbls>
        <c:axId val="118988160"/>
        <c:axId val="119031296"/>
      </c:radarChart>
      <c:catAx>
        <c:axId val="1189881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9031296"/>
        <c:crosses val="autoZero"/>
        <c:auto val="1"/>
        <c:lblAlgn val="ctr"/>
        <c:lblOffset val="100"/>
        <c:noMultiLvlLbl val="0"/>
      </c:catAx>
      <c:valAx>
        <c:axId val="119031296"/>
        <c:scaling>
          <c:orientation val="minMax"/>
          <c:min val="0"/>
        </c:scaling>
        <c:delete val="0"/>
        <c:axPos val="l"/>
        <c:majorGridlines/>
        <c:numFmt formatCode="General" sourceLinked="1"/>
        <c:majorTickMark val="cross"/>
        <c:minorTickMark val="none"/>
        <c:tickLblPos val="nextTo"/>
        <c:crossAx val="118988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№15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81.7</c:v>
                </c:pt>
                <c:pt idx="1">
                  <c:v>97.7</c:v>
                </c:pt>
                <c:pt idx="2">
                  <c:v>46</c:v>
                </c:pt>
                <c:pt idx="3">
                  <c:v>95.4</c:v>
                </c:pt>
                <c:pt idx="4">
                  <c:v>82.4</c:v>
                </c:pt>
              </c:numCache>
            </c:numRef>
          </c:val>
        </c:ser>
        <c:dLbls>
          <c:showLegendKey val="0"/>
          <c:showVal val="0"/>
          <c:showCatName val="0"/>
          <c:showSerName val="0"/>
          <c:showPercent val="0"/>
          <c:showBubbleSize val="0"/>
        </c:dLbls>
        <c:axId val="144519552"/>
        <c:axId val="144521472"/>
      </c:radarChart>
      <c:catAx>
        <c:axId val="1445195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521472"/>
        <c:crosses val="autoZero"/>
        <c:auto val="1"/>
        <c:lblAlgn val="ctr"/>
        <c:lblOffset val="100"/>
        <c:noMultiLvlLbl val="0"/>
      </c:catAx>
      <c:valAx>
        <c:axId val="144521472"/>
        <c:scaling>
          <c:orientation val="minMax"/>
          <c:min val="0"/>
        </c:scaling>
        <c:delete val="0"/>
        <c:axPos val="l"/>
        <c:majorGridlines/>
        <c:numFmt formatCode="General" sourceLinked="1"/>
        <c:majorTickMark val="cross"/>
        <c:minorTickMark val="none"/>
        <c:tickLblPos val="nextTo"/>
        <c:crossAx val="1445195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с.Любитовка"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81.7</c:v>
                </c:pt>
                <c:pt idx="2">
                  <c:v>46</c:v>
                </c:pt>
                <c:pt idx="3">
                  <c:v>97.6</c:v>
                </c:pt>
                <c:pt idx="4">
                  <c:v>82.4</c:v>
                </c:pt>
              </c:numCache>
            </c:numRef>
          </c:val>
        </c:ser>
        <c:dLbls>
          <c:showLegendKey val="0"/>
          <c:showVal val="0"/>
          <c:showCatName val="0"/>
          <c:showSerName val="0"/>
          <c:showPercent val="0"/>
          <c:showBubbleSize val="0"/>
        </c:dLbls>
        <c:axId val="144543104"/>
        <c:axId val="144553472"/>
      </c:radarChart>
      <c:catAx>
        <c:axId val="1445431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553472"/>
        <c:crosses val="autoZero"/>
        <c:auto val="1"/>
        <c:lblAlgn val="ctr"/>
        <c:lblOffset val="100"/>
        <c:noMultiLvlLbl val="0"/>
      </c:catAx>
      <c:valAx>
        <c:axId val="144553472"/>
        <c:scaling>
          <c:orientation val="minMax"/>
          <c:min val="0"/>
        </c:scaling>
        <c:delete val="0"/>
        <c:axPos val="l"/>
        <c:majorGridlines/>
        <c:numFmt formatCode="General" sourceLinked="1"/>
        <c:majorTickMark val="cross"/>
        <c:minorTickMark val="none"/>
        <c:tickLblPos val="nextTo"/>
        <c:crossAx val="1445431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Покровская открытая (сменная) средняя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84.7</c:v>
                </c:pt>
                <c:pt idx="1">
                  <c:v>89</c:v>
                </c:pt>
                <c:pt idx="2">
                  <c:v>36.1</c:v>
                </c:pt>
                <c:pt idx="3">
                  <c:v>100</c:v>
                </c:pt>
                <c:pt idx="4">
                  <c:v>82</c:v>
                </c:pt>
              </c:numCache>
            </c:numRef>
          </c:val>
        </c:ser>
        <c:dLbls>
          <c:showLegendKey val="0"/>
          <c:showVal val="0"/>
          <c:showCatName val="0"/>
          <c:showSerName val="0"/>
          <c:showPercent val="0"/>
          <c:showBubbleSize val="0"/>
        </c:dLbls>
        <c:axId val="144616064"/>
        <c:axId val="144642816"/>
      </c:radarChart>
      <c:catAx>
        <c:axId val="1446160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642816"/>
        <c:crosses val="autoZero"/>
        <c:auto val="1"/>
        <c:lblAlgn val="ctr"/>
        <c:lblOffset val="100"/>
        <c:noMultiLvlLbl val="0"/>
      </c:catAx>
      <c:valAx>
        <c:axId val="144642816"/>
        <c:scaling>
          <c:orientation val="minMax"/>
          <c:min val="0"/>
        </c:scaling>
        <c:delete val="0"/>
        <c:axPos val="l"/>
        <c:majorGridlines/>
        <c:numFmt formatCode="General" sourceLinked="1"/>
        <c:majorTickMark val="cross"/>
        <c:minorTickMark val="none"/>
        <c:tickLblPos val="nextTo"/>
        <c:crossAx val="1446160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Сокольчинская средняя общеобразовательная школа №3 (+ группа дошкольного образования)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98.1</c:v>
                </c:pt>
                <c:pt idx="1">
                  <c:v>88</c:v>
                </c:pt>
                <c:pt idx="2">
                  <c:v>25.9</c:v>
                </c:pt>
                <c:pt idx="3">
                  <c:v>99.2</c:v>
                </c:pt>
                <c:pt idx="4">
                  <c:v>82</c:v>
                </c:pt>
              </c:numCache>
            </c:numRef>
          </c:val>
        </c:ser>
        <c:dLbls>
          <c:showLegendKey val="0"/>
          <c:showVal val="0"/>
          <c:showCatName val="0"/>
          <c:showSerName val="0"/>
          <c:showPercent val="0"/>
          <c:showBubbleSize val="0"/>
        </c:dLbls>
        <c:axId val="144664448"/>
        <c:axId val="144666624"/>
      </c:radarChart>
      <c:catAx>
        <c:axId val="1446644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44666624"/>
        <c:crosses val="autoZero"/>
        <c:auto val="1"/>
        <c:lblAlgn val="ctr"/>
        <c:lblOffset val="100"/>
        <c:noMultiLvlLbl val="0"/>
      </c:catAx>
      <c:valAx>
        <c:axId val="144666624"/>
        <c:scaling>
          <c:orientation val="minMax"/>
          <c:min val="0"/>
        </c:scaling>
        <c:delete val="0"/>
        <c:axPos val="l"/>
        <c:majorGridlines/>
        <c:numFmt formatCode="General" sourceLinked="1"/>
        <c:majorTickMark val="cross"/>
        <c:minorTickMark val="none"/>
        <c:tickLblPos val="nextTo"/>
        <c:crossAx val="1446644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Зареченская основная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91</c:v>
                </c:pt>
                <c:pt idx="2">
                  <c:v>50</c:v>
                </c:pt>
                <c:pt idx="3">
                  <c:v>88.2</c:v>
                </c:pt>
                <c:pt idx="4">
                  <c:v>81.599999999999994</c:v>
                </c:pt>
              </c:numCache>
            </c:numRef>
          </c:val>
        </c:ser>
        <c:dLbls>
          <c:showLegendKey val="0"/>
          <c:showVal val="0"/>
          <c:showCatName val="0"/>
          <c:showSerName val="0"/>
          <c:showPercent val="0"/>
          <c:showBubbleSize val="0"/>
        </c:dLbls>
        <c:axId val="151176320"/>
        <c:axId val="151178240"/>
      </c:radarChart>
      <c:catAx>
        <c:axId val="1511763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1178240"/>
        <c:crosses val="autoZero"/>
        <c:auto val="1"/>
        <c:lblAlgn val="ctr"/>
        <c:lblOffset val="100"/>
        <c:noMultiLvlLbl val="0"/>
      </c:catAx>
      <c:valAx>
        <c:axId val="151178240"/>
        <c:scaling>
          <c:orientation val="minMax"/>
          <c:min val="0"/>
        </c:scaling>
        <c:delete val="0"/>
        <c:axPos val="l"/>
        <c:majorGridlines/>
        <c:numFmt formatCode="General" sourceLinked="1"/>
        <c:majorTickMark val="cross"/>
        <c:minorTickMark val="none"/>
        <c:tickLblPos val="nextTo"/>
        <c:crossAx val="151176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№8"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97.4</c:v>
                </c:pt>
                <c:pt idx="1">
                  <c:v>94.7</c:v>
                </c:pt>
                <c:pt idx="2">
                  <c:v>36.5</c:v>
                </c:pt>
                <c:pt idx="3">
                  <c:v>92</c:v>
                </c:pt>
                <c:pt idx="4">
                  <c:v>81.5</c:v>
                </c:pt>
              </c:numCache>
            </c:numRef>
          </c:val>
        </c:ser>
        <c:dLbls>
          <c:showLegendKey val="0"/>
          <c:showVal val="0"/>
          <c:showCatName val="0"/>
          <c:showSerName val="0"/>
          <c:showPercent val="0"/>
          <c:showBubbleSize val="0"/>
        </c:dLbls>
        <c:axId val="151209088"/>
        <c:axId val="151211008"/>
      </c:radarChart>
      <c:catAx>
        <c:axId val="1512090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1211008"/>
        <c:crosses val="autoZero"/>
        <c:auto val="1"/>
        <c:lblAlgn val="ctr"/>
        <c:lblOffset val="100"/>
        <c:noMultiLvlLbl val="0"/>
      </c:catAx>
      <c:valAx>
        <c:axId val="151211008"/>
        <c:scaling>
          <c:orientation val="minMax"/>
          <c:min val="0"/>
        </c:scaling>
        <c:delete val="0"/>
        <c:axPos val="l"/>
        <c:majorGridlines/>
        <c:numFmt formatCode="General" sourceLinked="1"/>
        <c:majorTickMark val="cross"/>
        <c:minorTickMark val="none"/>
        <c:tickLblPos val="nextTo"/>
        <c:crossAx val="1512090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с.Молчановка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66.3</c:v>
                </c:pt>
                <c:pt idx="1">
                  <c:v>96.7</c:v>
                </c:pt>
                <c:pt idx="2">
                  <c:v>46</c:v>
                </c:pt>
                <c:pt idx="3">
                  <c:v>100</c:v>
                </c:pt>
                <c:pt idx="4">
                  <c:v>81.2</c:v>
                </c:pt>
              </c:numCache>
            </c:numRef>
          </c:val>
        </c:ser>
        <c:dLbls>
          <c:showLegendKey val="0"/>
          <c:showVal val="0"/>
          <c:showCatName val="0"/>
          <c:showSerName val="0"/>
          <c:showPercent val="0"/>
          <c:showBubbleSize val="0"/>
        </c:dLbls>
        <c:axId val="155365760"/>
        <c:axId val="155367680"/>
      </c:radarChart>
      <c:catAx>
        <c:axId val="15536576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367680"/>
        <c:crosses val="autoZero"/>
        <c:auto val="1"/>
        <c:lblAlgn val="ctr"/>
        <c:lblOffset val="100"/>
        <c:noMultiLvlLbl val="0"/>
      </c:catAx>
      <c:valAx>
        <c:axId val="155367680"/>
        <c:scaling>
          <c:orientation val="minMax"/>
          <c:min val="0"/>
        </c:scaling>
        <c:delete val="0"/>
        <c:axPos val="l"/>
        <c:majorGridlines/>
        <c:numFmt formatCode="General" sourceLinked="1"/>
        <c:majorTickMark val="cross"/>
        <c:minorTickMark val="none"/>
        <c:tickLblPos val="nextTo"/>
        <c:crossAx val="1553657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№34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93.2</c:v>
                </c:pt>
                <c:pt idx="1">
                  <c:v>82.7</c:v>
                </c:pt>
                <c:pt idx="2">
                  <c:v>59.1</c:v>
                </c:pt>
                <c:pt idx="3">
                  <c:v>86.4</c:v>
                </c:pt>
                <c:pt idx="4">
                  <c:v>81.2</c:v>
                </c:pt>
              </c:numCache>
            </c:numRef>
          </c:val>
        </c:ser>
        <c:dLbls>
          <c:showLegendKey val="0"/>
          <c:showVal val="0"/>
          <c:showCatName val="0"/>
          <c:showSerName val="0"/>
          <c:showPercent val="0"/>
          <c:showBubbleSize val="0"/>
        </c:dLbls>
        <c:axId val="155102592"/>
        <c:axId val="155108864"/>
      </c:radarChart>
      <c:catAx>
        <c:axId val="1551025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108864"/>
        <c:crosses val="autoZero"/>
        <c:auto val="1"/>
        <c:lblAlgn val="ctr"/>
        <c:lblOffset val="100"/>
        <c:noMultiLvlLbl val="0"/>
      </c:catAx>
      <c:valAx>
        <c:axId val="155108864"/>
        <c:scaling>
          <c:orientation val="minMax"/>
          <c:min val="0"/>
        </c:scaling>
        <c:delete val="0"/>
        <c:axPos val="l"/>
        <c:majorGridlines/>
        <c:numFmt formatCode="General" sourceLinked="1"/>
        <c:majorTickMark val="cross"/>
        <c:minorTickMark val="none"/>
        <c:tickLblPos val="nextTo"/>
        <c:crossAx val="155102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с.Марково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98</c:v>
                </c:pt>
                <c:pt idx="2">
                  <c:v>16</c:v>
                </c:pt>
                <c:pt idx="3">
                  <c:v>96.8</c:v>
                </c:pt>
                <c:pt idx="4">
                  <c:v>81.099999999999994</c:v>
                </c:pt>
              </c:numCache>
            </c:numRef>
          </c:val>
        </c:ser>
        <c:dLbls>
          <c:showLegendKey val="0"/>
          <c:showVal val="0"/>
          <c:showCatName val="0"/>
          <c:showSerName val="0"/>
          <c:showPercent val="0"/>
          <c:showBubbleSize val="0"/>
        </c:dLbls>
        <c:axId val="155138688"/>
        <c:axId val="155194112"/>
      </c:radarChart>
      <c:catAx>
        <c:axId val="1551386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194112"/>
        <c:crosses val="autoZero"/>
        <c:auto val="1"/>
        <c:lblAlgn val="ctr"/>
        <c:lblOffset val="100"/>
        <c:noMultiLvlLbl val="0"/>
      </c:catAx>
      <c:valAx>
        <c:axId val="155194112"/>
        <c:scaling>
          <c:orientation val="minMax"/>
          <c:min val="0"/>
        </c:scaling>
        <c:delete val="0"/>
        <c:axPos val="l"/>
        <c:majorGridlines/>
        <c:numFmt formatCode="General" sourceLinked="1"/>
        <c:majorTickMark val="cross"/>
        <c:minorTickMark val="none"/>
        <c:tickLblPos val="nextTo"/>
        <c:crossAx val="155138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№1"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87</c:v>
                </c:pt>
                <c:pt idx="2">
                  <c:v>56.5</c:v>
                </c:pt>
                <c:pt idx="3">
                  <c:v>84.2</c:v>
                </c:pt>
                <c:pt idx="4">
                  <c:v>81</c:v>
                </c:pt>
              </c:numCache>
            </c:numRef>
          </c:val>
        </c:ser>
        <c:dLbls>
          <c:showLegendKey val="0"/>
          <c:showVal val="0"/>
          <c:showCatName val="0"/>
          <c:showSerName val="0"/>
          <c:showPercent val="0"/>
          <c:showBubbleSize val="0"/>
        </c:dLbls>
        <c:axId val="155215744"/>
        <c:axId val="155234304"/>
      </c:radarChart>
      <c:catAx>
        <c:axId val="1552157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234304"/>
        <c:crosses val="autoZero"/>
        <c:auto val="1"/>
        <c:lblAlgn val="ctr"/>
        <c:lblOffset val="100"/>
        <c:noMultiLvlLbl val="0"/>
      </c:catAx>
      <c:valAx>
        <c:axId val="155234304"/>
        <c:scaling>
          <c:orientation val="minMax"/>
          <c:min val="0"/>
        </c:scaling>
        <c:delete val="0"/>
        <c:axPos val="l"/>
        <c:majorGridlines/>
        <c:numFmt formatCode="General" sourceLinked="1"/>
        <c:majorTickMark val="cross"/>
        <c:minorTickMark val="none"/>
        <c:tickLblPos val="nextTo"/>
        <c:crossAx val="155215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"Лесозаводская специальная (коррекционная) общеобразовательная школа – интернат" Лесозаводского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93.7</c:v>
                </c:pt>
                <c:pt idx="1">
                  <c:v>99.7</c:v>
                </c:pt>
                <c:pt idx="2">
                  <c:v>68.400000000000006</c:v>
                </c:pt>
                <c:pt idx="3">
                  <c:v>98.4</c:v>
                </c:pt>
                <c:pt idx="4">
                  <c:v>91.2</c:v>
                </c:pt>
              </c:numCache>
            </c:numRef>
          </c:val>
        </c:ser>
        <c:dLbls>
          <c:showLegendKey val="0"/>
          <c:showVal val="0"/>
          <c:showCatName val="0"/>
          <c:showSerName val="0"/>
          <c:showPercent val="0"/>
          <c:showBubbleSize val="0"/>
        </c:dLbls>
        <c:axId val="119057024"/>
        <c:axId val="119067392"/>
      </c:radarChart>
      <c:catAx>
        <c:axId val="11905702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9067392"/>
        <c:crosses val="autoZero"/>
        <c:auto val="1"/>
        <c:lblAlgn val="ctr"/>
        <c:lblOffset val="100"/>
        <c:noMultiLvlLbl val="0"/>
      </c:catAx>
      <c:valAx>
        <c:axId val="119067392"/>
        <c:scaling>
          <c:orientation val="minMax"/>
          <c:min val="0"/>
        </c:scaling>
        <c:delete val="0"/>
        <c:axPos val="l"/>
        <c:majorGridlines/>
        <c:numFmt formatCode="General" sourceLinked="1"/>
        <c:majorTickMark val="cross"/>
        <c:minorTickMark val="none"/>
        <c:tickLblPos val="nextTo"/>
        <c:crossAx val="119057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Струговская основная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97</c:v>
                </c:pt>
                <c:pt idx="2">
                  <c:v>16</c:v>
                </c:pt>
                <c:pt idx="3">
                  <c:v>98.4</c:v>
                </c:pt>
                <c:pt idx="4">
                  <c:v>80.900000000000006</c:v>
                </c:pt>
              </c:numCache>
            </c:numRef>
          </c:val>
        </c:ser>
        <c:dLbls>
          <c:showLegendKey val="0"/>
          <c:showVal val="0"/>
          <c:showCatName val="0"/>
          <c:showSerName val="0"/>
          <c:showPercent val="0"/>
          <c:showBubbleSize val="0"/>
        </c:dLbls>
        <c:axId val="155305088"/>
        <c:axId val="155307008"/>
      </c:radarChart>
      <c:catAx>
        <c:axId val="15530508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307008"/>
        <c:crosses val="autoZero"/>
        <c:auto val="1"/>
        <c:lblAlgn val="ctr"/>
        <c:lblOffset val="100"/>
        <c:noMultiLvlLbl val="0"/>
      </c:catAx>
      <c:valAx>
        <c:axId val="155307008"/>
        <c:scaling>
          <c:orientation val="minMax"/>
          <c:min val="0"/>
        </c:scaling>
        <c:delete val="0"/>
        <c:axPos val="l"/>
        <c:majorGridlines/>
        <c:numFmt formatCode="General" sourceLinked="1"/>
        <c:majorTickMark val="cross"/>
        <c:minorTickMark val="none"/>
        <c:tickLblPos val="nextTo"/>
        <c:crossAx val="1553050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№12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97.6</c:v>
                </c:pt>
                <c:pt idx="1">
                  <c:v>92</c:v>
                </c:pt>
                <c:pt idx="2">
                  <c:v>30.5</c:v>
                </c:pt>
                <c:pt idx="3">
                  <c:v>92.2</c:v>
                </c:pt>
                <c:pt idx="4">
                  <c:v>80.7</c:v>
                </c:pt>
              </c:numCache>
            </c:numRef>
          </c:val>
        </c:ser>
        <c:dLbls>
          <c:showLegendKey val="0"/>
          <c:showVal val="0"/>
          <c:showCatName val="0"/>
          <c:showSerName val="0"/>
          <c:showPercent val="0"/>
          <c:showBubbleSize val="0"/>
        </c:dLbls>
        <c:axId val="155423104"/>
        <c:axId val="155425024"/>
      </c:radarChart>
      <c:catAx>
        <c:axId val="1554231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425024"/>
        <c:crosses val="autoZero"/>
        <c:auto val="1"/>
        <c:lblAlgn val="ctr"/>
        <c:lblOffset val="100"/>
        <c:noMultiLvlLbl val="0"/>
      </c:catAx>
      <c:valAx>
        <c:axId val="155425024"/>
        <c:scaling>
          <c:orientation val="minMax"/>
          <c:min val="0"/>
        </c:scaling>
        <c:delete val="0"/>
        <c:axPos val="l"/>
        <c:majorGridlines/>
        <c:numFmt formatCode="General" sourceLinked="1"/>
        <c:majorTickMark val="cross"/>
        <c:minorTickMark val="none"/>
        <c:tickLblPos val="nextTo"/>
        <c:crossAx val="1554231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№2 Пожарского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95.3</c:v>
                </c:pt>
                <c:pt idx="1">
                  <c:v>83.7</c:v>
                </c:pt>
                <c:pt idx="2">
                  <c:v>60.9</c:v>
                </c:pt>
                <c:pt idx="3">
                  <c:v>83.8</c:v>
                </c:pt>
                <c:pt idx="4">
                  <c:v>80.7</c:v>
                </c:pt>
              </c:numCache>
            </c:numRef>
          </c:val>
        </c:ser>
        <c:dLbls>
          <c:showLegendKey val="0"/>
          <c:showVal val="0"/>
          <c:showCatName val="0"/>
          <c:showSerName val="0"/>
          <c:showPercent val="0"/>
          <c:showBubbleSize val="0"/>
        </c:dLbls>
        <c:axId val="155487616"/>
        <c:axId val="155510272"/>
      </c:radarChart>
      <c:catAx>
        <c:axId val="1554876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510272"/>
        <c:crosses val="autoZero"/>
        <c:auto val="1"/>
        <c:lblAlgn val="ctr"/>
        <c:lblOffset val="100"/>
        <c:noMultiLvlLbl val="0"/>
      </c:catAx>
      <c:valAx>
        <c:axId val="155510272"/>
        <c:scaling>
          <c:orientation val="minMax"/>
          <c:min val="0"/>
        </c:scaling>
        <c:delete val="0"/>
        <c:axPos val="l"/>
        <c:majorGridlines/>
        <c:numFmt formatCode="General" sourceLinked="1"/>
        <c:majorTickMark val="cross"/>
        <c:minorTickMark val="none"/>
        <c:tickLblPos val="nextTo"/>
        <c:crossAx val="1554876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Покровская начальная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c:v>
                </c:pt>
                <c:pt idx="1">
                  <c:v>81</c:v>
                </c:pt>
                <c:pt idx="2">
                  <c:v>50.1</c:v>
                </c:pt>
                <c:pt idx="3">
                  <c:v>90.8</c:v>
                </c:pt>
                <c:pt idx="4">
                  <c:v>80.5</c:v>
                </c:pt>
              </c:numCache>
            </c:numRef>
          </c:val>
        </c:ser>
        <c:dLbls>
          <c:showLegendKey val="0"/>
          <c:showVal val="0"/>
          <c:showCatName val="0"/>
          <c:showSerName val="0"/>
          <c:showPercent val="0"/>
          <c:showBubbleSize val="0"/>
        </c:dLbls>
        <c:axId val="121649792"/>
        <c:axId val="121692928"/>
      </c:radarChart>
      <c:catAx>
        <c:axId val="1216497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692928"/>
        <c:crosses val="autoZero"/>
        <c:auto val="1"/>
        <c:lblAlgn val="ctr"/>
        <c:lblOffset val="100"/>
        <c:noMultiLvlLbl val="0"/>
      </c:catAx>
      <c:valAx>
        <c:axId val="121692928"/>
        <c:scaling>
          <c:orientation val="minMax"/>
          <c:min val="0"/>
        </c:scaling>
        <c:delete val="0"/>
        <c:axPos val="l"/>
        <c:majorGridlines/>
        <c:numFmt formatCode="General" sourceLinked="1"/>
        <c:majorTickMark val="cross"/>
        <c:minorTickMark val="none"/>
        <c:tickLblPos val="nextTo"/>
        <c:crossAx val="121649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Липовецкая средняя общеобразовательная школа №2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91.5</c:v>
                </c:pt>
                <c:pt idx="1">
                  <c:v>81</c:v>
                </c:pt>
                <c:pt idx="2">
                  <c:v>48.9</c:v>
                </c:pt>
                <c:pt idx="3">
                  <c:v>90.2</c:v>
                </c:pt>
                <c:pt idx="4">
                  <c:v>80.400000000000006</c:v>
                </c:pt>
              </c:numCache>
            </c:numRef>
          </c:val>
        </c:ser>
        <c:dLbls>
          <c:showLegendKey val="0"/>
          <c:showVal val="0"/>
          <c:showCatName val="0"/>
          <c:showSerName val="0"/>
          <c:showPercent val="0"/>
          <c:showBubbleSize val="0"/>
        </c:dLbls>
        <c:axId val="121813248"/>
        <c:axId val="121819520"/>
      </c:radarChart>
      <c:catAx>
        <c:axId val="12181324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819520"/>
        <c:crosses val="autoZero"/>
        <c:auto val="1"/>
        <c:lblAlgn val="ctr"/>
        <c:lblOffset val="100"/>
        <c:noMultiLvlLbl val="0"/>
      </c:catAx>
      <c:valAx>
        <c:axId val="121819520"/>
        <c:scaling>
          <c:orientation val="minMax"/>
          <c:min val="0"/>
        </c:scaling>
        <c:delete val="0"/>
        <c:axPos val="l"/>
        <c:majorGridlines/>
        <c:numFmt formatCode="General" sourceLinked="1"/>
        <c:majorTickMark val="cross"/>
        <c:minorTickMark val="none"/>
        <c:tickLblPos val="nextTo"/>
        <c:crossAx val="1218132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с.Руновка»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88.8</c:v>
                </c:pt>
                <c:pt idx="1">
                  <c:v>90</c:v>
                </c:pt>
                <c:pt idx="2">
                  <c:v>44</c:v>
                </c:pt>
                <c:pt idx="3">
                  <c:v>94.8</c:v>
                </c:pt>
                <c:pt idx="4">
                  <c:v>80.3</c:v>
                </c:pt>
              </c:numCache>
            </c:numRef>
          </c:val>
        </c:ser>
        <c:dLbls>
          <c:showLegendKey val="0"/>
          <c:showVal val="0"/>
          <c:showCatName val="0"/>
          <c:showSerName val="0"/>
          <c:showPercent val="0"/>
          <c:showBubbleSize val="0"/>
        </c:dLbls>
        <c:axId val="121865728"/>
        <c:axId val="121867648"/>
      </c:radarChart>
      <c:catAx>
        <c:axId val="1218657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21867648"/>
        <c:crosses val="autoZero"/>
        <c:auto val="1"/>
        <c:lblAlgn val="ctr"/>
        <c:lblOffset val="100"/>
        <c:noMultiLvlLbl val="0"/>
      </c:catAx>
      <c:valAx>
        <c:axId val="121867648"/>
        <c:scaling>
          <c:orientation val="minMax"/>
          <c:min val="0"/>
        </c:scaling>
        <c:delete val="0"/>
        <c:axPos val="l"/>
        <c:majorGridlines/>
        <c:numFmt formatCode="General" sourceLinked="1"/>
        <c:majorTickMark val="cross"/>
        <c:minorTickMark val="none"/>
        <c:tickLblPos val="nextTo"/>
        <c:crossAx val="121865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№4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91.8</c:v>
                </c:pt>
                <c:pt idx="1">
                  <c:v>87</c:v>
                </c:pt>
                <c:pt idx="2">
                  <c:v>47.4</c:v>
                </c:pt>
                <c:pt idx="3">
                  <c:v>90.4</c:v>
                </c:pt>
                <c:pt idx="4">
                  <c:v>80.3</c:v>
                </c:pt>
              </c:numCache>
            </c:numRef>
          </c:val>
        </c:ser>
        <c:dLbls>
          <c:showLegendKey val="0"/>
          <c:showVal val="0"/>
          <c:showCatName val="0"/>
          <c:showSerName val="0"/>
          <c:showPercent val="0"/>
          <c:showBubbleSize val="0"/>
        </c:dLbls>
        <c:axId val="156631808"/>
        <c:axId val="156633728"/>
      </c:radarChart>
      <c:catAx>
        <c:axId val="15663180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6633728"/>
        <c:crosses val="autoZero"/>
        <c:auto val="1"/>
        <c:lblAlgn val="ctr"/>
        <c:lblOffset val="100"/>
        <c:noMultiLvlLbl val="0"/>
      </c:catAx>
      <c:valAx>
        <c:axId val="156633728"/>
        <c:scaling>
          <c:orientation val="minMax"/>
          <c:min val="0"/>
        </c:scaling>
        <c:delete val="0"/>
        <c:axPos val="l"/>
        <c:majorGridlines/>
        <c:numFmt formatCode="General" sourceLinked="1"/>
        <c:majorTickMark val="cross"/>
        <c:minorTickMark val="none"/>
        <c:tickLblPos val="nextTo"/>
        <c:crossAx val="1566318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Галенковская средняя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94.5</c:v>
                </c:pt>
                <c:pt idx="1">
                  <c:v>67</c:v>
                </c:pt>
                <c:pt idx="2">
                  <c:v>60</c:v>
                </c:pt>
                <c:pt idx="3">
                  <c:v>90.2</c:v>
                </c:pt>
                <c:pt idx="4">
                  <c:v>80.2</c:v>
                </c:pt>
              </c:numCache>
            </c:numRef>
          </c:val>
        </c:ser>
        <c:dLbls>
          <c:showLegendKey val="0"/>
          <c:showVal val="0"/>
          <c:showCatName val="0"/>
          <c:showSerName val="0"/>
          <c:showPercent val="0"/>
          <c:showBubbleSize val="0"/>
        </c:dLbls>
        <c:axId val="156676096"/>
        <c:axId val="156678016"/>
      </c:radarChart>
      <c:catAx>
        <c:axId val="15667609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6678016"/>
        <c:crosses val="autoZero"/>
        <c:auto val="1"/>
        <c:lblAlgn val="ctr"/>
        <c:lblOffset val="100"/>
        <c:noMultiLvlLbl val="0"/>
      </c:catAx>
      <c:valAx>
        <c:axId val="156678016"/>
        <c:scaling>
          <c:orientation val="minMax"/>
          <c:min val="0"/>
        </c:scaling>
        <c:delete val="0"/>
        <c:axPos val="l"/>
        <c:majorGridlines/>
        <c:numFmt formatCode="General" sourceLinked="1"/>
        <c:majorTickMark val="cross"/>
        <c:minorTickMark val="none"/>
        <c:tickLblPos val="nextTo"/>
        <c:crossAx val="1566760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п.Ольга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100</c:v>
                </c:pt>
                <c:pt idx="2">
                  <c:v>0</c:v>
                </c:pt>
                <c:pt idx="3">
                  <c:v>100</c:v>
                </c:pt>
                <c:pt idx="4">
                  <c:v>80</c:v>
                </c:pt>
              </c:numCache>
            </c:numRef>
          </c:val>
        </c:ser>
        <c:dLbls>
          <c:showLegendKey val="0"/>
          <c:showVal val="0"/>
          <c:showCatName val="0"/>
          <c:showSerName val="0"/>
          <c:showPercent val="0"/>
          <c:showBubbleSize val="0"/>
        </c:dLbls>
        <c:axId val="156695552"/>
        <c:axId val="156755072"/>
      </c:radarChart>
      <c:catAx>
        <c:axId val="1566955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6755072"/>
        <c:crosses val="autoZero"/>
        <c:auto val="1"/>
        <c:lblAlgn val="ctr"/>
        <c:lblOffset val="100"/>
        <c:noMultiLvlLbl val="0"/>
      </c:catAx>
      <c:valAx>
        <c:axId val="156755072"/>
        <c:scaling>
          <c:orientation val="minMax"/>
          <c:min val="0"/>
        </c:scaling>
        <c:delete val="0"/>
        <c:axPos val="l"/>
        <c:majorGridlines/>
        <c:numFmt formatCode="General" sourceLinked="1"/>
        <c:majorTickMark val="cross"/>
        <c:minorTickMark val="none"/>
        <c:tickLblPos val="nextTo"/>
        <c:crossAx val="1566955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№2"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94.9</c:v>
                </c:pt>
                <c:pt idx="1">
                  <c:v>74</c:v>
                </c:pt>
                <c:pt idx="2">
                  <c:v>60.4</c:v>
                </c:pt>
                <c:pt idx="3">
                  <c:v>90</c:v>
                </c:pt>
                <c:pt idx="4">
                  <c:v>79.900000000000006</c:v>
                </c:pt>
              </c:numCache>
            </c:numRef>
          </c:val>
        </c:ser>
        <c:dLbls>
          <c:showLegendKey val="0"/>
          <c:showVal val="0"/>
          <c:showCatName val="0"/>
          <c:showSerName val="0"/>
          <c:showPercent val="0"/>
          <c:showBubbleSize val="0"/>
        </c:dLbls>
        <c:axId val="156788992"/>
        <c:axId val="156811648"/>
      </c:radarChart>
      <c:catAx>
        <c:axId val="1567889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6811648"/>
        <c:crosses val="autoZero"/>
        <c:auto val="1"/>
        <c:lblAlgn val="ctr"/>
        <c:lblOffset val="100"/>
        <c:noMultiLvlLbl val="0"/>
      </c:catAx>
      <c:valAx>
        <c:axId val="156811648"/>
        <c:scaling>
          <c:orientation val="minMax"/>
          <c:min val="0"/>
        </c:scaling>
        <c:delete val="0"/>
        <c:axPos val="l"/>
        <c:majorGridlines/>
        <c:numFmt formatCode="General" sourceLinked="1"/>
        <c:majorTickMark val="cross"/>
        <c:minorTickMark val="none"/>
        <c:tickLblPos val="nextTo"/>
        <c:crossAx val="1567889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с.Милоградово Ольгинского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100</c:v>
                </c:pt>
                <c:pt idx="1">
                  <c:v>98</c:v>
                </c:pt>
                <c:pt idx="2">
                  <c:v>58.5</c:v>
                </c:pt>
                <c:pt idx="3">
                  <c:v>99.2</c:v>
                </c:pt>
                <c:pt idx="4">
                  <c:v>91.1</c:v>
                </c:pt>
              </c:numCache>
            </c:numRef>
          </c:val>
        </c:ser>
        <c:dLbls>
          <c:showLegendKey val="0"/>
          <c:showVal val="0"/>
          <c:showCatName val="0"/>
          <c:showSerName val="0"/>
          <c:showPercent val="0"/>
          <c:showBubbleSize val="0"/>
        </c:dLbls>
        <c:axId val="119355264"/>
        <c:axId val="119410688"/>
      </c:radarChart>
      <c:catAx>
        <c:axId val="1193552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9410688"/>
        <c:crosses val="autoZero"/>
        <c:auto val="1"/>
        <c:lblAlgn val="ctr"/>
        <c:lblOffset val="100"/>
        <c:noMultiLvlLbl val="0"/>
      </c:catAx>
      <c:valAx>
        <c:axId val="119410688"/>
        <c:scaling>
          <c:orientation val="minMax"/>
          <c:min val="0"/>
        </c:scaling>
        <c:delete val="0"/>
        <c:axPos val="l"/>
        <c:majorGridlines/>
        <c:numFmt formatCode="General" sourceLinked="1"/>
        <c:majorTickMark val="cross"/>
        <c:minorTickMark val="none"/>
        <c:tickLblPos val="nextTo"/>
        <c:crossAx val="1193552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№5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95.2</c:v>
                </c:pt>
                <c:pt idx="1">
                  <c:v>80.7</c:v>
                </c:pt>
                <c:pt idx="2">
                  <c:v>34.9</c:v>
                </c:pt>
                <c:pt idx="3">
                  <c:v>93</c:v>
                </c:pt>
                <c:pt idx="4">
                  <c:v>79.3</c:v>
                </c:pt>
              </c:numCache>
            </c:numRef>
          </c:val>
        </c:ser>
        <c:dLbls>
          <c:showLegendKey val="0"/>
          <c:showVal val="0"/>
          <c:showCatName val="0"/>
          <c:showSerName val="0"/>
          <c:showPercent val="0"/>
          <c:showBubbleSize val="0"/>
        </c:dLbls>
        <c:axId val="156874240"/>
        <c:axId val="156876160"/>
      </c:radarChart>
      <c:catAx>
        <c:axId val="1568742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6876160"/>
        <c:crosses val="autoZero"/>
        <c:auto val="1"/>
        <c:lblAlgn val="ctr"/>
        <c:lblOffset val="100"/>
        <c:noMultiLvlLbl val="0"/>
      </c:catAx>
      <c:valAx>
        <c:axId val="156876160"/>
        <c:scaling>
          <c:orientation val="minMax"/>
          <c:min val="0"/>
        </c:scaling>
        <c:delete val="0"/>
        <c:axPos val="l"/>
        <c:majorGridlines/>
        <c:numFmt formatCode="General" sourceLinked="1"/>
        <c:majorTickMark val="cross"/>
        <c:minorTickMark val="none"/>
        <c:tickLblPos val="nextTo"/>
        <c:crossAx val="1568742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школа с.Анучино Анучинского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84.9</c:v>
                </c:pt>
                <c:pt idx="1">
                  <c:v>76.7</c:v>
                </c:pt>
                <c:pt idx="2">
                  <c:v>59.5</c:v>
                </c:pt>
                <c:pt idx="3">
                  <c:v>89.2</c:v>
                </c:pt>
                <c:pt idx="4">
                  <c:v>79.2</c:v>
                </c:pt>
              </c:numCache>
            </c:numRef>
          </c:val>
        </c:ser>
        <c:dLbls>
          <c:showLegendKey val="0"/>
          <c:showVal val="0"/>
          <c:showCatName val="0"/>
          <c:showSerName val="0"/>
          <c:showPercent val="0"/>
          <c:showBubbleSize val="0"/>
        </c:dLbls>
        <c:axId val="158003968"/>
        <c:axId val="158005888"/>
      </c:radarChart>
      <c:catAx>
        <c:axId val="15800396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8005888"/>
        <c:crosses val="autoZero"/>
        <c:auto val="1"/>
        <c:lblAlgn val="ctr"/>
        <c:lblOffset val="100"/>
        <c:noMultiLvlLbl val="0"/>
      </c:catAx>
      <c:valAx>
        <c:axId val="158005888"/>
        <c:scaling>
          <c:orientation val="minMax"/>
          <c:min val="0"/>
        </c:scaling>
        <c:delete val="0"/>
        <c:axPos val="l"/>
        <c:majorGridlines/>
        <c:numFmt formatCode="General" sourceLinked="1"/>
        <c:majorTickMark val="cross"/>
        <c:minorTickMark val="none"/>
        <c:tickLblPos val="nextTo"/>
        <c:crossAx val="1580039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с.Преображенка»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98.4</c:v>
                </c:pt>
                <c:pt idx="1">
                  <c:v>89</c:v>
                </c:pt>
                <c:pt idx="2">
                  <c:v>42</c:v>
                </c:pt>
                <c:pt idx="3">
                  <c:v>90</c:v>
                </c:pt>
                <c:pt idx="4">
                  <c:v>79.099999999999994</c:v>
                </c:pt>
              </c:numCache>
            </c:numRef>
          </c:val>
        </c:ser>
        <c:dLbls>
          <c:showLegendKey val="0"/>
          <c:showVal val="0"/>
          <c:showCatName val="0"/>
          <c:showSerName val="0"/>
          <c:showPercent val="0"/>
          <c:showBubbleSize val="0"/>
        </c:dLbls>
        <c:axId val="158306304"/>
        <c:axId val="158308224"/>
      </c:radarChart>
      <c:catAx>
        <c:axId val="15830630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8308224"/>
        <c:crosses val="autoZero"/>
        <c:auto val="1"/>
        <c:lblAlgn val="ctr"/>
        <c:lblOffset val="100"/>
        <c:noMultiLvlLbl val="0"/>
      </c:catAx>
      <c:valAx>
        <c:axId val="158308224"/>
        <c:scaling>
          <c:orientation val="minMax"/>
          <c:min val="0"/>
        </c:scaling>
        <c:delete val="0"/>
        <c:axPos val="l"/>
        <c:majorGridlines/>
        <c:numFmt formatCode="General" sourceLinked="1"/>
        <c:majorTickMark val="cross"/>
        <c:minorTickMark val="none"/>
        <c:tickLblPos val="nextTo"/>
        <c:crossAx val="1583063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с.Ракитное" Дальнереченского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90.9</c:v>
                </c:pt>
                <c:pt idx="1">
                  <c:v>83</c:v>
                </c:pt>
                <c:pt idx="2">
                  <c:v>72</c:v>
                </c:pt>
                <c:pt idx="3">
                  <c:v>75</c:v>
                </c:pt>
                <c:pt idx="4">
                  <c:v>79.099999999999994</c:v>
                </c:pt>
              </c:numCache>
            </c:numRef>
          </c:val>
        </c:ser>
        <c:dLbls>
          <c:showLegendKey val="0"/>
          <c:showVal val="0"/>
          <c:showCatName val="0"/>
          <c:showSerName val="0"/>
          <c:showPercent val="0"/>
          <c:showBubbleSize val="0"/>
        </c:dLbls>
        <c:axId val="158358528"/>
        <c:axId val="158393472"/>
      </c:radarChart>
      <c:catAx>
        <c:axId val="1583585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8393472"/>
        <c:crosses val="autoZero"/>
        <c:auto val="1"/>
        <c:lblAlgn val="ctr"/>
        <c:lblOffset val="100"/>
        <c:noMultiLvlLbl val="0"/>
      </c:catAx>
      <c:valAx>
        <c:axId val="158393472"/>
        <c:scaling>
          <c:orientation val="minMax"/>
          <c:min val="0"/>
        </c:scaling>
        <c:delete val="0"/>
        <c:axPos val="l"/>
        <c:majorGridlines/>
        <c:numFmt formatCode="General" sourceLinked="1"/>
        <c:majorTickMark val="cross"/>
        <c:minorTickMark val="none"/>
        <c:tickLblPos val="nextTo"/>
        <c:crossAx val="1583585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"Основная общеобразовательная школа №6"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91.5</c:v>
                </c:pt>
                <c:pt idx="1">
                  <c:v>92</c:v>
                </c:pt>
                <c:pt idx="2">
                  <c:v>36</c:v>
                </c:pt>
                <c:pt idx="3">
                  <c:v>88</c:v>
                </c:pt>
                <c:pt idx="4">
                  <c:v>79.099999999999994</c:v>
                </c:pt>
              </c:numCache>
            </c:numRef>
          </c:val>
        </c:ser>
        <c:dLbls>
          <c:showLegendKey val="0"/>
          <c:showVal val="0"/>
          <c:showCatName val="0"/>
          <c:showSerName val="0"/>
          <c:showPercent val="0"/>
          <c:showBubbleSize val="0"/>
        </c:dLbls>
        <c:axId val="158434816"/>
        <c:axId val="158436736"/>
      </c:radarChart>
      <c:catAx>
        <c:axId val="1584348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8436736"/>
        <c:crosses val="autoZero"/>
        <c:auto val="1"/>
        <c:lblAlgn val="ctr"/>
        <c:lblOffset val="100"/>
        <c:noMultiLvlLbl val="0"/>
      </c:catAx>
      <c:valAx>
        <c:axId val="158436736"/>
        <c:scaling>
          <c:orientation val="minMax"/>
          <c:min val="0"/>
        </c:scaling>
        <c:delete val="0"/>
        <c:axPos val="l"/>
        <c:majorGridlines/>
        <c:numFmt formatCode="General" sourceLinked="1"/>
        <c:majorTickMark val="cross"/>
        <c:minorTickMark val="none"/>
        <c:tickLblPos val="nextTo"/>
        <c:crossAx val="1584348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№253 ГО ЗАТО г.Фокино (п.Дунай)</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94.1</c:v>
                </c:pt>
                <c:pt idx="1">
                  <c:v>87</c:v>
                </c:pt>
                <c:pt idx="2">
                  <c:v>38</c:v>
                </c:pt>
                <c:pt idx="3">
                  <c:v>87.8</c:v>
                </c:pt>
                <c:pt idx="4">
                  <c:v>79.099999999999994</c:v>
                </c:pt>
              </c:numCache>
            </c:numRef>
          </c:val>
        </c:ser>
        <c:dLbls>
          <c:showLegendKey val="0"/>
          <c:showVal val="0"/>
          <c:showCatName val="0"/>
          <c:showSerName val="0"/>
          <c:showPercent val="0"/>
          <c:showBubbleSize val="0"/>
        </c:dLbls>
        <c:axId val="158520064"/>
        <c:axId val="158521984"/>
      </c:radarChart>
      <c:catAx>
        <c:axId val="1585200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8521984"/>
        <c:crosses val="autoZero"/>
        <c:auto val="1"/>
        <c:lblAlgn val="ctr"/>
        <c:lblOffset val="100"/>
        <c:noMultiLvlLbl val="0"/>
      </c:catAx>
      <c:valAx>
        <c:axId val="158521984"/>
        <c:scaling>
          <c:orientation val="minMax"/>
          <c:min val="0"/>
        </c:scaling>
        <c:delete val="0"/>
        <c:axPos val="l"/>
        <c:majorGridlines/>
        <c:numFmt formatCode="General" sourceLinked="1"/>
        <c:majorTickMark val="cross"/>
        <c:minorTickMark val="none"/>
        <c:tickLblPos val="nextTo"/>
        <c:crossAx val="1585200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№251 ГО ЗАТО г.Фокино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91.4</c:v>
                </c:pt>
                <c:pt idx="1">
                  <c:v>88</c:v>
                </c:pt>
                <c:pt idx="2">
                  <c:v>37.299999999999997</c:v>
                </c:pt>
                <c:pt idx="3">
                  <c:v>88.2</c:v>
                </c:pt>
                <c:pt idx="4">
                  <c:v>78.900000000000006</c:v>
                </c:pt>
              </c:numCache>
            </c:numRef>
          </c:val>
        </c:ser>
        <c:dLbls>
          <c:showLegendKey val="0"/>
          <c:showVal val="0"/>
          <c:showCatName val="0"/>
          <c:showSerName val="0"/>
          <c:showPercent val="0"/>
          <c:showBubbleSize val="0"/>
        </c:dLbls>
        <c:axId val="158588928"/>
        <c:axId val="158590848"/>
      </c:radarChart>
      <c:catAx>
        <c:axId val="158588928"/>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8590848"/>
        <c:crosses val="autoZero"/>
        <c:auto val="1"/>
        <c:lblAlgn val="ctr"/>
        <c:lblOffset val="100"/>
        <c:noMultiLvlLbl val="0"/>
      </c:catAx>
      <c:valAx>
        <c:axId val="158590848"/>
        <c:scaling>
          <c:orientation val="minMax"/>
          <c:min val="0"/>
        </c:scaling>
        <c:delete val="0"/>
        <c:axPos val="l"/>
        <c:majorGridlines/>
        <c:numFmt formatCode="General" sourceLinked="1"/>
        <c:majorTickMark val="cross"/>
        <c:minorTickMark val="none"/>
        <c:tickLblPos val="nextTo"/>
        <c:crossAx val="158588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№1 ГО Большой Камень</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91.2</c:v>
                </c:pt>
                <c:pt idx="1">
                  <c:v>87</c:v>
                </c:pt>
                <c:pt idx="2">
                  <c:v>47</c:v>
                </c:pt>
                <c:pt idx="3">
                  <c:v>88</c:v>
                </c:pt>
                <c:pt idx="4">
                  <c:v>78.900000000000006</c:v>
                </c:pt>
              </c:numCache>
            </c:numRef>
          </c:val>
        </c:ser>
        <c:dLbls>
          <c:showLegendKey val="0"/>
          <c:showVal val="0"/>
          <c:showCatName val="0"/>
          <c:showSerName val="0"/>
          <c:showPercent val="0"/>
          <c:showBubbleSize val="0"/>
        </c:dLbls>
        <c:axId val="159677440"/>
        <c:axId val="159687808"/>
      </c:radarChart>
      <c:catAx>
        <c:axId val="1596774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9687808"/>
        <c:crosses val="autoZero"/>
        <c:auto val="1"/>
        <c:lblAlgn val="ctr"/>
        <c:lblOffset val="100"/>
        <c:noMultiLvlLbl val="0"/>
      </c:catAx>
      <c:valAx>
        <c:axId val="159687808"/>
        <c:scaling>
          <c:orientation val="minMax"/>
          <c:min val="0"/>
        </c:scaling>
        <c:delete val="0"/>
        <c:axPos val="l"/>
        <c:majorGridlines/>
        <c:numFmt formatCode="General" sourceLinked="1"/>
        <c:majorTickMark val="cross"/>
        <c:minorTickMark val="none"/>
        <c:tickLblPos val="nextTo"/>
        <c:crossAx val="1596774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Основная общеобразовательная школа с.Голубовка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96.6</c:v>
                </c:pt>
                <c:pt idx="1">
                  <c:v>84</c:v>
                </c:pt>
                <c:pt idx="2">
                  <c:v>30.5</c:v>
                </c:pt>
                <c:pt idx="3">
                  <c:v>93</c:v>
                </c:pt>
                <c:pt idx="4">
                  <c:v>78.8</c:v>
                </c:pt>
              </c:numCache>
            </c:numRef>
          </c:val>
        </c:ser>
        <c:dLbls>
          <c:showLegendKey val="0"/>
          <c:showVal val="0"/>
          <c:showCatName val="0"/>
          <c:showSerName val="0"/>
          <c:showPercent val="0"/>
          <c:showBubbleSize val="0"/>
        </c:dLbls>
        <c:axId val="159910144"/>
        <c:axId val="159965568"/>
      </c:radarChart>
      <c:catAx>
        <c:axId val="15991014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9965568"/>
        <c:crosses val="autoZero"/>
        <c:auto val="1"/>
        <c:lblAlgn val="ctr"/>
        <c:lblOffset val="100"/>
        <c:noMultiLvlLbl val="0"/>
      </c:catAx>
      <c:valAx>
        <c:axId val="159965568"/>
        <c:scaling>
          <c:orientation val="minMax"/>
          <c:min val="0"/>
        </c:scaling>
        <c:delete val="0"/>
        <c:axPos val="l"/>
        <c:majorGridlines/>
        <c:numFmt formatCode="General" sourceLinked="1"/>
        <c:majorTickMark val="cross"/>
        <c:minorTickMark val="none"/>
        <c:tickLblPos val="nextTo"/>
        <c:crossAx val="1599101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Синельниковская средняя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93.8</c:v>
                </c:pt>
                <c:pt idx="1">
                  <c:v>93</c:v>
                </c:pt>
                <c:pt idx="2">
                  <c:v>30</c:v>
                </c:pt>
                <c:pt idx="3">
                  <c:v>87.4</c:v>
                </c:pt>
                <c:pt idx="4">
                  <c:v>78.8</c:v>
                </c:pt>
              </c:numCache>
            </c:numRef>
          </c:val>
        </c:ser>
        <c:dLbls>
          <c:showLegendKey val="0"/>
          <c:showVal val="0"/>
          <c:showCatName val="0"/>
          <c:showSerName val="0"/>
          <c:showPercent val="0"/>
          <c:showBubbleSize val="0"/>
        </c:dLbls>
        <c:axId val="159995392"/>
        <c:axId val="159997312"/>
      </c:radarChart>
      <c:catAx>
        <c:axId val="1599953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9997312"/>
        <c:crosses val="autoZero"/>
        <c:auto val="1"/>
        <c:lblAlgn val="ctr"/>
        <c:lblOffset val="100"/>
        <c:noMultiLvlLbl val="0"/>
      </c:catAx>
      <c:valAx>
        <c:axId val="159997312"/>
        <c:scaling>
          <c:orientation val="minMax"/>
          <c:min val="0"/>
        </c:scaling>
        <c:delete val="0"/>
        <c:axPos val="l"/>
        <c:majorGridlines/>
        <c:numFmt formatCode="General" sourceLinked="1"/>
        <c:majorTickMark val="cross"/>
        <c:minorTickMark val="none"/>
        <c:tickLblPos val="nextTo"/>
        <c:crossAx val="1599953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КГОБУ Партизанская специальная (коррекционная) общеобразовательная школа-интернат Партизанского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96.8</c:v>
                </c:pt>
                <c:pt idx="1">
                  <c:v>90</c:v>
                </c:pt>
                <c:pt idx="2">
                  <c:v>68.400000000000006</c:v>
                </c:pt>
                <c:pt idx="3">
                  <c:v>99.6</c:v>
                </c:pt>
                <c:pt idx="4">
                  <c:v>91</c:v>
                </c:pt>
              </c:numCache>
            </c:numRef>
          </c:val>
        </c:ser>
        <c:dLbls>
          <c:showLegendKey val="0"/>
          <c:showVal val="0"/>
          <c:showCatName val="0"/>
          <c:showSerName val="0"/>
          <c:showPercent val="0"/>
          <c:showBubbleSize val="0"/>
        </c:dLbls>
        <c:axId val="119440512"/>
        <c:axId val="119442432"/>
      </c:radarChart>
      <c:catAx>
        <c:axId val="11944051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19442432"/>
        <c:crosses val="autoZero"/>
        <c:auto val="1"/>
        <c:lblAlgn val="ctr"/>
        <c:lblOffset val="100"/>
        <c:noMultiLvlLbl val="0"/>
      </c:catAx>
      <c:valAx>
        <c:axId val="119442432"/>
        <c:scaling>
          <c:orientation val="minMax"/>
          <c:min val="0"/>
        </c:scaling>
        <c:delete val="0"/>
        <c:axPos val="l"/>
        <c:majorGridlines/>
        <c:numFmt formatCode="General" sourceLinked="1"/>
        <c:majorTickMark val="cross"/>
        <c:minorTickMark val="none"/>
        <c:tickLblPos val="nextTo"/>
        <c:crossAx val="1194405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Беневская средняя общеобразовательная школа №7 (+ группа дошкольного образования) Лазовского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95.5</c:v>
                </c:pt>
                <c:pt idx="1">
                  <c:v>94.7</c:v>
                </c:pt>
                <c:pt idx="2">
                  <c:v>16</c:v>
                </c:pt>
                <c:pt idx="3">
                  <c:v>93.6</c:v>
                </c:pt>
                <c:pt idx="4">
                  <c:v>78.599999999999994</c:v>
                </c:pt>
              </c:numCache>
            </c:numRef>
          </c:val>
        </c:ser>
        <c:dLbls>
          <c:showLegendKey val="0"/>
          <c:showVal val="0"/>
          <c:showCatName val="0"/>
          <c:showSerName val="0"/>
          <c:showPercent val="0"/>
          <c:showBubbleSize val="0"/>
        </c:dLbls>
        <c:axId val="160084736"/>
        <c:axId val="160086656"/>
      </c:radarChart>
      <c:catAx>
        <c:axId val="16008473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0086656"/>
        <c:crosses val="autoZero"/>
        <c:auto val="1"/>
        <c:lblAlgn val="ctr"/>
        <c:lblOffset val="100"/>
        <c:noMultiLvlLbl val="0"/>
      </c:catAx>
      <c:valAx>
        <c:axId val="160086656"/>
        <c:scaling>
          <c:orientation val="minMax"/>
          <c:min val="0"/>
        </c:scaling>
        <c:delete val="0"/>
        <c:axPos val="l"/>
        <c:majorGridlines/>
        <c:numFmt formatCode="General" sourceLinked="1"/>
        <c:majorTickMark val="cross"/>
        <c:minorTickMark val="none"/>
        <c:tickLblPos val="nextTo"/>
        <c:crossAx val="1600847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"Гимназия Исток" г.Дальнегорска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89.4</c:v>
                </c:pt>
                <c:pt idx="1">
                  <c:v>93</c:v>
                </c:pt>
                <c:pt idx="2">
                  <c:v>26.4</c:v>
                </c:pt>
                <c:pt idx="3">
                  <c:v>93.6</c:v>
                </c:pt>
                <c:pt idx="4">
                  <c:v>78.5</c:v>
                </c:pt>
              </c:numCache>
            </c:numRef>
          </c:val>
        </c:ser>
        <c:dLbls>
          <c:showLegendKey val="0"/>
          <c:showVal val="0"/>
          <c:showCatName val="0"/>
          <c:showSerName val="0"/>
          <c:showPercent val="0"/>
          <c:showBubbleSize val="0"/>
        </c:dLbls>
        <c:axId val="155570176"/>
        <c:axId val="155572096"/>
      </c:radarChart>
      <c:catAx>
        <c:axId val="1555701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572096"/>
        <c:crosses val="autoZero"/>
        <c:auto val="1"/>
        <c:lblAlgn val="ctr"/>
        <c:lblOffset val="100"/>
        <c:noMultiLvlLbl val="0"/>
      </c:catAx>
      <c:valAx>
        <c:axId val="155572096"/>
        <c:scaling>
          <c:orientation val="minMax"/>
          <c:min val="0"/>
        </c:scaling>
        <c:delete val="0"/>
        <c:axPos val="l"/>
        <c:majorGridlines/>
        <c:numFmt formatCode="General" sourceLinked="1"/>
        <c:majorTickMark val="cross"/>
        <c:minorTickMark val="none"/>
        <c:tickLblPos val="nextTo"/>
        <c:crossAx val="155570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МОБУ "Средняя общеобразовательная школа №4" Арсеньевского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91.8</c:v>
                </c:pt>
                <c:pt idx="1">
                  <c:v>84</c:v>
                </c:pt>
                <c:pt idx="2">
                  <c:v>51</c:v>
                </c:pt>
                <c:pt idx="3">
                  <c:v>82</c:v>
                </c:pt>
                <c:pt idx="4">
                  <c:v>78.400000000000006</c:v>
                </c:pt>
              </c:numCache>
            </c:numRef>
          </c:val>
        </c:ser>
        <c:dLbls>
          <c:showLegendKey val="0"/>
          <c:showVal val="0"/>
          <c:showCatName val="0"/>
          <c:showSerName val="0"/>
          <c:showPercent val="0"/>
          <c:showBubbleSize val="0"/>
        </c:dLbls>
        <c:axId val="155606016"/>
        <c:axId val="155624576"/>
      </c:radarChart>
      <c:catAx>
        <c:axId val="15560601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624576"/>
        <c:crosses val="autoZero"/>
        <c:auto val="1"/>
        <c:lblAlgn val="ctr"/>
        <c:lblOffset val="100"/>
        <c:noMultiLvlLbl val="0"/>
      </c:catAx>
      <c:valAx>
        <c:axId val="155624576"/>
        <c:scaling>
          <c:orientation val="minMax"/>
          <c:min val="0"/>
        </c:scaling>
        <c:delete val="0"/>
        <c:axPos val="l"/>
        <c:majorGridlines/>
        <c:numFmt formatCode="General" sourceLinked="1"/>
        <c:majorTickMark val="cross"/>
        <c:minorTickMark val="none"/>
        <c:tickLblPos val="nextTo"/>
        <c:crossAx val="1556060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№6" Дальнереченского ГО</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66.7</c:v>
                </c:pt>
                <c:pt idx="2">
                  <c:v>77</c:v>
                </c:pt>
                <c:pt idx="3">
                  <c:v>81.8</c:v>
                </c:pt>
                <c:pt idx="4">
                  <c:v>78.2</c:v>
                </c:pt>
              </c:numCache>
            </c:numRef>
          </c:val>
        </c:ser>
        <c:dLbls>
          <c:showLegendKey val="0"/>
          <c:showVal val="0"/>
          <c:showCatName val="0"/>
          <c:showSerName val="0"/>
          <c:showPercent val="0"/>
          <c:showBubbleSize val="0"/>
        </c:dLbls>
        <c:axId val="155694976"/>
        <c:axId val="155697152"/>
      </c:radarChart>
      <c:catAx>
        <c:axId val="155694976"/>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697152"/>
        <c:crosses val="autoZero"/>
        <c:auto val="1"/>
        <c:lblAlgn val="ctr"/>
        <c:lblOffset val="100"/>
        <c:noMultiLvlLbl val="0"/>
      </c:catAx>
      <c:valAx>
        <c:axId val="155697152"/>
        <c:scaling>
          <c:orientation val="minMax"/>
          <c:min val="0"/>
        </c:scaling>
        <c:delete val="0"/>
        <c:axPos val="l"/>
        <c:majorGridlines/>
        <c:numFmt formatCode="General" sourceLinked="1"/>
        <c:majorTickMark val="cross"/>
        <c:minorTickMark val="none"/>
        <c:tickLblPos val="nextTo"/>
        <c:crossAx val="1556949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с.Родниковое»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96.7</c:v>
                </c:pt>
                <c:pt idx="1">
                  <c:v>70</c:v>
                </c:pt>
                <c:pt idx="2">
                  <c:v>24</c:v>
                </c:pt>
                <c:pt idx="3">
                  <c:v>100</c:v>
                </c:pt>
                <c:pt idx="4">
                  <c:v>78.099999999999994</c:v>
                </c:pt>
              </c:numCache>
            </c:numRef>
          </c:val>
        </c:ser>
        <c:dLbls>
          <c:showLegendKey val="0"/>
          <c:showVal val="0"/>
          <c:showCatName val="0"/>
          <c:showSerName val="0"/>
          <c:showPercent val="0"/>
          <c:showBubbleSize val="0"/>
        </c:dLbls>
        <c:axId val="155739264"/>
        <c:axId val="155741184"/>
      </c:radarChart>
      <c:catAx>
        <c:axId val="155739264"/>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55741184"/>
        <c:crosses val="autoZero"/>
        <c:auto val="1"/>
        <c:lblAlgn val="ctr"/>
        <c:lblOffset val="100"/>
        <c:noMultiLvlLbl val="0"/>
      </c:catAx>
      <c:valAx>
        <c:axId val="155741184"/>
        <c:scaling>
          <c:orientation val="minMax"/>
          <c:min val="0"/>
        </c:scaling>
        <c:delete val="0"/>
        <c:axPos val="l"/>
        <c:majorGridlines/>
        <c:numFmt formatCode="General" sourceLinked="1"/>
        <c:majorTickMark val="cross"/>
        <c:minorTickMark val="none"/>
        <c:tickLblPos val="nextTo"/>
        <c:crossAx val="1557392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Сергеевская Средняя общеобразовательная школа Пограничного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96.4</c:v>
                </c:pt>
                <c:pt idx="1">
                  <c:v>83.7</c:v>
                </c:pt>
                <c:pt idx="2">
                  <c:v>56.1</c:v>
                </c:pt>
                <c:pt idx="3">
                  <c:v>85.6</c:v>
                </c:pt>
                <c:pt idx="4">
                  <c:v>78.099999999999994</c:v>
                </c:pt>
              </c:numCache>
            </c:numRef>
          </c:val>
        </c:ser>
        <c:dLbls>
          <c:showLegendKey val="0"/>
          <c:showVal val="0"/>
          <c:showCatName val="0"/>
          <c:showSerName val="0"/>
          <c:showPercent val="0"/>
          <c:showBubbleSize val="0"/>
        </c:dLbls>
        <c:axId val="160145792"/>
        <c:axId val="160147712"/>
      </c:radarChart>
      <c:catAx>
        <c:axId val="1601457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0147712"/>
        <c:crosses val="autoZero"/>
        <c:auto val="1"/>
        <c:lblAlgn val="ctr"/>
        <c:lblOffset val="100"/>
        <c:noMultiLvlLbl val="0"/>
      </c:catAx>
      <c:valAx>
        <c:axId val="160147712"/>
        <c:scaling>
          <c:orientation val="minMax"/>
          <c:min val="0"/>
        </c:scaling>
        <c:delete val="0"/>
        <c:axPos val="l"/>
        <c:majorGridlines/>
        <c:numFmt formatCode="General" sourceLinked="1"/>
        <c:majorTickMark val="cross"/>
        <c:minorTickMark val="none"/>
        <c:tickLblPos val="nextTo"/>
        <c:crossAx val="160145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МОКУ Полтавская основная общеобразовательная школа Октябрьского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98.8</c:v>
                </c:pt>
                <c:pt idx="1">
                  <c:v>97</c:v>
                </c:pt>
                <c:pt idx="2">
                  <c:v>0</c:v>
                </c:pt>
                <c:pt idx="3">
                  <c:v>100</c:v>
                </c:pt>
                <c:pt idx="4">
                  <c:v>78.099999999999994</c:v>
                </c:pt>
              </c:numCache>
            </c:numRef>
          </c:val>
        </c:ser>
        <c:dLbls>
          <c:showLegendKey val="0"/>
          <c:showVal val="0"/>
          <c:showCatName val="0"/>
          <c:showSerName val="0"/>
          <c:showPercent val="0"/>
          <c:showBubbleSize val="0"/>
        </c:dLbls>
        <c:axId val="161758592"/>
        <c:axId val="161768960"/>
      </c:radarChart>
      <c:catAx>
        <c:axId val="16175859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1768960"/>
        <c:crosses val="autoZero"/>
        <c:auto val="1"/>
        <c:lblAlgn val="ctr"/>
        <c:lblOffset val="100"/>
        <c:noMultiLvlLbl val="0"/>
      </c:catAx>
      <c:valAx>
        <c:axId val="161768960"/>
        <c:scaling>
          <c:orientation val="minMax"/>
          <c:min val="0"/>
        </c:scaling>
        <c:delete val="0"/>
        <c:axPos val="l"/>
        <c:majorGridlines/>
        <c:numFmt formatCode="General" sourceLinked="1"/>
        <c:majorTickMark val="cross"/>
        <c:minorTickMark val="none"/>
        <c:tickLblPos val="nextTo"/>
        <c:crossAx val="161758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МКОУ Средняя общеобразовательная школа с.Золотая Долина Партизанского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92.8</c:v>
                </c:pt>
                <c:pt idx="1">
                  <c:v>80.7</c:v>
                </c:pt>
                <c:pt idx="2">
                  <c:v>42</c:v>
                </c:pt>
                <c:pt idx="3">
                  <c:v>86.6</c:v>
                </c:pt>
                <c:pt idx="4">
                  <c:v>78.099999999999994</c:v>
                </c:pt>
              </c:numCache>
            </c:numRef>
          </c:val>
        </c:ser>
        <c:dLbls>
          <c:showLegendKey val="0"/>
          <c:showVal val="0"/>
          <c:showCatName val="0"/>
          <c:showSerName val="0"/>
          <c:showPercent val="0"/>
          <c:showBubbleSize val="0"/>
        </c:dLbls>
        <c:axId val="161843840"/>
        <c:axId val="161846016"/>
      </c:radarChart>
      <c:catAx>
        <c:axId val="16184384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1846016"/>
        <c:crosses val="autoZero"/>
        <c:auto val="1"/>
        <c:lblAlgn val="ctr"/>
        <c:lblOffset val="100"/>
        <c:noMultiLvlLbl val="0"/>
      </c:catAx>
      <c:valAx>
        <c:axId val="161846016"/>
        <c:scaling>
          <c:orientation val="minMax"/>
          <c:min val="0"/>
        </c:scaling>
        <c:delete val="0"/>
        <c:axPos val="l"/>
        <c:majorGridlines/>
        <c:numFmt formatCode="General" sourceLinked="1"/>
        <c:majorTickMark val="cross"/>
        <c:minorTickMark val="none"/>
        <c:tickLblPos val="nextTo"/>
        <c:crossAx val="1618438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«Основная общеобразовательная школа с.Шмаковка» Кировского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93.4</c:v>
                </c:pt>
                <c:pt idx="1">
                  <c:v>80</c:v>
                </c:pt>
                <c:pt idx="2">
                  <c:v>30</c:v>
                </c:pt>
                <c:pt idx="3">
                  <c:v>100</c:v>
                </c:pt>
                <c:pt idx="4">
                  <c:v>78</c:v>
                </c:pt>
              </c:numCache>
            </c:numRef>
          </c:val>
        </c:ser>
        <c:dLbls>
          <c:showLegendKey val="0"/>
          <c:showVal val="0"/>
          <c:showCatName val="0"/>
          <c:showSerName val="0"/>
          <c:showPercent val="0"/>
          <c:showBubbleSize val="0"/>
        </c:dLbls>
        <c:axId val="161863552"/>
        <c:axId val="162512896"/>
      </c:radarChart>
      <c:catAx>
        <c:axId val="161863552"/>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512896"/>
        <c:crosses val="autoZero"/>
        <c:auto val="1"/>
        <c:lblAlgn val="ctr"/>
        <c:lblOffset val="100"/>
        <c:noMultiLvlLbl val="0"/>
      </c:catAx>
      <c:valAx>
        <c:axId val="162512896"/>
        <c:scaling>
          <c:orientation val="minMax"/>
          <c:min val="0"/>
        </c:scaling>
        <c:delete val="0"/>
        <c:axPos val="l"/>
        <c:majorGridlines/>
        <c:numFmt formatCode="General" sourceLinked="1"/>
        <c:majorTickMark val="cross"/>
        <c:minorTickMark val="none"/>
        <c:tickLblPos val="nextTo"/>
        <c:crossAx val="1618635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1600"/>
          </a:pPr>
          <a:endParaRPr lang="ru-RU"/>
        </a:p>
      </c:txPr>
    </c:title>
    <c:autoTitleDeleted val="0"/>
    <c:plotArea>
      <c:layout>
        <c:manualLayout>
          <c:layoutTarget val="inner"/>
          <c:xMode val="edge"/>
          <c:yMode val="edge"/>
          <c:x val="0.18843969241259739"/>
          <c:y val="0.22264368858604258"/>
          <c:w val="0.63755710465594528"/>
          <c:h val="0.74482298384982981"/>
        </c:manualLayout>
      </c:layout>
      <c:radarChart>
        <c:radarStyle val="marker"/>
        <c:varyColors val="0"/>
        <c:ser>
          <c:idx val="0"/>
          <c:order val="0"/>
          <c:tx>
            <c:strRef>
              <c:f>Лист1!$B$1</c:f>
              <c:strCache>
                <c:ptCount val="1"/>
                <c:pt idx="0">
                  <c:v>МБОУ Средняя общеобразовательная школа пгт Горнореченский Кавалеровского района</c:v>
                </c:pt>
              </c:strCache>
            </c:strRef>
          </c:tx>
          <c:spPr>
            <a:ln w="50800">
              <a:solidFill>
                <a:schemeClr val="accent6">
                  <a:lumMod val="75000"/>
                </a:schemeClr>
              </a:solidFill>
            </a:ln>
          </c:spPr>
          <c:marker>
            <c:symbol val="circle"/>
            <c:size val="19"/>
            <c:spPr>
              <a:solidFill>
                <a:srgbClr val="B8EB95"/>
              </a:solidFill>
            </c:spPr>
          </c:marker>
          <c:cat>
            <c:strRef>
              <c:f>Лист1!$A$2:$A$6</c:f>
              <c:strCache>
                <c:ptCount val="5"/>
                <c:pt idx="0">
                  <c:v>Открытость и доступность информации</c:v>
                </c:pt>
                <c:pt idx="1">
                  <c:v>Комфортность условий предоставления услуг</c:v>
                </c:pt>
                <c:pt idx="2">
                  <c:v>Доступность услуг для инвалидов</c:v>
                </c:pt>
                <c:pt idx="3">
                  <c:v>Доброжелательность, вежливость </c:v>
                </c:pt>
                <c:pt idx="4">
                  <c:v>Удовлетворенность условиями оказания услуг</c:v>
                </c:pt>
              </c:strCache>
            </c:strRef>
          </c:cat>
          <c:val>
            <c:numRef>
              <c:f>Лист1!$B$2:$B$6</c:f>
              <c:numCache>
                <c:formatCode>General</c:formatCode>
                <c:ptCount val="5"/>
                <c:pt idx="0">
                  <c:v>91.9</c:v>
                </c:pt>
                <c:pt idx="1">
                  <c:v>83</c:v>
                </c:pt>
                <c:pt idx="2">
                  <c:v>46</c:v>
                </c:pt>
                <c:pt idx="3">
                  <c:v>90.4</c:v>
                </c:pt>
                <c:pt idx="4">
                  <c:v>78</c:v>
                </c:pt>
              </c:numCache>
            </c:numRef>
          </c:val>
        </c:ser>
        <c:dLbls>
          <c:showLegendKey val="0"/>
          <c:showVal val="0"/>
          <c:showCatName val="0"/>
          <c:showSerName val="0"/>
          <c:showPercent val="0"/>
          <c:showBubbleSize val="0"/>
        </c:dLbls>
        <c:axId val="162235520"/>
        <c:axId val="162237440"/>
      </c:radarChart>
      <c:catAx>
        <c:axId val="162235520"/>
        <c:scaling>
          <c:orientation val="minMax"/>
        </c:scaling>
        <c:delete val="0"/>
        <c:axPos val="b"/>
        <c:majorGridlines/>
        <c:numFmt formatCode="m/d/yyyy" sourceLinked="1"/>
        <c:majorTickMark val="out"/>
        <c:minorTickMark val="none"/>
        <c:tickLblPos val="nextTo"/>
        <c:txPr>
          <a:bodyPr/>
          <a:lstStyle/>
          <a:p>
            <a:pPr>
              <a:defRPr sz="1000"/>
            </a:pPr>
            <a:endParaRPr lang="ru-RU"/>
          </a:p>
        </c:txPr>
        <c:crossAx val="162237440"/>
        <c:crosses val="autoZero"/>
        <c:auto val="1"/>
        <c:lblAlgn val="ctr"/>
        <c:lblOffset val="100"/>
        <c:noMultiLvlLbl val="0"/>
      </c:catAx>
      <c:valAx>
        <c:axId val="162237440"/>
        <c:scaling>
          <c:orientation val="minMax"/>
          <c:min val="0"/>
        </c:scaling>
        <c:delete val="0"/>
        <c:axPos val="l"/>
        <c:majorGridlines/>
        <c:numFmt formatCode="General" sourceLinked="1"/>
        <c:majorTickMark val="cross"/>
        <c:minorTickMark val="none"/>
        <c:tickLblPos val="nextTo"/>
        <c:crossAx val="1622355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t" anchorCtr="0" compatLnSpc="1">
            <a:prstTxWarp prst="textNoShape">
              <a:avLst/>
            </a:prstTxWarp>
          </a:bodyPr>
          <a:lstStyle>
            <a:lvl1pPr>
              <a:defRPr sz="1200">
                <a:latin typeface="Tahoma" pitchFamily="34" charset="0"/>
              </a:defRPr>
            </a:lvl1pPr>
          </a:lstStyle>
          <a:p>
            <a:pPr>
              <a:defRPr/>
            </a:pPr>
            <a:endParaRPr lang="ru-RU"/>
          </a:p>
        </p:txBody>
      </p:sp>
      <p:sp>
        <p:nvSpPr>
          <p:cNvPr id="5123" name="Rectangle 3"/>
          <p:cNvSpPr>
            <a:spLocks noGrp="1" noChangeArrowheads="1"/>
          </p:cNvSpPr>
          <p:nvPr>
            <p:ph type="dt" sz="quarter" idx="1"/>
          </p:nvPr>
        </p:nvSpPr>
        <p:spPr bwMode="auto">
          <a:xfrm>
            <a:off x="3885122" y="0"/>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t" anchorCtr="0" compatLnSpc="1">
            <a:prstTxWarp prst="textNoShape">
              <a:avLst/>
            </a:prstTxWarp>
          </a:bodyPr>
          <a:lstStyle>
            <a:lvl1pPr algn="r">
              <a:defRPr sz="1200">
                <a:latin typeface="Tahoma" pitchFamily="34" charset="0"/>
              </a:defRPr>
            </a:lvl1pPr>
          </a:lstStyle>
          <a:p>
            <a:pPr>
              <a:defRPr/>
            </a:pPr>
            <a:endParaRPr lang="ru-RU"/>
          </a:p>
        </p:txBody>
      </p:sp>
      <p:sp>
        <p:nvSpPr>
          <p:cNvPr id="5124" name="Rectangle 4"/>
          <p:cNvSpPr>
            <a:spLocks noGrp="1" noChangeArrowheads="1"/>
          </p:cNvSpPr>
          <p:nvPr>
            <p:ph type="ftr" sz="quarter" idx="2"/>
          </p:nvPr>
        </p:nvSpPr>
        <p:spPr bwMode="auto">
          <a:xfrm>
            <a:off x="0" y="9447443"/>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b" anchorCtr="0" compatLnSpc="1">
            <a:prstTxWarp prst="textNoShape">
              <a:avLst/>
            </a:prstTxWarp>
          </a:bodyPr>
          <a:lstStyle>
            <a:lvl1pPr>
              <a:defRPr sz="1200">
                <a:latin typeface="Tahoma" pitchFamily="34" charset="0"/>
              </a:defRPr>
            </a:lvl1pPr>
          </a:lstStyle>
          <a:p>
            <a:pPr>
              <a:defRPr/>
            </a:pPr>
            <a:endParaRPr lang="ru-RU"/>
          </a:p>
        </p:txBody>
      </p:sp>
      <p:sp>
        <p:nvSpPr>
          <p:cNvPr id="5125" name="Rectangle 5"/>
          <p:cNvSpPr>
            <a:spLocks noGrp="1" noChangeArrowheads="1"/>
          </p:cNvSpPr>
          <p:nvPr>
            <p:ph type="sldNum" sz="quarter" idx="3"/>
          </p:nvPr>
        </p:nvSpPr>
        <p:spPr bwMode="auto">
          <a:xfrm>
            <a:off x="3885122" y="9447443"/>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b" anchorCtr="0" compatLnSpc="1">
            <a:prstTxWarp prst="textNoShape">
              <a:avLst/>
            </a:prstTxWarp>
          </a:bodyPr>
          <a:lstStyle>
            <a:lvl1pPr algn="r">
              <a:defRPr sz="1200">
                <a:latin typeface="Tahoma" pitchFamily="34" charset="0"/>
              </a:defRPr>
            </a:lvl1pPr>
          </a:lstStyle>
          <a:p>
            <a:pPr>
              <a:defRPr/>
            </a:pPr>
            <a:fld id="{9D2D62F0-C73E-4796-AC78-70B1BFF7837A}" type="slidenum">
              <a:rPr lang="ru-RU"/>
              <a:pPr>
                <a:defRPr/>
              </a:pPr>
              <a:t>‹#›</a:t>
            </a:fld>
            <a:endParaRPr lang="ru-RU"/>
          </a:p>
        </p:txBody>
      </p:sp>
    </p:spTree>
    <p:extLst>
      <p:ext uri="{BB962C8B-B14F-4D97-AF65-F5344CB8AC3E}">
        <p14:creationId xmlns:p14="http://schemas.microsoft.com/office/powerpoint/2010/main" val="341224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t" anchorCtr="0" compatLnSpc="1">
            <a:prstTxWarp prst="textNoShape">
              <a:avLst/>
            </a:prstTxWarp>
          </a:bodyPr>
          <a:lstStyle>
            <a:lvl1pPr>
              <a:defRPr sz="1200">
                <a:latin typeface="Tahoma" pitchFamily="34" charset="0"/>
              </a:defRPr>
            </a:lvl1pPr>
          </a:lstStyle>
          <a:p>
            <a:pPr>
              <a:defRPr/>
            </a:pPr>
            <a:endParaRPr lang="ru-RU"/>
          </a:p>
        </p:txBody>
      </p:sp>
      <p:sp>
        <p:nvSpPr>
          <p:cNvPr id="3075" name="Rectangle 3"/>
          <p:cNvSpPr>
            <a:spLocks noGrp="1" noChangeArrowheads="1"/>
          </p:cNvSpPr>
          <p:nvPr>
            <p:ph type="dt" idx="1"/>
          </p:nvPr>
        </p:nvSpPr>
        <p:spPr bwMode="auto">
          <a:xfrm>
            <a:off x="3885122" y="0"/>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t" anchorCtr="0" compatLnSpc="1">
            <a:prstTxWarp prst="textNoShape">
              <a:avLst/>
            </a:prstTxWarp>
          </a:bodyPr>
          <a:lstStyle>
            <a:lvl1pPr algn="r">
              <a:defRPr sz="1200">
                <a:latin typeface="Tahoma" pitchFamily="34" charset="0"/>
              </a:defRPr>
            </a:lvl1pPr>
          </a:lstStyle>
          <a:p>
            <a:pPr>
              <a:defRPr/>
            </a:pPr>
            <a:endParaRPr lang="ru-RU"/>
          </a:p>
        </p:txBody>
      </p:sp>
      <p:sp>
        <p:nvSpPr>
          <p:cNvPr id="8196" name="Rectangle 4"/>
          <p:cNvSpPr>
            <a:spLocks noGrp="1" noRot="1" noChangeAspect="1" noChangeArrowheads="1" noTextEdit="1"/>
          </p:cNvSpPr>
          <p:nvPr>
            <p:ph type="sldImg" idx="2"/>
          </p:nvPr>
        </p:nvSpPr>
        <p:spPr bwMode="auto">
          <a:xfrm>
            <a:off x="790575" y="746125"/>
            <a:ext cx="5276850" cy="37306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724523"/>
            <a:ext cx="5486400" cy="447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3078" name="Rectangle 6"/>
          <p:cNvSpPr>
            <a:spLocks noGrp="1" noChangeArrowheads="1"/>
          </p:cNvSpPr>
          <p:nvPr>
            <p:ph type="ftr" sz="quarter" idx="4"/>
          </p:nvPr>
        </p:nvSpPr>
        <p:spPr bwMode="auto">
          <a:xfrm>
            <a:off x="0" y="9447443"/>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b" anchorCtr="0" compatLnSpc="1">
            <a:prstTxWarp prst="textNoShape">
              <a:avLst/>
            </a:prstTxWarp>
          </a:bodyPr>
          <a:lstStyle>
            <a:lvl1pPr>
              <a:defRPr sz="1200">
                <a:latin typeface="Tahoma" pitchFamily="34" charset="0"/>
              </a:defRPr>
            </a:lvl1pPr>
          </a:lstStyle>
          <a:p>
            <a:pPr>
              <a:defRPr/>
            </a:pPr>
            <a:endParaRPr lang="ru-RU"/>
          </a:p>
        </p:txBody>
      </p:sp>
      <p:sp>
        <p:nvSpPr>
          <p:cNvPr id="3079" name="Rectangle 7"/>
          <p:cNvSpPr>
            <a:spLocks noGrp="1" noChangeArrowheads="1"/>
          </p:cNvSpPr>
          <p:nvPr>
            <p:ph type="sldNum" sz="quarter" idx="5"/>
          </p:nvPr>
        </p:nvSpPr>
        <p:spPr bwMode="auto">
          <a:xfrm>
            <a:off x="3885122" y="9447443"/>
            <a:ext cx="2971261" cy="49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638" tIns="46319" rIns="92638" bIns="46319" numCol="1" anchor="b" anchorCtr="0" compatLnSpc="1">
            <a:prstTxWarp prst="textNoShape">
              <a:avLst/>
            </a:prstTxWarp>
          </a:bodyPr>
          <a:lstStyle>
            <a:lvl1pPr algn="r">
              <a:defRPr sz="1200">
                <a:latin typeface="Tahoma" pitchFamily="34" charset="0"/>
              </a:defRPr>
            </a:lvl1pPr>
          </a:lstStyle>
          <a:p>
            <a:pPr>
              <a:defRPr/>
            </a:pPr>
            <a:fld id="{C07B49DA-AA6E-498F-80B5-1801EEA61541}" type="slidenum">
              <a:rPr lang="ru-RU"/>
              <a:pPr>
                <a:defRPr/>
              </a:pPr>
              <a:t>‹#›</a:t>
            </a:fld>
            <a:endParaRPr lang="ru-RU"/>
          </a:p>
        </p:txBody>
      </p:sp>
    </p:spTree>
    <p:extLst>
      <p:ext uri="{BB962C8B-B14F-4D97-AF65-F5344CB8AC3E}">
        <p14:creationId xmlns:p14="http://schemas.microsoft.com/office/powerpoint/2010/main" val="21719483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ahom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Tahom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Tahom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Tahom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Tahom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ahoma" pitchFamily="34" charset="0"/>
              </a:defRPr>
            </a:lvl1pPr>
            <a:lvl2pPr marL="752683" indent="-289493" eaLnBrk="0" hangingPunct="0">
              <a:spcBef>
                <a:spcPct val="30000"/>
              </a:spcBef>
              <a:defRPr sz="1200">
                <a:solidFill>
                  <a:schemeClr val="tx1"/>
                </a:solidFill>
                <a:latin typeface="Tahoma" pitchFamily="34" charset="0"/>
              </a:defRPr>
            </a:lvl2pPr>
            <a:lvl3pPr marL="1157973" indent="-231595" eaLnBrk="0" hangingPunct="0">
              <a:spcBef>
                <a:spcPct val="30000"/>
              </a:spcBef>
              <a:defRPr sz="1200">
                <a:solidFill>
                  <a:schemeClr val="tx1"/>
                </a:solidFill>
                <a:latin typeface="Tahoma" pitchFamily="34" charset="0"/>
              </a:defRPr>
            </a:lvl3pPr>
            <a:lvl4pPr marL="1621163" indent="-231595" eaLnBrk="0" hangingPunct="0">
              <a:spcBef>
                <a:spcPct val="30000"/>
              </a:spcBef>
              <a:defRPr sz="1200">
                <a:solidFill>
                  <a:schemeClr val="tx1"/>
                </a:solidFill>
                <a:latin typeface="Tahoma" pitchFamily="34" charset="0"/>
              </a:defRPr>
            </a:lvl4pPr>
            <a:lvl5pPr marL="2084352" indent="-231595" eaLnBrk="0" hangingPunct="0">
              <a:spcBef>
                <a:spcPct val="30000"/>
              </a:spcBef>
              <a:defRPr sz="1200">
                <a:solidFill>
                  <a:schemeClr val="tx1"/>
                </a:solidFill>
                <a:latin typeface="Tahoma" pitchFamily="34" charset="0"/>
              </a:defRPr>
            </a:lvl5pPr>
            <a:lvl6pPr marL="2547541" indent="-231595" eaLnBrk="0" fontAlgn="base" hangingPunct="0">
              <a:spcBef>
                <a:spcPct val="30000"/>
              </a:spcBef>
              <a:spcAft>
                <a:spcPct val="0"/>
              </a:spcAft>
              <a:defRPr sz="1200">
                <a:solidFill>
                  <a:schemeClr val="tx1"/>
                </a:solidFill>
                <a:latin typeface="Tahoma" pitchFamily="34" charset="0"/>
              </a:defRPr>
            </a:lvl6pPr>
            <a:lvl7pPr marL="3010731" indent="-231595" eaLnBrk="0" fontAlgn="base" hangingPunct="0">
              <a:spcBef>
                <a:spcPct val="30000"/>
              </a:spcBef>
              <a:spcAft>
                <a:spcPct val="0"/>
              </a:spcAft>
              <a:defRPr sz="1200">
                <a:solidFill>
                  <a:schemeClr val="tx1"/>
                </a:solidFill>
                <a:latin typeface="Tahoma" pitchFamily="34" charset="0"/>
              </a:defRPr>
            </a:lvl7pPr>
            <a:lvl8pPr marL="3473920" indent="-231595" eaLnBrk="0" fontAlgn="base" hangingPunct="0">
              <a:spcBef>
                <a:spcPct val="30000"/>
              </a:spcBef>
              <a:spcAft>
                <a:spcPct val="0"/>
              </a:spcAft>
              <a:defRPr sz="1200">
                <a:solidFill>
                  <a:schemeClr val="tx1"/>
                </a:solidFill>
                <a:latin typeface="Tahoma" pitchFamily="34" charset="0"/>
              </a:defRPr>
            </a:lvl8pPr>
            <a:lvl9pPr marL="3937109" indent="-231595" eaLnBrk="0" fontAlgn="base" hangingPunct="0">
              <a:spcBef>
                <a:spcPct val="30000"/>
              </a:spcBef>
              <a:spcAft>
                <a:spcPct val="0"/>
              </a:spcAft>
              <a:defRPr sz="1200">
                <a:solidFill>
                  <a:schemeClr val="tx1"/>
                </a:solidFill>
                <a:latin typeface="Tahoma" pitchFamily="34" charset="0"/>
              </a:defRPr>
            </a:lvl9pPr>
          </a:lstStyle>
          <a:p>
            <a:pPr eaLnBrk="1" hangingPunct="1">
              <a:spcBef>
                <a:spcPct val="0"/>
              </a:spcBef>
            </a:pPr>
            <a:fld id="{1A160F2F-7072-435B-B6CF-2B958454BA95}" type="slidenum">
              <a:rPr lang="ru-RU" altLang="ru-RU" smtClean="0"/>
              <a:pPr eaLnBrk="1" hangingPunct="1">
                <a:spcBef>
                  <a:spcPct val="0"/>
                </a:spcBef>
              </a:pPr>
              <a:t>1</a:t>
            </a:fld>
            <a:endParaRPr lang="ru-RU" altLang="ru-RU"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US"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261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988" y="303213"/>
            <a:ext cx="9623425" cy="1260475"/>
          </a:xfrm>
          <a:prstGeom prst="rect">
            <a:avLst/>
          </a:prstGeom>
        </p:spPr>
        <p:txBody>
          <a:bodyPr/>
          <a:lstStyle/>
          <a:p>
            <a:r>
              <a:rPr lang="ru-RU" smtClean="0"/>
              <a:t>Образец заголовка</a:t>
            </a:r>
            <a:endParaRPr lang="ru-RU"/>
          </a:p>
        </p:txBody>
      </p:sp>
      <p:sp>
        <p:nvSpPr>
          <p:cNvPr id="3" name="Объект 2"/>
          <p:cNvSpPr>
            <a:spLocks noGrp="1"/>
          </p:cNvSpPr>
          <p:nvPr>
            <p:ph idx="1"/>
          </p:nvPr>
        </p:nvSpPr>
        <p:spPr>
          <a:xfrm>
            <a:off x="534988" y="1763713"/>
            <a:ext cx="9623425" cy="49911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8"/>
          <p:cNvSpPr>
            <a:spLocks noGrp="1" noChangeArrowheads="1"/>
          </p:cNvSpPr>
          <p:nvPr>
            <p:ph type="sldNum" sz="quarter" idx="10"/>
          </p:nvPr>
        </p:nvSpPr>
        <p:spPr>
          <a:ln/>
        </p:spPr>
        <p:txBody>
          <a:bodyPr/>
          <a:lstStyle>
            <a:lvl1pPr>
              <a:defRPr/>
            </a:lvl1pPr>
          </a:lstStyle>
          <a:p>
            <a:pPr>
              <a:defRPr/>
            </a:pPr>
            <a:fld id="{D9D431CD-D084-4F61-8931-25B505A2C5E6}" type="slidenum">
              <a:rPr lang="ru-RU"/>
              <a:pPr>
                <a:defRPr/>
              </a:pPr>
              <a:t>‹#›</a:t>
            </a:fld>
            <a:endParaRPr lang="ru-RU"/>
          </a:p>
        </p:txBody>
      </p:sp>
    </p:spTree>
    <p:extLst>
      <p:ext uri="{BB962C8B-B14F-4D97-AF65-F5344CB8AC3E}">
        <p14:creationId xmlns:p14="http://schemas.microsoft.com/office/powerpoint/2010/main" val="4220343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988" y="303213"/>
            <a:ext cx="9623425" cy="1260475"/>
          </a:xfrm>
          <a:prstGeom prst="rect">
            <a:avLst/>
          </a:prstGeom>
        </p:spPr>
        <p:txBody>
          <a:bodyPr/>
          <a:lstStyle/>
          <a:p>
            <a:r>
              <a:rPr lang="ru-RU" smtClean="0"/>
              <a:t>Образец заголовка</a:t>
            </a:r>
            <a:endParaRPr lang="ru-RU"/>
          </a:p>
        </p:txBody>
      </p:sp>
      <p:sp>
        <p:nvSpPr>
          <p:cNvPr id="3" name="Таблица 2"/>
          <p:cNvSpPr>
            <a:spLocks noGrp="1"/>
          </p:cNvSpPr>
          <p:nvPr>
            <p:ph type="tbl" idx="1"/>
          </p:nvPr>
        </p:nvSpPr>
        <p:spPr>
          <a:xfrm>
            <a:off x="534988" y="1763713"/>
            <a:ext cx="9623425" cy="4991100"/>
          </a:xfrm>
          <a:prstGeom prst="rect">
            <a:avLst/>
          </a:prstGeom>
        </p:spPr>
        <p:txBody>
          <a:bodyPr/>
          <a:lstStyle/>
          <a:p>
            <a:pPr lvl="0"/>
            <a:endParaRPr lang="ru-RU" noProof="0" smtClean="0"/>
          </a:p>
        </p:txBody>
      </p:sp>
      <p:sp>
        <p:nvSpPr>
          <p:cNvPr id="4" name="Rectangle 18"/>
          <p:cNvSpPr>
            <a:spLocks noGrp="1" noChangeArrowheads="1"/>
          </p:cNvSpPr>
          <p:nvPr>
            <p:ph type="sldNum" sz="quarter" idx="10"/>
          </p:nvPr>
        </p:nvSpPr>
        <p:spPr>
          <a:ln/>
        </p:spPr>
        <p:txBody>
          <a:bodyPr/>
          <a:lstStyle>
            <a:lvl1pPr>
              <a:defRPr/>
            </a:lvl1pPr>
          </a:lstStyle>
          <a:p>
            <a:pPr>
              <a:defRPr/>
            </a:pPr>
            <a:fld id="{43BED9D0-92BB-4952-9F0B-5E14F0282F34}" type="slidenum">
              <a:rPr lang="ru-RU"/>
              <a:pPr>
                <a:defRPr/>
              </a:pPr>
              <a:t>‹#›</a:t>
            </a:fld>
            <a:endParaRPr lang="ru-RU"/>
          </a:p>
        </p:txBody>
      </p:sp>
    </p:spTree>
    <p:extLst>
      <p:ext uri="{BB962C8B-B14F-4D97-AF65-F5344CB8AC3E}">
        <p14:creationId xmlns:p14="http://schemas.microsoft.com/office/powerpoint/2010/main" val="378998366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txStyles>
    <p:titleStyle>
      <a:lvl1pPr algn="ctr" defTabSz="1044575" rtl="0" eaLnBrk="0" fontAlgn="base" hangingPunct="0">
        <a:spcBef>
          <a:spcPct val="0"/>
        </a:spcBef>
        <a:spcAft>
          <a:spcPct val="0"/>
        </a:spcAft>
        <a:defRPr sz="5000">
          <a:solidFill>
            <a:schemeClr val="tx2"/>
          </a:solidFill>
          <a:latin typeface="+mj-lt"/>
          <a:ea typeface="+mj-ea"/>
          <a:cs typeface="+mj-cs"/>
        </a:defRPr>
      </a:lvl1pPr>
      <a:lvl2pPr algn="ctr" defTabSz="1044575" rtl="0" eaLnBrk="0" fontAlgn="base" hangingPunct="0">
        <a:spcBef>
          <a:spcPct val="0"/>
        </a:spcBef>
        <a:spcAft>
          <a:spcPct val="0"/>
        </a:spcAft>
        <a:defRPr sz="5000">
          <a:solidFill>
            <a:schemeClr val="tx2"/>
          </a:solidFill>
          <a:latin typeface="Arial" charset="0"/>
        </a:defRPr>
      </a:lvl2pPr>
      <a:lvl3pPr algn="ctr" defTabSz="1044575" rtl="0" eaLnBrk="0" fontAlgn="base" hangingPunct="0">
        <a:spcBef>
          <a:spcPct val="0"/>
        </a:spcBef>
        <a:spcAft>
          <a:spcPct val="0"/>
        </a:spcAft>
        <a:defRPr sz="5000">
          <a:solidFill>
            <a:schemeClr val="tx2"/>
          </a:solidFill>
          <a:latin typeface="Arial" charset="0"/>
        </a:defRPr>
      </a:lvl3pPr>
      <a:lvl4pPr algn="ctr" defTabSz="1044575" rtl="0" eaLnBrk="0" fontAlgn="base" hangingPunct="0">
        <a:spcBef>
          <a:spcPct val="0"/>
        </a:spcBef>
        <a:spcAft>
          <a:spcPct val="0"/>
        </a:spcAft>
        <a:defRPr sz="5000">
          <a:solidFill>
            <a:schemeClr val="tx2"/>
          </a:solidFill>
          <a:latin typeface="Arial" charset="0"/>
        </a:defRPr>
      </a:lvl4pPr>
      <a:lvl5pPr algn="ctr" defTabSz="1044575" rtl="0" eaLnBrk="0" fontAlgn="base" hangingPunct="0">
        <a:spcBef>
          <a:spcPct val="0"/>
        </a:spcBef>
        <a:spcAft>
          <a:spcPct val="0"/>
        </a:spcAft>
        <a:defRPr sz="5000">
          <a:solidFill>
            <a:schemeClr val="tx2"/>
          </a:solidFill>
          <a:latin typeface="Arial" charset="0"/>
        </a:defRPr>
      </a:lvl5pPr>
      <a:lvl6pPr marL="457200" algn="ctr" defTabSz="1044575" rtl="0" fontAlgn="base">
        <a:spcBef>
          <a:spcPct val="0"/>
        </a:spcBef>
        <a:spcAft>
          <a:spcPct val="0"/>
        </a:spcAft>
        <a:defRPr sz="5000">
          <a:solidFill>
            <a:schemeClr val="tx2"/>
          </a:solidFill>
          <a:latin typeface="Arial" charset="0"/>
        </a:defRPr>
      </a:lvl6pPr>
      <a:lvl7pPr marL="914400" algn="ctr" defTabSz="1044575" rtl="0" fontAlgn="base">
        <a:spcBef>
          <a:spcPct val="0"/>
        </a:spcBef>
        <a:spcAft>
          <a:spcPct val="0"/>
        </a:spcAft>
        <a:defRPr sz="5000">
          <a:solidFill>
            <a:schemeClr val="tx2"/>
          </a:solidFill>
          <a:latin typeface="Arial" charset="0"/>
        </a:defRPr>
      </a:lvl7pPr>
      <a:lvl8pPr marL="1371600" algn="ctr" defTabSz="1044575" rtl="0" fontAlgn="base">
        <a:spcBef>
          <a:spcPct val="0"/>
        </a:spcBef>
        <a:spcAft>
          <a:spcPct val="0"/>
        </a:spcAft>
        <a:defRPr sz="5000">
          <a:solidFill>
            <a:schemeClr val="tx2"/>
          </a:solidFill>
          <a:latin typeface="Arial" charset="0"/>
        </a:defRPr>
      </a:lvl8pPr>
      <a:lvl9pPr marL="1828800" algn="ctr" defTabSz="1044575" rtl="0" fontAlgn="base">
        <a:spcBef>
          <a:spcPct val="0"/>
        </a:spcBef>
        <a:spcAft>
          <a:spcPct val="0"/>
        </a:spcAft>
        <a:defRPr sz="5000">
          <a:solidFill>
            <a:schemeClr val="tx2"/>
          </a:solidFill>
          <a:latin typeface="Arial" charset="0"/>
        </a:defRPr>
      </a:lvl9pPr>
    </p:titleStyle>
    <p:bodyStyle>
      <a:lvl1pPr marL="390525" indent="-390525" algn="l" defTabSz="1044575" rtl="0" eaLnBrk="0" fontAlgn="base" hangingPunct="0">
        <a:spcBef>
          <a:spcPct val="20000"/>
        </a:spcBef>
        <a:spcAft>
          <a:spcPct val="0"/>
        </a:spcAft>
        <a:buChar char="•"/>
        <a:defRPr sz="3700">
          <a:solidFill>
            <a:schemeClr val="tx1"/>
          </a:solidFill>
          <a:latin typeface="+mn-lt"/>
          <a:ea typeface="+mn-ea"/>
          <a:cs typeface="+mn-cs"/>
        </a:defRPr>
      </a:lvl1pPr>
      <a:lvl2pPr marL="849313" indent="-327025" algn="l" defTabSz="1044575" rtl="0" eaLnBrk="0" fontAlgn="base" hangingPunct="0">
        <a:spcBef>
          <a:spcPct val="20000"/>
        </a:spcBef>
        <a:spcAft>
          <a:spcPct val="0"/>
        </a:spcAft>
        <a:buChar char="–"/>
        <a:defRPr sz="3200">
          <a:solidFill>
            <a:schemeClr val="tx1"/>
          </a:solidFill>
          <a:latin typeface="+mn-lt"/>
        </a:defRPr>
      </a:lvl2pPr>
      <a:lvl3pPr marL="1303338" indent="-258763" algn="l" defTabSz="1044575" rtl="0" eaLnBrk="0" fontAlgn="base" hangingPunct="0">
        <a:spcBef>
          <a:spcPct val="20000"/>
        </a:spcBef>
        <a:spcAft>
          <a:spcPct val="0"/>
        </a:spcAft>
        <a:buChar char="•"/>
        <a:defRPr sz="2700">
          <a:solidFill>
            <a:schemeClr val="tx1"/>
          </a:solidFill>
          <a:latin typeface="+mn-lt"/>
        </a:defRPr>
      </a:lvl3pPr>
      <a:lvl4pPr marL="1828800" indent="-260350" algn="l" defTabSz="1044575" rtl="0" eaLnBrk="0" fontAlgn="base" hangingPunct="0">
        <a:spcBef>
          <a:spcPct val="20000"/>
        </a:spcBef>
        <a:spcAft>
          <a:spcPct val="0"/>
        </a:spcAft>
        <a:buChar char="–"/>
        <a:defRPr sz="2300">
          <a:solidFill>
            <a:schemeClr val="tx1"/>
          </a:solidFill>
          <a:latin typeface="+mn-lt"/>
        </a:defRPr>
      </a:lvl4pPr>
      <a:lvl5pPr marL="2351088" indent="-263525" algn="l" defTabSz="1044575" rtl="0" eaLnBrk="0" fontAlgn="base" hangingPunct="0">
        <a:spcBef>
          <a:spcPct val="20000"/>
        </a:spcBef>
        <a:spcAft>
          <a:spcPct val="0"/>
        </a:spcAft>
        <a:buChar char="»"/>
        <a:defRPr sz="2300">
          <a:solidFill>
            <a:schemeClr val="tx1"/>
          </a:solidFill>
          <a:latin typeface="+mn-lt"/>
        </a:defRPr>
      </a:lvl5pPr>
      <a:lvl6pPr marL="2808288" indent="-263525" algn="l" defTabSz="1044575" rtl="0" fontAlgn="base">
        <a:spcBef>
          <a:spcPct val="20000"/>
        </a:spcBef>
        <a:spcAft>
          <a:spcPct val="0"/>
        </a:spcAft>
        <a:buChar char="»"/>
        <a:defRPr sz="2300">
          <a:solidFill>
            <a:schemeClr val="tx1"/>
          </a:solidFill>
          <a:latin typeface="+mn-lt"/>
        </a:defRPr>
      </a:lvl6pPr>
      <a:lvl7pPr marL="3265488" indent="-263525" algn="l" defTabSz="1044575" rtl="0" fontAlgn="base">
        <a:spcBef>
          <a:spcPct val="20000"/>
        </a:spcBef>
        <a:spcAft>
          <a:spcPct val="0"/>
        </a:spcAft>
        <a:buChar char="»"/>
        <a:defRPr sz="2300">
          <a:solidFill>
            <a:schemeClr val="tx1"/>
          </a:solidFill>
          <a:latin typeface="+mn-lt"/>
        </a:defRPr>
      </a:lvl7pPr>
      <a:lvl8pPr marL="3722688" indent="-263525" algn="l" defTabSz="1044575" rtl="0" fontAlgn="base">
        <a:spcBef>
          <a:spcPct val="20000"/>
        </a:spcBef>
        <a:spcAft>
          <a:spcPct val="0"/>
        </a:spcAft>
        <a:buChar char="»"/>
        <a:defRPr sz="2300">
          <a:solidFill>
            <a:schemeClr val="tx1"/>
          </a:solidFill>
          <a:latin typeface="+mn-lt"/>
        </a:defRPr>
      </a:lvl8pPr>
      <a:lvl9pPr marL="4179888" indent="-263525" algn="l" defTabSz="1044575" rtl="0" fontAlgn="base">
        <a:spcBef>
          <a:spcPct val="20000"/>
        </a:spcBef>
        <a:spcAft>
          <a:spcPct val="0"/>
        </a:spcAft>
        <a:buChar char="»"/>
        <a:defRPr sz="23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7410" name="Rectangle 18"/>
          <p:cNvSpPr>
            <a:spLocks noGrp="1" noChangeArrowheads="1"/>
          </p:cNvSpPr>
          <p:nvPr>
            <p:ph type="sldNum" sz="quarter" idx="4"/>
          </p:nvPr>
        </p:nvSpPr>
        <p:spPr bwMode="auto">
          <a:xfrm>
            <a:off x="7826375" y="6927850"/>
            <a:ext cx="24955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79" tIns="52239" rIns="104479" bIns="52239" numCol="1" anchor="t" anchorCtr="0" compatLnSpc="1">
            <a:prstTxWarp prst="textNoShape">
              <a:avLst/>
            </a:prstTxWarp>
          </a:bodyPr>
          <a:lstStyle>
            <a:lvl1pPr algn="r" defTabSz="1044575">
              <a:defRPr sz="1000"/>
            </a:lvl1pPr>
          </a:lstStyle>
          <a:p>
            <a:pPr>
              <a:defRPr/>
            </a:pPr>
            <a:fld id="{267C3908-AA98-464C-93D8-3D04B749A61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Lst>
  <p:hf hdr="0" ftr="0" dt="0"/>
  <p:txStyles>
    <p:titleStyle>
      <a:lvl1pPr algn="ctr" defTabSz="1044575" rtl="0" eaLnBrk="0" fontAlgn="base" hangingPunct="0">
        <a:spcBef>
          <a:spcPct val="0"/>
        </a:spcBef>
        <a:spcAft>
          <a:spcPct val="0"/>
        </a:spcAft>
        <a:defRPr sz="5000">
          <a:solidFill>
            <a:schemeClr val="tx2"/>
          </a:solidFill>
          <a:latin typeface="+mj-lt"/>
          <a:ea typeface="+mj-ea"/>
          <a:cs typeface="+mj-cs"/>
        </a:defRPr>
      </a:lvl1pPr>
      <a:lvl2pPr algn="ctr" defTabSz="1044575" rtl="0" eaLnBrk="0" fontAlgn="base" hangingPunct="0">
        <a:spcBef>
          <a:spcPct val="0"/>
        </a:spcBef>
        <a:spcAft>
          <a:spcPct val="0"/>
        </a:spcAft>
        <a:defRPr sz="5000">
          <a:solidFill>
            <a:schemeClr val="tx2"/>
          </a:solidFill>
          <a:latin typeface="Tahoma" pitchFamily="34" charset="0"/>
        </a:defRPr>
      </a:lvl2pPr>
      <a:lvl3pPr algn="ctr" defTabSz="1044575" rtl="0" eaLnBrk="0" fontAlgn="base" hangingPunct="0">
        <a:spcBef>
          <a:spcPct val="0"/>
        </a:spcBef>
        <a:spcAft>
          <a:spcPct val="0"/>
        </a:spcAft>
        <a:defRPr sz="5000">
          <a:solidFill>
            <a:schemeClr val="tx2"/>
          </a:solidFill>
          <a:latin typeface="Tahoma" pitchFamily="34" charset="0"/>
        </a:defRPr>
      </a:lvl3pPr>
      <a:lvl4pPr algn="ctr" defTabSz="1044575" rtl="0" eaLnBrk="0" fontAlgn="base" hangingPunct="0">
        <a:spcBef>
          <a:spcPct val="0"/>
        </a:spcBef>
        <a:spcAft>
          <a:spcPct val="0"/>
        </a:spcAft>
        <a:defRPr sz="5000">
          <a:solidFill>
            <a:schemeClr val="tx2"/>
          </a:solidFill>
          <a:latin typeface="Tahoma" pitchFamily="34" charset="0"/>
        </a:defRPr>
      </a:lvl4pPr>
      <a:lvl5pPr algn="ctr" defTabSz="1044575" rtl="0" eaLnBrk="0" fontAlgn="base" hangingPunct="0">
        <a:spcBef>
          <a:spcPct val="0"/>
        </a:spcBef>
        <a:spcAft>
          <a:spcPct val="0"/>
        </a:spcAft>
        <a:defRPr sz="5000">
          <a:solidFill>
            <a:schemeClr val="tx2"/>
          </a:solidFill>
          <a:latin typeface="Tahoma" pitchFamily="34" charset="0"/>
        </a:defRPr>
      </a:lvl5pPr>
      <a:lvl6pPr marL="457200" algn="ctr" defTabSz="1044575" rtl="0" fontAlgn="base">
        <a:spcBef>
          <a:spcPct val="0"/>
        </a:spcBef>
        <a:spcAft>
          <a:spcPct val="0"/>
        </a:spcAft>
        <a:defRPr sz="5000">
          <a:solidFill>
            <a:schemeClr val="tx2"/>
          </a:solidFill>
          <a:latin typeface="Tahoma" pitchFamily="34" charset="0"/>
        </a:defRPr>
      </a:lvl6pPr>
      <a:lvl7pPr marL="914400" algn="ctr" defTabSz="1044575" rtl="0" fontAlgn="base">
        <a:spcBef>
          <a:spcPct val="0"/>
        </a:spcBef>
        <a:spcAft>
          <a:spcPct val="0"/>
        </a:spcAft>
        <a:defRPr sz="5000">
          <a:solidFill>
            <a:schemeClr val="tx2"/>
          </a:solidFill>
          <a:latin typeface="Tahoma" pitchFamily="34" charset="0"/>
        </a:defRPr>
      </a:lvl7pPr>
      <a:lvl8pPr marL="1371600" algn="ctr" defTabSz="1044575" rtl="0" fontAlgn="base">
        <a:spcBef>
          <a:spcPct val="0"/>
        </a:spcBef>
        <a:spcAft>
          <a:spcPct val="0"/>
        </a:spcAft>
        <a:defRPr sz="5000">
          <a:solidFill>
            <a:schemeClr val="tx2"/>
          </a:solidFill>
          <a:latin typeface="Tahoma" pitchFamily="34" charset="0"/>
        </a:defRPr>
      </a:lvl8pPr>
      <a:lvl9pPr marL="1828800" algn="ctr" defTabSz="1044575" rtl="0" fontAlgn="base">
        <a:spcBef>
          <a:spcPct val="0"/>
        </a:spcBef>
        <a:spcAft>
          <a:spcPct val="0"/>
        </a:spcAft>
        <a:defRPr sz="5000">
          <a:solidFill>
            <a:schemeClr val="tx2"/>
          </a:solidFill>
          <a:latin typeface="Tahoma" pitchFamily="34" charset="0"/>
        </a:defRPr>
      </a:lvl9pPr>
    </p:titleStyle>
    <p:bodyStyle>
      <a:lvl1pPr marL="390525" indent="-390525" algn="l" defTabSz="1044575" rtl="0" eaLnBrk="0" fontAlgn="base" hangingPunct="0">
        <a:spcBef>
          <a:spcPct val="20000"/>
        </a:spcBef>
        <a:spcAft>
          <a:spcPct val="0"/>
        </a:spcAft>
        <a:buChar char="•"/>
        <a:defRPr sz="3700">
          <a:solidFill>
            <a:schemeClr val="tx1"/>
          </a:solidFill>
          <a:latin typeface="+mn-lt"/>
          <a:ea typeface="+mn-ea"/>
          <a:cs typeface="+mn-cs"/>
        </a:defRPr>
      </a:lvl1pPr>
      <a:lvl2pPr marL="849313" indent="-327025" algn="l" defTabSz="1044575" rtl="0" eaLnBrk="0" fontAlgn="base" hangingPunct="0">
        <a:spcBef>
          <a:spcPct val="20000"/>
        </a:spcBef>
        <a:spcAft>
          <a:spcPct val="0"/>
        </a:spcAft>
        <a:buChar char="–"/>
        <a:defRPr sz="3200">
          <a:solidFill>
            <a:schemeClr val="tx1"/>
          </a:solidFill>
          <a:latin typeface="+mn-lt"/>
        </a:defRPr>
      </a:lvl2pPr>
      <a:lvl3pPr marL="1303338" indent="-258763" algn="l" defTabSz="1044575" rtl="0" eaLnBrk="0" fontAlgn="base" hangingPunct="0">
        <a:spcBef>
          <a:spcPct val="20000"/>
        </a:spcBef>
        <a:spcAft>
          <a:spcPct val="0"/>
        </a:spcAft>
        <a:buChar char="•"/>
        <a:defRPr sz="2700">
          <a:solidFill>
            <a:schemeClr val="tx1"/>
          </a:solidFill>
          <a:latin typeface="+mn-lt"/>
        </a:defRPr>
      </a:lvl3pPr>
      <a:lvl4pPr marL="1828800" indent="-260350" algn="l" defTabSz="1044575" rtl="0" eaLnBrk="0" fontAlgn="base" hangingPunct="0">
        <a:spcBef>
          <a:spcPct val="20000"/>
        </a:spcBef>
        <a:spcAft>
          <a:spcPct val="0"/>
        </a:spcAft>
        <a:buChar char="–"/>
        <a:defRPr sz="2300">
          <a:solidFill>
            <a:schemeClr val="tx1"/>
          </a:solidFill>
          <a:latin typeface="+mn-lt"/>
        </a:defRPr>
      </a:lvl4pPr>
      <a:lvl5pPr marL="2351088" indent="-263525" algn="l" defTabSz="1044575" rtl="0" eaLnBrk="0" fontAlgn="base" hangingPunct="0">
        <a:spcBef>
          <a:spcPct val="20000"/>
        </a:spcBef>
        <a:spcAft>
          <a:spcPct val="0"/>
        </a:spcAft>
        <a:buChar char="»"/>
        <a:defRPr sz="2300">
          <a:solidFill>
            <a:schemeClr val="tx1"/>
          </a:solidFill>
          <a:latin typeface="+mn-lt"/>
        </a:defRPr>
      </a:lvl5pPr>
      <a:lvl6pPr marL="2808288" indent="-263525" algn="l" defTabSz="1044575" rtl="0" fontAlgn="base">
        <a:spcBef>
          <a:spcPct val="20000"/>
        </a:spcBef>
        <a:spcAft>
          <a:spcPct val="0"/>
        </a:spcAft>
        <a:buChar char="»"/>
        <a:defRPr sz="2300">
          <a:solidFill>
            <a:schemeClr val="tx1"/>
          </a:solidFill>
          <a:latin typeface="+mn-lt"/>
        </a:defRPr>
      </a:lvl6pPr>
      <a:lvl7pPr marL="3265488" indent="-263525" algn="l" defTabSz="1044575" rtl="0" fontAlgn="base">
        <a:spcBef>
          <a:spcPct val="20000"/>
        </a:spcBef>
        <a:spcAft>
          <a:spcPct val="0"/>
        </a:spcAft>
        <a:buChar char="»"/>
        <a:defRPr sz="2300">
          <a:solidFill>
            <a:schemeClr val="tx1"/>
          </a:solidFill>
          <a:latin typeface="+mn-lt"/>
        </a:defRPr>
      </a:lvl7pPr>
      <a:lvl8pPr marL="3722688" indent="-263525" algn="l" defTabSz="1044575" rtl="0" fontAlgn="base">
        <a:spcBef>
          <a:spcPct val="20000"/>
        </a:spcBef>
        <a:spcAft>
          <a:spcPct val="0"/>
        </a:spcAft>
        <a:buChar char="»"/>
        <a:defRPr sz="2300">
          <a:solidFill>
            <a:schemeClr val="tx1"/>
          </a:solidFill>
          <a:latin typeface="+mn-lt"/>
        </a:defRPr>
      </a:lvl8pPr>
      <a:lvl9pPr marL="4179888" indent="-263525" algn="l" defTabSz="1044575" rtl="0" fontAlgn="base">
        <a:spcBef>
          <a:spcPct val="20000"/>
        </a:spcBef>
        <a:spcAft>
          <a:spcPct val="0"/>
        </a:spcAft>
        <a:buChar char="»"/>
        <a:defRPr sz="23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chart" Target="../charts/chart89.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chart" Target="../charts/chart90.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chart" Target="../charts/chart91.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chart" Target="../charts/chart92.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chart" Target="../charts/chart93.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chart" Target="../charts/chart94.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chart" Target="../charts/chart95.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chart" Target="../charts/chart96.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chart" Target="../charts/chart97.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chart" Target="../charts/chart9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chart" Target="../charts/chart99.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chart" Target="../charts/chart100.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chart" Target="../charts/chart101.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chart" Target="../charts/chart102.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chart" Target="../charts/chart103.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chart" Target="../charts/chart104.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chart" Target="../charts/chart105.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chart" Target="../charts/chart106.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chart" Target="../charts/chart107.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chart" Target="../charts/chart10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chart" Target="../charts/chart109.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chart" Target="../charts/chart110.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chart" Target="../charts/chart111.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chart" Target="../charts/chart112.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chart" Target="../charts/chart113.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chart" Target="../charts/chart114.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chart" Target="../charts/chart115.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chart" Target="../charts/chart116.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chart" Target="../charts/chart117.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chart" Target="../charts/chart11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chart" Target="../charts/chart119.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chart" Target="../charts/chart120.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chart" Target="../charts/chart121.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chart" Target="../charts/chart122.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chart" Target="../charts/chart123.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chart" Target="../charts/chart124.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chart" Target="../charts/chart125.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chart" Target="../charts/chart126.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2" Type="http://schemas.openxmlformats.org/officeDocument/2006/relationships/chart" Target="../charts/chart127.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chart" Target="../charts/chart12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chart" Target="../charts/chart129.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chart" Target="../charts/chart130.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chart" Target="../charts/chart131.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2" Type="http://schemas.openxmlformats.org/officeDocument/2006/relationships/chart" Target="../charts/chart132.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chart" Target="../charts/chart1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chart" Target="../charts/chart1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chart" Target="../charts/chart135.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chart" Target="../charts/chart136.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2" Type="http://schemas.openxmlformats.org/officeDocument/2006/relationships/chart" Target="../charts/chart137.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chart" Target="../charts/chart13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chart" Target="../charts/chart139.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2" Type="http://schemas.openxmlformats.org/officeDocument/2006/relationships/chart" Target="../charts/chart140.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2" Type="http://schemas.openxmlformats.org/officeDocument/2006/relationships/chart" Target="../charts/chart141.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2" Type="http://schemas.openxmlformats.org/officeDocument/2006/relationships/chart" Target="../charts/chart142.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2" Type="http://schemas.openxmlformats.org/officeDocument/2006/relationships/chart" Target="../charts/chart143.xml"/><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2" Type="http://schemas.openxmlformats.org/officeDocument/2006/relationships/chart" Target="../charts/chart144.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2" Type="http://schemas.openxmlformats.org/officeDocument/2006/relationships/chart" Target="../charts/chart145.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chart" Target="../charts/chart146.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2" Type="http://schemas.openxmlformats.org/officeDocument/2006/relationships/chart" Target="../charts/chart147.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chart" Target="../charts/chart14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chart" Target="../charts/chart149.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2" Type="http://schemas.openxmlformats.org/officeDocument/2006/relationships/chart" Target="../charts/chart150.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chart" Target="../charts/chart151.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2" Type="http://schemas.openxmlformats.org/officeDocument/2006/relationships/chart" Target="../charts/chart152.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2" Type="http://schemas.openxmlformats.org/officeDocument/2006/relationships/chart" Target="../charts/chart153.xm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2" Type="http://schemas.openxmlformats.org/officeDocument/2006/relationships/chart" Target="../charts/chart154.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2" Type="http://schemas.openxmlformats.org/officeDocument/2006/relationships/chart" Target="../charts/chart155.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2" Type="http://schemas.openxmlformats.org/officeDocument/2006/relationships/chart" Target="../charts/chart156.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2" Type="http://schemas.openxmlformats.org/officeDocument/2006/relationships/chart" Target="../charts/chart157.xml"/><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2" Type="http://schemas.openxmlformats.org/officeDocument/2006/relationships/chart" Target="../charts/chart15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2" Type="http://schemas.openxmlformats.org/officeDocument/2006/relationships/chart" Target="../charts/chart159.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2" Type="http://schemas.openxmlformats.org/officeDocument/2006/relationships/chart" Target="../charts/chart160.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2" Type="http://schemas.openxmlformats.org/officeDocument/2006/relationships/chart" Target="../charts/chart161.xml"/><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2" Type="http://schemas.openxmlformats.org/officeDocument/2006/relationships/chart" Target="../charts/chart162.xml"/><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2" Type="http://schemas.openxmlformats.org/officeDocument/2006/relationships/chart" Target="../charts/chart163.xml"/><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2" Type="http://schemas.openxmlformats.org/officeDocument/2006/relationships/chart" Target="../charts/chart164.xml"/><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2" Type="http://schemas.openxmlformats.org/officeDocument/2006/relationships/chart" Target="../charts/chart165.xml"/><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2" Type="http://schemas.openxmlformats.org/officeDocument/2006/relationships/chart" Target="../charts/chart166.xml"/><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2" Type="http://schemas.openxmlformats.org/officeDocument/2006/relationships/chart" Target="../charts/chart167.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2" Type="http://schemas.openxmlformats.org/officeDocument/2006/relationships/chart" Target="../charts/chart16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2" Type="http://schemas.openxmlformats.org/officeDocument/2006/relationships/chart" Target="../charts/chart169.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2" Type="http://schemas.openxmlformats.org/officeDocument/2006/relationships/chart" Target="../charts/chart170.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2" Type="http://schemas.openxmlformats.org/officeDocument/2006/relationships/chart" Target="../charts/chart171.xml"/><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2" Type="http://schemas.openxmlformats.org/officeDocument/2006/relationships/chart" Target="../charts/chart172.xml"/><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2" Type="http://schemas.openxmlformats.org/officeDocument/2006/relationships/chart" Target="../charts/chart173.xml"/><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2" Type="http://schemas.openxmlformats.org/officeDocument/2006/relationships/chart" Target="../charts/chart174.xml"/><Relationship Id="rId1" Type="http://schemas.openxmlformats.org/officeDocument/2006/relationships/slideLayout" Target="../slideLayouts/slideLayout3.xml"/></Relationships>
</file>

<file path=ppt/slides/_rels/slide186.xml.rels><?xml version="1.0" encoding="UTF-8" standalone="yes"?>
<Relationships xmlns="http://schemas.openxmlformats.org/package/2006/relationships"><Relationship Id="rId2" Type="http://schemas.openxmlformats.org/officeDocument/2006/relationships/chart" Target="../charts/chart175.xml"/><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2" Type="http://schemas.openxmlformats.org/officeDocument/2006/relationships/chart" Target="../charts/chart176.xml"/><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2" Type="http://schemas.openxmlformats.org/officeDocument/2006/relationships/chart" Target="../charts/chart177.xml"/><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2" Type="http://schemas.openxmlformats.org/officeDocument/2006/relationships/chart" Target="../charts/chart17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2" Type="http://schemas.openxmlformats.org/officeDocument/2006/relationships/chart" Target="../charts/chart179.xml"/><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2" Type="http://schemas.openxmlformats.org/officeDocument/2006/relationships/chart" Target="../charts/chart180.xml"/><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2" Type="http://schemas.openxmlformats.org/officeDocument/2006/relationships/chart" Target="../charts/chart181.xml"/><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2" Type="http://schemas.openxmlformats.org/officeDocument/2006/relationships/chart" Target="../charts/chart182.xml"/><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2" Type="http://schemas.openxmlformats.org/officeDocument/2006/relationships/chart" Target="../charts/chart183.xml"/><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2" Type="http://schemas.openxmlformats.org/officeDocument/2006/relationships/chart" Target="../charts/chart184.xml"/><Relationship Id="rId1" Type="http://schemas.openxmlformats.org/officeDocument/2006/relationships/slideLayout" Target="../slideLayouts/slideLayout3.xml"/></Relationships>
</file>

<file path=ppt/slides/_rels/slide196.xml.rels><?xml version="1.0" encoding="UTF-8" standalone="yes"?>
<Relationships xmlns="http://schemas.openxmlformats.org/package/2006/relationships"><Relationship Id="rId2" Type="http://schemas.openxmlformats.org/officeDocument/2006/relationships/chart" Target="../charts/chart185.xml"/><Relationship Id="rId1" Type="http://schemas.openxmlformats.org/officeDocument/2006/relationships/slideLayout" Target="../slideLayouts/slideLayout3.xml"/></Relationships>
</file>

<file path=ppt/slides/_rels/slide197.xml.rels><?xml version="1.0" encoding="UTF-8" standalone="yes"?>
<Relationships xmlns="http://schemas.openxmlformats.org/package/2006/relationships"><Relationship Id="rId2" Type="http://schemas.openxmlformats.org/officeDocument/2006/relationships/chart" Target="../charts/chart186.xml"/><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2" Type="http://schemas.openxmlformats.org/officeDocument/2006/relationships/chart" Target="../charts/chart187.xml"/><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2" Type="http://schemas.openxmlformats.org/officeDocument/2006/relationships/chart" Target="../charts/chart18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2" Type="http://schemas.openxmlformats.org/officeDocument/2006/relationships/chart" Target="../charts/chart189.xml"/><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2" Type="http://schemas.openxmlformats.org/officeDocument/2006/relationships/chart" Target="../charts/chart190.xml"/><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2" Type="http://schemas.openxmlformats.org/officeDocument/2006/relationships/chart" Target="../charts/chart191.xml"/><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2" Type="http://schemas.openxmlformats.org/officeDocument/2006/relationships/chart" Target="../charts/chart192.xml"/><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2" Type="http://schemas.openxmlformats.org/officeDocument/2006/relationships/chart" Target="../charts/chart193.xml"/><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chart" Target="../charts/chart194.xml"/><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2" Type="http://schemas.openxmlformats.org/officeDocument/2006/relationships/chart" Target="../charts/chart195.xml"/><Relationship Id="rId1" Type="http://schemas.openxmlformats.org/officeDocument/2006/relationships/slideLayout" Target="../slideLayouts/slideLayout3.xml"/></Relationships>
</file>

<file path=ppt/slides/_rels/slide207.xml.rels><?xml version="1.0" encoding="UTF-8" standalone="yes"?>
<Relationships xmlns="http://schemas.openxmlformats.org/package/2006/relationships"><Relationship Id="rId2" Type="http://schemas.openxmlformats.org/officeDocument/2006/relationships/chart" Target="../charts/chart196.xml"/><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2" Type="http://schemas.openxmlformats.org/officeDocument/2006/relationships/chart" Target="../charts/chart197.xml"/><Relationship Id="rId1" Type="http://schemas.openxmlformats.org/officeDocument/2006/relationships/slideLayout" Target="../slideLayouts/slideLayout3.xml"/></Relationships>
</file>

<file path=ppt/slides/_rels/slide209.xml.rels><?xml version="1.0" encoding="UTF-8" standalone="yes"?>
<Relationships xmlns="http://schemas.openxmlformats.org/package/2006/relationships"><Relationship Id="rId2" Type="http://schemas.openxmlformats.org/officeDocument/2006/relationships/chart" Target="../charts/chart19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2" Type="http://schemas.openxmlformats.org/officeDocument/2006/relationships/chart" Target="../charts/chart199.xml"/><Relationship Id="rId1" Type="http://schemas.openxmlformats.org/officeDocument/2006/relationships/slideLayout" Target="../slideLayouts/slideLayout3.xml"/></Relationships>
</file>

<file path=ppt/slides/_rels/slide211.xml.rels><?xml version="1.0" encoding="UTF-8" standalone="yes"?>
<Relationships xmlns="http://schemas.openxmlformats.org/package/2006/relationships"><Relationship Id="rId2" Type="http://schemas.openxmlformats.org/officeDocument/2006/relationships/chart" Target="../charts/chart200.xml"/><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2" Type="http://schemas.openxmlformats.org/officeDocument/2006/relationships/chart" Target="../charts/chart201.xml"/><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2" Type="http://schemas.openxmlformats.org/officeDocument/2006/relationships/chart" Target="../charts/chart202.xml"/><Relationship Id="rId1" Type="http://schemas.openxmlformats.org/officeDocument/2006/relationships/slideLayout" Target="../slideLayouts/slideLayout3.xml"/></Relationships>
</file>

<file path=ppt/slides/_rels/slide214.xml.rels><?xml version="1.0" encoding="UTF-8" standalone="yes"?>
<Relationships xmlns="http://schemas.openxmlformats.org/package/2006/relationships"><Relationship Id="rId2" Type="http://schemas.openxmlformats.org/officeDocument/2006/relationships/chart" Target="../charts/chart203.xml"/><Relationship Id="rId1" Type="http://schemas.openxmlformats.org/officeDocument/2006/relationships/slideLayout" Target="../slideLayouts/slideLayout3.xml"/></Relationships>
</file>

<file path=ppt/slides/_rels/slide215.xml.rels><?xml version="1.0" encoding="UTF-8" standalone="yes"?>
<Relationships xmlns="http://schemas.openxmlformats.org/package/2006/relationships"><Relationship Id="rId2" Type="http://schemas.openxmlformats.org/officeDocument/2006/relationships/chart" Target="../charts/chart204.xml"/><Relationship Id="rId1" Type="http://schemas.openxmlformats.org/officeDocument/2006/relationships/slideLayout" Target="../slideLayouts/slideLayout3.xml"/></Relationships>
</file>

<file path=ppt/slides/_rels/slide216.xml.rels><?xml version="1.0" encoding="UTF-8" standalone="yes"?>
<Relationships xmlns="http://schemas.openxmlformats.org/package/2006/relationships"><Relationship Id="rId2" Type="http://schemas.openxmlformats.org/officeDocument/2006/relationships/chart" Target="../charts/chart205.xml"/><Relationship Id="rId1" Type="http://schemas.openxmlformats.org/officeDocument/2006/relationships/slideLayout" Target="../slideLayouts/slideLayout3.xml"/></Relationships>
</file>

<file path=ppt/slides/_rels/slide217.xml.rels><?xml version="1.0" encoding="UTF-8" standalone="yes"?>
<Relationships xmlns="http://schemas.openxmlformats.org/package/2006/relationships"><Relationship Id="rId2" Type="http://schemas.openxmlformats.org/officeDocument/2006/relationships/chart" Target="../charts/chart206.xml"/><Relationship Id="rId1" Type="http://schemas.openxmlformats.org/officeDocument/2006/relationships/slideLayout" Target="../slideLayouts/slideLayout3.xml"/></Relationships>
</file>

<file path=ppt/slides/_rels/slide218.xml.rels><?xml version="1.0" encoding="UTF-8" standalone="yes"?>
<Relationships xmlns="http://schemas.openxmlformats.org/package/2006/relationships"><Relationship Id="rId2" Type="http://schemas.openxmlformats.org/officeDocument/2006/relationships/chart" Target="../charts/chart207.xml"/><Relationship Id="rId1" Type="http://schemas.openxmlformats.org/officeDocument/2006/relationships/slideLayout" Target="../slideLayouts/slideLayout3.xml"/></Relationships>
</file>

<file path=ppt/slides/_rels/slide219.xml.rels><?xml version="1.0" encoding="UTF-8" standalone="yes"?>
<Relationships xmlns="http://schemas.openxmlformats.org/package/2006/relationships"><Relationship Id="rId2" Type="http://schemas.openxmlformats.org/officeDocument/2006/relationships/chart" Target="../charts/chart20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220.xml.rels><?xml version="1.0" encoding="UTF-8" standalone="yes"?>
<Relationships xmlns="http://schemas.openxmlformats.org/package/2006/relationships"><Relationship Id="rId2" Type="http://schemas.openxmlformats.org/officeDocument/2006/relationships/chart" Target="../charts/chart209.xml"/><Relationship Id="rId1"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2" Type="http://schemas.openxmlformats.org/officeDocument/2006/relationships/chart" Target="../charts/chart210.xml"/><Relationship Id="rId1" Type="http://schemas.openxmlformats.org/officeDocument/2006/relationships/slideLayout" Target="../slideLayouts/slideLayout3.xml"/></Relationships>
</file>

<file path=ppt/slides/_rels/slide222.xml.rels><?xml version="1.0" encoding="UTF-8" standalone="yes"?>
<Relationships xmlns="http://schemas.openxmlformats.org/package/2006/relationships"><Relationship Id="rId2" Type="http://schemas.openxmlformats.org/officeDocument/2006/relationships/chart" Target="../charts/chart211.xml"/><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2" Type="http://schemas.openxmlformats.org/officeDocument/2006/relationships/chart" Target="../charts/chart212.xml"/><Relationship Id="rId1" Type="http://schemas.openxmlformats.org/officeDocument/2006/relationships/slideLayout" Target="../slideLayouts/slideLayout3.xml"/></Relationships>
</file>

<file path=ppt/slides/_rels/slide224.xml.rels><?xml version="1.0" encoding="UTF-8" standalone="yes"?>
<Relationships xmlns="http://schemas.openxmlformats.org/package/2006/relationships"><Relationship Id="rId2" Type="http://schemas.openxmlformats.org/officeDocument/2006/relationships/chart" Target="../charts/chart213.xml"/><Relationship Id="rId1" Type="http://schemas.openxmlformats.org/officeDocument/2006/relationships/slideLayout" Target="../slideLayouts/slideLayout3.xml"/></Relationships>
</file>

<file path=ppt/slides/_rels/slide225.xml.rels><?xml version="1.0" encoding="UTF-8" standalone="yes"?>
<Relationships xmlns="http://schemas.openxmlformats.org/package/2006/relationships"><Relationship Id="rId2" Type="http://schemas.openxmlformats.org/officeDocument/2006/relationships/chart" Target="../charts/chart214.xml"/><Relationship Id="rId1" Type="http://schemas.openxmlformats.org/officeDocument/2006/relationships/slideLayout" Target="../slideLayouts/slideLayout3.xml"/></Relationships>
</file>

<file path=ppt/slides/_rels/slide226.xml.rels><?xml version="1.0" encoding="UTF-8" standalone="yes"?>
<Relationships xmlns="http://schemas.openxmlformats.org/package/2006/relationships"><Relationship Id="rId2" Type="http://schemas.openxmlformats.org/officeDocument/2006/relationships/chart" Target="../charts/chart215.xml"/><Relationship Id="rId1" Type="http://schemas.openxmlformats.org/officeDocument/2006/relationships/slideLayout" Target="../slideLayouts/slideLayout3.xml"/></Relationships>
</file>

<file path=ppt/slides/_rels/slide227.xml.rels><?xml version="1.0" encoding="UTF-8" standalone="yes"?>
<Relationships xmlns="http://schemas.openxmlformats.org/package/2006/relationships"><Relationship Id="rId2" Type="http://schemas.openxmlformats.org/officeDocument/2006/relationships/chart" Target="../charts/chart216.xml"/><Relationship Id="rId1" Type="http://schemas.openxmlformats.org/officeDocument/2006/relationships/slideLayout" Target="../slideLayouts/slideLayout3.xml"/></Relationships>
</file>

<file path=ppt/slides/_rels/slide228.xml.rels><?xml version="1.0" encoding="UTF-8" standalone="yes"?>
<Relationships xmlns="http://schemas.openxmlformats.org/package/2006/relationships"><Relationship Id="rId2" Type="http://schemas.openxmlformats.org/officeDocument/2006/relationships/chart" Target="../charts/chart217.xml"/><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2" Type="http://schemas.openxmlformats.org/officeDocument/2006/relationships/chart" Target="../charts/chart2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3.xml"/></Relationships>
</file>

<file path=ppt/slides/_rels/slide230.xml.rels><?xml version="1.0" encoding="UTF-8" standalone="yes"?>
<Relationships xmlns="http://schemas.openxmlformats.org/package/2006/relationships"><Relationship Id="rId2" Type="http://schemas.openxmlformats.org/officeDocument/2006/relationships/chart" Target="../charts/chart219.xml"/><Relationship Id="rId1" Type="http://schemas.openxmlformats.org/officeDocument/2006/relationships/slideLayout" Target="../slideLayouts/slideLayout3.xml"/></Relationships>
</file>

<file path=ppt/slides/_rels/slide231.xml.rels><?xml version="1.0" encoding="UTF-8" standalone="yes"?>
<Relationships xmlns="http://schemas.openxmlformats.org/package/2006/relationships"><Relationship Id="rId2" Type="http://schemas.openxmlformats.org/officeDocument/2006/relationships/chart" Target="../charts/chart220.xml"/><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2" Type="http://schemas.openxmlformats.org/officeDocument/2006/relationships/chart" Target="../charts/chart221.xml"/><Relationship Id="rId1" Type="http://schemas.openxmlformats.org/officeDocument/2006/relationships/slideLayout" Target="../slideLayouts/slideLayout3.xml"/></Relationships>
</file>

<file path=ppt/slides/_rels/slide233.xml.rels><?xml version="1.0" encoding="UTF-8" standalone="yes"?>
<Relationships xmlns="http://schemas.openxmlformats.org/package/2006/relationships"><Relationship Id="rId2" Type="http://schemas.openxmlformats.org/officeDocument/2006/relationships/chart" Target="../charts/chart222.xml"/><Relationship Id="rId1" Type="http://schemas.openxmlformats.org/officeDocument/2006/relationships/slideLayout" Target="../slideLayouts/slideLayout3.xml"/></Relationships>
</file>

<file path=ppt/slides/_rels/slide234.xml.rels><?xml version="1.0" encoding="UTF-8" standalone="yes"?>
<Relationships xmlns="http://schemas.openxmlformats.org/package/2006/relationships"><Relationship Id="rId2" Type="http://schemas.openxmlformats.org/officeDocument/2006/relationships/chart" Target="../charts/chart223.xml"/><Relationship Id="rId1" Type="http://schemas.openxmlformats.org/officeDocument/2006/relationships/slideLayout" Target="../slideLayouts/slideLayout3.xml"/></Relationships>
</file>

<file path=ppt/slides/_rels/slide235.xml.rels><?xml version="1.0" encoding="UTF-8" standalone="yes"?>
<Relationships xmlns="http://schemas.openxmlformats.org/package/2006/relationships"><Relationship Id="rId2" Type="http://schemas.openxmlformats.org/officeDocument/2006/relationships/chart" Target="../charts/chart224.xml"/><Relationship Id="rId1" Type="http://schemas.openxmlformats.org/officeDocument/2006/relationships/slideLayout" Target="../slideLayouts/slideLayout3.xml"/></Relationships>
</file>

<file path=ppt/slides/_rels/slide236.xml.rels><?xml version="1.0" encoding="UTF-8" standalone="yes"?>
<Relationships xmlns="http://schemas.openxmlformats.org/package/2006/relationships"><Relationship Id="rId2" Type="http://schemas.openxmlformats.org/officeDocument/2006/relationships/chart" Target="../charts/chart225.xml"/><Relationship Id="rId1" Type="http://schemas.openxmlformats.org/officeDocument/2006/relationships/slideLayout" Target="../slideLayouts/slideLayout3.xml"/></Relationships>
</file>

<file path=ppt/slides/_rels/slide237.xml.rels><?xml version="1.0" encoding="UTF-8" standalone="yes"?>
<Relationships xmlns="http://schemas.openxmlformats.org/package/2006/relationships"><Relationship Id="rId2" Type="http://schemas.openxmlformats.org/officeDocument/2006/relationships/chart" Target="../charts/chart226.xml"/><Relationship Id="rId1" Type="http://schemas.openxmlformats.org/officeDocument/2006/relationships/slideLayout" Target="../slideLayouts/slideLayout3.xml"/></Relationships>
</file>

<file path=ppt/slides/_rels/slide238.xml.rels><?xml version="1.0" encoding="UTF-8" standalone="yes"?>
<Relationships xmlns="http://schemas.openxmlformats.org/package/2006/relationships"><Relationship Id="rId2" Type="http://schemas.openxmlformats.org/officeDocument/2006/relationships/chart" Target="../charts/chart227.xml"/><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2" Type="http://schemas.openxmlformats.org/officeDocument/2006/relationships/chart" Target="../charts/chart22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2" Type="http://schemas.openxmlformats.org/officeDocument/2006/relationships/chart" Target="../charts/chart229.xml"/><Relationship Id="rId1" Type="http://schemas.openxmlformats.org/officeDocument/2006/relationships/slideLayout" Target="../slideLayouts/slideLayout3.xml"/></Relationships>
</file>

<file path=ppt/slides/_rels/slide241.xml.rels><?xml version="1.0" encoding="UTF-8" standalone="yes"?>
<Relationships xmlns="http://schemas.openxmlformats.org/package/2006/relationships"><Relationship Id="rId2" Type="http://schemas.openxmlformats.org/officeDocument/2006/relationships/chart" Target="../charts/chart230.xml"/><Relationship Id="rId1" Type="http://schemas.openxmlformats.org/officeDocument/2006/relationships/slideLayout" Target="../slideLayouts/slideLayout3.xml"/></Relationships>
</file>

<file path=ppt/slides/_rels/slide242.xml.rels><?xml version="1.0" encoding="UTF-8" standalone="yes"?>
<Relationships xmlns="http://schemas.openxmlformats.org/package/2006/relationships"><Relationship Id="rId2" Type="http://schemas.openxmlformats.org/officeDocument/2006/relationships/chart" Target="../charts/chart231.xml"/><Relationship Id="rId1" Type="http://schemas.openxmlformats.org/officeDocument/2006/relationships/slideLayout" Target="../slideLayouts/slideLayout3.xml"/></Relationships>
</file>

<file path=ppt/slides/_rels/slide243.xml.rels><?xml version="1.0" encoding="UTF-8" standalone="yes"?>
<Relationships xmlns="http://schemas.openxmlformats.org/package/2006/relationships"><Relationship Id="rId2" Type="http://schemas.openxmlformats.org/officeDocument/2006/relationships/chart" Target="../charts/chart232.xml"/><Relationship Id="rId1" Type="http://schemas.openxmlformats.org/officeDocument/2006/relationships/slideLayout" Target="../slideLayouts/slideLayout3.xml"/></Relationships>
</file>

<file path=ppt/slides/_rels/slide244.xml.rels><?xml version="1.0" encoding="UTF-8" standalone="yes"?>
<Relationships xmlns="http://schemas.openxmlformats.org/package/2006/relationships"><Relationship Id="rId2" Type="http://schemas.openxmlformats.org/officeDocument/2006/relationships/chart" Target="../charts/chart233.xml"/><Relationship Id="rId1" Type="http://schemas.openxmlformats.org/officeDocument/2006/relationships/slideLayout" Target="../slideLayouts/slideLayout3.xml"/></Relationships>
</file>

<file path=ppt/slides/_rels/slide245.xml.rels><?xml version="1.0" encoding="UTF-8" standalone="yes"?>
<Relationships xmlns="http://schemas.openxmlformats.org/package/2006/relationships"><Relationship Id="rId2" Type="http://schemas.openxmlformats.org/officeDocument/2006/relationships/chart" Target="../charts/chart234.xml"/><Relationship Id="rId1" Type="http://schemas.openxmlformats.org/officeDocument/2006/relationships/slideLayout" Target="../slideLayouts/slideLayout3.xml"/></Relationships>
</file>

<file path=ppt/slides/_rels/slide246.xml.rels><?xml version="1.0" encoding="UTF-8" standalone="yes"?>
<Relationships xmlns="http://schemas.openxmlformats.org/package/2006/relationships"><Relationship Id="rId2" Type="http://schemas.openxmlformats.org/officeDocument/2006/relationships/chart" Target="../charts/chart235.xml"/><Relationship Id="rId1"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2" Type="http://schemas.openxmlformats.org/officeDocument/2006/relationships/chart" Target="../charts/chart236.xml"/><Relationship Id="rId1" Type="http://schemas.openxmlformats.org/officeDocument/2006/relationships/slideLayout" Target="../slideLayouts/slideLayout3.xml"/></Relationships>
</file>

<file path=ppt/slides/_rels/slide248.xml.rels><?xml version="1.0" encoding="UTF-8" standalone="yes"?>
<Relationships xmlns="http://schemas.openxmlformats.org/package/2006/relationships"><Relationship Id="rId2" Type="http://schemas.openxmlformats.org/officeDocument/2006/relationships/chart" Target="../charts/chart237.xml"/><Relationship Id="rId1" Type="http://schemas.openxmlformats.org/officeDocument/2006/relationships/slideLayout" Target="../slideLayouts/slideLayout3.xml"/></Relationships>
</file>

<file path=ppt/slides/_rels/slide249.xml.rels><?xml version="1.0" encoding="UTF-8" standalone="yes"?>
<Relationships xmlns="http://schemas.openxmlformats.org/package/2006/relationships"><Relationship Id="rId2" Type="http://schemas.openxmlformats.org/officeDocument/2006/relationships/chart" Target="../charts/chart23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2" Type="http://schemas.openxmlformats.org/officeDocument/2006/relationships/chart" Target="../charts/chart239.xml"/><Relationship Id="rId1" Type="http://schemas.openxmlformats.org/officeDocument/2006/relationships/slideLayout" Target="../slideLayouts/slideLayout3.xml"/></Relationships>
</file>

<file path=ppt/slides/_rels/slide251.xml.rels><?xml version="1.0" encoding="UTF-8" standalone="yes"?>
<Relationships xmlns="http://schemas.openxmlformats.org/package/2006/relationships"><Relationship Id="rId2" Type="http://schemas.openxmlformats.org/officeDocument/2006/relationships/chart" Target="../charts/chart240.xml"/><Relationship Id="rId1" Type="http://schemas.openxmlformats.org/officeDocument/2006/relationships/slideLayout" Target="../slideLayouts/slideLayout3.xml"/></Relationships>
</file>

<file path=ppt/slides/_rels/slide252.xml.rels><?xml version="1.0" encoding="UTF-8" standalone="yes"?>
<Relationships xmlns="http://schemas.openxmlformats.org/package/2006/relationships"><Relationship Id="rId2" Type="http://schemas.openxmlformats.org/officeDocument/2006/relationships/chart" Target="../charts/chart241.xml"/><Relationship Id="rId1" Type="http://schemas.openxmlformats.org/officeDocument/2006/relationships/slideLayout" Target="../slideLayouts/slideLayout3.xml"/></Relationships>
</file>

<file path=ppt/slides/_rels/slide253.xml.rels><?xml version="1.0" encoding="UTF-8" standalone="yes"?>
<Relationships xmlns="http://schemas.openxmlformats.org/package/2006/relationships"><Relationship Id="rId2" Type="http://schemas.openxmlformats.org/officeDocument/2006/relationships/chart" Target="../charts/chart242.xml"/><Relationship Id="rId1" Type="http://schemas.openxmlformats.org/officeDocument/2006/relationships/slideLayout" Target="../slideLayouts/slideLayout3.xml"/></Relationships>
</file>

<file path=ppt/slides/_rels/slide254.xml.rels><?xml version="1.0" encoding="UTF-8" standalone="yes"?>
<Relationships xmlns="http://schemas.openxmlformats.org/package/2006/relationships"><Relationship Id="rId2" Type="http://schemas.openxmlformats.org/officeDocument/2006/relationships/chart" Target="../charts/chart243.xml"/><Relationship Id="rId1" Type="http://schemas.openxmlformats.org/officeDocument/2006/relationships/slideLayout" Target="../slideLayouts/slideLayout3.xml"/></Relationships>
</file>

<file path=ppt/slides/_rels/slide255.xml.rels><?xml version="1.0" encoding="UTF-8" standalone="yes"?>
<Relationships xmlns="http://schemas.openxmlformats.org/package/2006/relationships"><Relationship Id="rId2" Type="http://schemas.openxmlformats.org/officeDocument/2006/relationships/chart" Target="../charts/chart244.xml"/><Relationship Id="rId1" Type="http://schemas.openxmlformats.org/officeDocument/2006/relationships/slideLayout" Target="../slideLayouts/slideLayout3.xml"/></Relationships>
</file>

<file path=ppt/slides/_rels/slide256.xml.rels><?xml version="1.0" encoding="UTF-8" standalone="yes"?>
<Relationships xmlns="http://schemas.openxmlformats.org/package/2006/relationships"><Relationship Id="rId2" Type="http://schemas.openxmlformats.org/officeDocument/2006/relationships/chart" Target="../charts/chart245.xml"/><Relationship Id="rId1" Type="http://schemas.openxmlformats.org/officeDocument/2006/relationships/slideLayout" Target="../slideLayouts/slideLayout3.xml"/></Relationships>
</file>

<file path=ppt/slides/_rels/slide257.xml.rels><?xml version="1.0" encoding="UTF-8" standalone="yes"?>
<Relationships xmlns="http://schemas.openxmlformats.org/package/2006/relationships"><Relationship Id="rId2" Type="http://schemas.openxmlformats.org/officeDocument/2006/relationships/chart" Target="../charts/chart246.xml"/><Relationship Id="rId1" Type="http://schemas.openxmlformats.org/officeDocument/2006/relationships/slideLayout" Target="../slideLayouts/slideLayout3.xml"/></Relationships>
</file>

<file path=ppt/slides/_rels/slide258.xml.rels><?xml version="1.0" encoding="UTF-8" standalone="yes"?>
<Relationships xmlns="http://schemas.openxmlformats.org/package/2006/relationships"><Relationship Id="rId2" Type="http://schemas.openxmlformats.org/officeDocument/2006/relationships/chart" Target="../charts/chart247.xml"/><Relationship Id="rId1" Type="http://schemas.openxmlformats.org/officeDocument/2006/relationships/slideLayout" Target="../slideLayouts/slideLayout3.xml"/></Relationships>
</file>

<file path=ppt/slides/_rels/slide259.xml.rels><?xml version="1.0" encoding="UTF-8" standalone="yes"?>
<Relationships xmlns="http://schemas.openxmlformats.org/package/2006/relationships"><Relationship Id="rId2" Type="http://schemas.openxmlformats.org/officeDocument/2006/relationships/chart" Target="../charts/chart24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3.xml"/></Relationships>
</file>

<file path=ppt/slides/_rels/slide260.xml.rels><?xml version="1.0" encoding="UTF-8" standalone="yes"?>
<Relationships xmlns="http://schemas.openxmlformats.org/package/2006/relationships"><Relationship Id="rId2" Type="http://schemas.openxmlformats.org/officeDocument/2006/relationships/chart" Target="../charts/chart249.xml"/><Relationship Id="rId1" Type="http://schemas.openxmlformats.org/officeDocument/2006/relationships/slideLayout" Target="../slideLayouts/slideLayout3.xml"/></Relationships>
</file>

<file path=ppt/slides/_rels/slide261.xml.rels><?xml version="1.0" encoding="UTF-8" standalone="yes"?>
<Relationships xmlns="http://schemas.openxmlformats.org/package/2006/relationships"><Relationship Id="rId2" Type="http://schemas.openxmlformats.org/officeDocument/2006/relationships/chart" Target="../charts/chart250.xml"/><Relationship Id="rId1" Type="http://schemas.openxmlformats.org/officeDocument/2006/relationships/slideLayout" Target="../slideLayouts/slideLayout3.xml"/></Relationships>
</file>

<file path=ppt/slides/_rels/slide262.xml.rels><?xml version="1.0" encoding="UTF-8" standalone="yes"?>
<Relationships xmlns="http://schemas.openxmlformats.org/package/2006/relationships"><Relationship Id="rId2" Type="http://schemas.openxmlformats.org/officeDocument/2006/relationships/chart" Target="../charts/chart251.xml"/><Relationship Id="rId1" Type="http://schemas.openxmlformats.org/officeDocument/2006/relationships/slideLayout" Target="../slideLayouts/slideLayout3.xml"/></Relationships>
</file>

<file path=ppt/slides/_rels/slide263.xml.rels><?xml version="1.0" encoding="UTF-8" standalone="yes"?>
<Relationships xmlns="http://schemas.openxmlformats.org/package/2006/relationships"><Relationship Id="rId2" Type="http://schemas.openxmlformats.org/officeDocument/2006/relationships/chart" Target="../charts/chart252.xml"/><Relationship Id="rId1" Type="http://schemas.openxmlformats.org/officeDocument/2006/relationships/slideLayout" Target="../slideLayouts/slideLayout3.xml"/></Relationships>
</file>

<file path=ppt/slides/_rels/slide264.xml.rels><?xml version="1.0" encoding="UTF-8" standalone="yes"?>
<Relationships xmlns="http://schemas.openxmlformats.org/package/2006/relationships"><Relationship Id="rId2" Type="http://schemas.openxmlformats.org/officeDocument/2006/relationships/chart" Target="../charts/chart253.xml"/><Relationship Id="rId1" Type="http://schemas.openxmlformats.org/officeDocument/2006/relationships/slideLayout" Target="../slideLayouts/slideLayout3.xml"/></Relationships>
</file>

<file path=ppt/slides/_rels/slide265.xml.rels><?xml version="1.0" encoding="UTF-8" standalone="yes"?>
<Relationships xmlns="http://schemas.openxmlformats.org/package/2006/relationships"><Relationship Id="rId2" Type="http://schemas.openxmlformats.org/officeDocument/2006/relationships/chart" Target="../charts/chart254.xml"/><Relationship Id="rId1" Type="http://schemas.openxmlformats.org/officeDocument/2006/relationships/slideLayout" Target="../slideLayouts/slideLayout3.xml"/></Relationships>
</file>

<file path=ppt/slides/_rels/slide266.xml.rels><?xml version="1.0" encoding="UTF-8" standalone="yes"?>
<Relationships xmlns="http://schemas.openxmlformats.org/package/2006/relationships"><Relationship Id="rId2" Type="http://schemas.openxmlformats.org/officeDocument/2006/relationships/chart" Target="../charts/chart255.xml"/><Relationship Id="rId1" Type="http://schemas.openxmlformats.org/officeDocument/2006/relationships/slideLayout" Target="../slideLayouts/slideLayout3.xml"/></Relationships>
</file>

<file path=ppt/slides/_rels/slide267.xml.rels><?xml version="1.0" encoding="UTF-8" standalone="yes"?>
<Relationships xmlns="http://schemas.openxmlformats.org/package/2006/relationships"><Relationship Id="rId2" Type="http://schemas.openxmlformats.org/officeDocument/2006/relationships/chart" Target="../charts/chart256.xml"/><Relationship Id="rId1" Type="http://schemas.openxmlformats.org/officeDocument/2006/relationships/slideLayout" Target="../slideLayouts/slideLayout3.xml"/></Relationships>
</file>

<file path=ppt/slides/_rels/slide268.xml.rels><?xml version="1.0" encoding="UTF-8" standalone="yes"?>
<Relationships xmlns="http://schemas.openxmlformats.org/package/2006/relationships"><Relationship Id="rId2" Type="http://schemas.openxmlformats.org/officeDocument/2006/relationships/chart" Target="../charts/chart257.xml"/><Relationship Id="rId1" Type="http://schemas.openxmlformats.org/officeDocument/2006/relationships/slideLayout" Target="../slideLayouts/slideLayout3.xml"/></Relationships>
</file>

<file path=ppt/slides/_rels/slide269.xml.rels><?xml version="1.0" encoding="UTF-8" standalone="yes"?>
<Relationships xmlns="http://schemas.openxmlformats.org/package/2006/relationships"><Relationship Id="rId2" Type="http://schemas.openxmlformats.org/officeDocument/2006/relationships/chart" Target="../charts/chart25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2" Type="http://schemas.openxmlformats.org/officeDocument/2006/relationships/chart" Target="../charts/chart259.xml"/><Relationship Id="rId1" Type="http://schemas.openxmlformats.org/officeDocument/2006/relationships/slideLayout" Target="../slideLayouts/slideLayout3.xml"/></Relationships>
</file>

<file path=ppt/slides/_rels/slide271.xml.rels><?xml version="1.0" encoding="UTF-8" standalone="yes"?>
<Relationships xmlns="http://schemas.openxmlformats.org/package/2006/relationships"><Relationship Id="rId2" Type="http://schemas.openxmlformats.org/officeDocument/2006/relationships/chart" Target="../charts/chart260.xml"/><Relationship Id="rId1" Type="http://schemas.openxmlformats.org/officeDocument/2006/relationships/slideLayout" Target="../slideLayouts/slideLayout3.xml"/></Relationships>
</file>

<file path=ppt/slides/_rels/slide272.xml.rels><?xml version="1.0" encoding="UTF-8" standalone="yes"?>
<Relationships xmlns="http://schemas.openxmlformats.org/package/2006/relationships"><Relationship Id="rId2" Type="http://schemas.openxmlformats.org/officeDocument/2006/relationships/chart" Target="../charts/chart261.xml"/><Relationship Id="rId1" Type="http://schemas.openxmlformats.org/officeDocument/2006/relationships/slideLayout" Target="../slideLayouts/slideLayout3.xml"/></Relationships>
</file>

<file path=ppt/slides/_rels/slide273.xml.rels><?xml version="1.0" encoding="UTF-8" standalone="yes"?>
<Relationships xmlns="http://schemas.openxmlformats.org/package/2006/relationships"><Relationship Id="rId2" Type="http://schemas.openxmlformats.org/officeDocument/2006/relationships/chart" Target="../charts/chart262.xml"/><Relationship Id="rId1" Type="http://schemas.openxmlformats.org/officeDocument/2006/relationships/slideLayout" Target="../slideLayouts/slideLayout3.xml"/></Relationships>
</file>

<file path=ppt/slides/_rels/slide274.xml.rels><?xml version="1.0" encoding="UTF-8" standalone="yes"?>
<Relationships xmlns="http://schemas.openxmlformats.org/package/2006/relationships"><Relationship Id="rId2" Type="http://schemas.openxmlformats.org/officeDocument/2006/relationships/chart" Target="../charts/chart263.xml"/><Relationship Id="rId1" Type="http://schemas.openxmlformats.org/officeDocument/2006/relationships/slideLayout" Target="../slideLayouts/slideLayout3.xml"/></Relationships>
</file>

<file path=ppt/slides/_rels/slide275.xml.rels><?xml version="1.0" encoding="UTF-8" standalone="yes"?>
<Relationships xmlns="http://schemas.openxmlformats.org/package/2006/relationships"><Relationship Id="rId2" Type="http://schemas.openxmlformats.org/officeDocument/2006/relationships/chart" Target="../charts/chart264.xml"/><Relationship Id="rId1" Type="http://schemas.openxmlformats.org/officeDocument/2006/relationships/slideLayout" Target="../slideLayouts/slideLayout3.xml"/></Relationships>
</file>

<file path=ppt/slides/_rels/slide276.xml.rels><?xml version="1.0" encoding="UTF-8" standalone="yes"?>
<Relationships xmlns="http://schemas.openxmlformats.org/package/2006/relationships"><Relationship Id="rId2" Type="http://schemas.openxmlformats.org/officeDocument/2006/relationships/chart" Target="../charts/chart265.xml"/><Relationship Id="rId1" Type="http://schemas.openxmlformats.org/officeDocument/2006/relationships/slideLayout" Target="../slideLayouts/slideLayout3.xml"/></Relationships>
</file>

<file path=ppt/slides/_rels/slide277.xml.rels><?xml version="1.0" encoding="UTF-8" standalone="yes"?>
<Relationships xmlns="http://schemas.openxmlformats.org/package/2006/relationships"><Relationship Id="rId2" Type="http://schemas.openxmlformats.org/officeDocument/2006/relationships/chart" Target="../charts/chart266.xml"/><Relationship Id="rId1" Type="http://schemas.openxmlformats.org/officeDocument/2006/relationships/slideLayout" Target="../slideLayouts/slideLayout3.xml"/></Relationships>
</file>

<file path=ppt/slides/_rels/slide278.xml.rels><?xml version="1.0" encoding="UTF-8" standalone="yes"?>
<Relationships xmlns="http://schemas.openxmlformats.org/package/2006/relationships"><Relationship Id="rId2" Type="http://schemas.openxmlformats.org/officeDocument/2006/relationships/chart" Target="../charts/chart267.xml"/><Relationship Id="rId1" Type="http://schemas.openxmlformats.org/officeDocument/2006/relationships/slideLayout" Target="../slideLayouts/slideLayout3.xml"/></Relationships>
</file>

<file path=ppt/slides/_rels/slide279.xml.rels><?xml version="1.0" encoding="UTF-8" standalone="yes"?>
<Relationships xmlns="http://schemas.openxmlformats.org/package/2006/relationships"><Relationship Id="rId2" Type="http://schemas.openxmlformats.org/officeDocument/2006/relationships/chart" Target="../charts/chart26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3.xml"/></Relationships>
</file>

<file path=ppt/slides/_rels/slide280.xml.rels><?xml version="1.0" encoding="UTF-8" standalone="yes"?>
<Relationships xmlns="http://schemas.openxmlformats.org/package/2006/relationships"><Relationship Id="rId2" Type="http://schemas.openxmlformats.org/officeDocument/2006/relationships/chart" Target="../charts/chart269.xml"/><Relationship Id="rId1" Type="http://schemas.openxmlformats.org/officeDocument/2006/relationships/slideLayout" Target="../slideLayouts/slideLayout3.xml"/></Relationships>
</file>

<file path=ppt/slides/_rels/slide281.xml.rels><?xml version="1.0" encoding="UTF-8" standalone="yes"?>
<Relationships xmlns="http://schemas.openxmlformats.org/package/2006/relationships"><Relationship Id="rId2" Type="http://schemas.openxmlformats.org/officeDocument/2006/relationships/chart" Target="../charts/chart270.xml"/><Relationship Id="rId1" Type="http://schemas.openxmlformats.org/officeDocument/2006/relationships/slideLayout" Target="../slideLayouts/slideLayout3.xml"/></Relationships>
</file>

<file path=ppt/slides/_rels/slide282.xml.rels><?xml version="1.0" encoding="UTF-8" standalone="yes"?>
<Relationships xmlns="http://schemas.openxmlformats.org/package/2006/relationships"><Relationship Id="rId2" Type="http://schemas.openxmlformats.org/officeDocument/2006/relationships/chart" Target="../charts/chart271.xml"/><Relationship Id="rId1" Type="http://schemas.openxmlformats.org/officeDocument/2006/relationships/slideLayout" Target="../slideLayouts/slideLayout3.xml"/></Relationships>
</file>

<file path=ppt/slides/_rels/slide283.xml.rels><?xml version="1.0" encoding="UTF-8" standalone="yes"?>
<Relationships xmlns="http://schemas.openxmlformats.org/package/2006/relationships"><Relationship Id="rId2" Type="http://schemas.openxmlformats.org/officeDocument/2006/relationships/chart" Target="../charts/chart272.xml"/><Relationship Id="rId1" Type="http://schemas.openxmlformats.org/officeDocument/2006/relationships/slideLayout" Target="../slideLayouts/slideLayout3.xml"/></Relationships>
</file>

<file path=ppt/slides/_rels/slide284.xml.rels><?xml version="1.0" encoding="UTF-8" standalone="yes"?>
<Relationships xmlns="http://schemas.openxmlformats.org/package/2006/relationships"><Relationship Id="rId2" Type="http://schemas.openxmlformats.org/officeDocument/2006/relationships/chart" Target="../charts/chart273.xml"/><Relationship Id="rId1" Type="http://schemas.openxmlformats.org/officeDocument/2006/relationships/slideLayout" Target="../slideLayouts/slideLayout3.xml"/></Relationships>
</file>

<file path=ppt/slides/_rels/slide285.xml.rels><?xml version="1.0" encoding="UTF-8" standalone="yes"?>
<Relationships xmlns="http://schemas.openxmlformats.org/package/2006/relationships"><Relationship Id="rId2" Type="http://schemas.openxmlformats.org/officeDocument/2006/relationships/chart" Target="../charts/chart274.xml"/><Relationship Id="rId1" Type="http://schemas.openxmlformats.org/officeDocument/2006/relationships/slideLayout" Target="../slideLayouts/slideLayout3.xml"/></Relationships>
</file>

<file path=ppt/slides/_rels/slide286.xml.rels><?xml version="1.0" encoding="UTF-8" standalone="yes"?>
<Relationships xmlns="http://schemas.openxmlformats.org/package/2006/relationships"><Relationship Id="rId2" Type="http://schemas.openxmlformats.org/officeDocument/2006/relationships/chart" Target="../charts/chart275.xml"/><Relationship Id="rId1" Type="http://schemas.openxmlformats.org/officeDocument/2006/relationships/slideLayout" Target="../slideLayouts/slideLayout3.xml"/></Relationships>
</file>

<file path=ppt/slides/_rels/slide287.xml.rels><?xml version="1.0" encoding="UTF-8" standalone="yes"?>
<Relationships xmlns="http://schemas.openxmlformats.org/package/2006/relationships"><Relationship Id="rId2" Type="http://schemas.openxmlformats.org/officeDocument/2006/relationships/chart" Target="../charts/chart276.xml"/><Relationship Id="rId1" Type="http://schemas.openxmlformats.org/officeDocument/2006/relationships/slideLayout" Target="../slideLayouts/slideLayout3.xml"/></Relationships>
</file>

<file path=ppt/slides/_rels/slide288.xml.rels><?xml version="1.0" encoding="UTF-8" standalone="yes"?>
<Relationships xmlns="http://schemas.openxmlformats.org/package/2006/relationships"><Relationship Id="rId2" Type="http://schemas.openxmlformats.org/officeDocument/2006/relationships/chart" Target="../charts/chart277.xml"/><Relationship Id="rId1" Type="http://schemas.openxmlformats.org/officeDocument/2006/relationships/slideLayout" Target="../slideLayouts/slideLayout3.xml"/></Relationships>
</file>

<file path=ppt/slides/_rels/slide289.xml.rels><?xml version="1.0" encoding="UTF-8" standalone="yes"?>
<Relationships xmlns="http://schemas.openxmlformats.org/package/2006/relationships"><Relationship Id="rId2" Type="http://schemas.openxmlformats.org/officeDocument/2006/relationships/chart" Target="../charts/chart27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3.xml"/></Relationships>
</file>

<file path=ppt/slides/_rels/slide290.xml.rels><?xml version="1.0" encoding="UTF-8" standalone="yes"?>
<Relationships xmlns="http://schemas.openxmlformats.org/package/2006/relationships"><Relationship Id="rId2" Type="http://schemas.openxmlformats.org/officeDocument/2006/relationships/chart" Target="../charts/chart279.xml"/><Relationship Id="rId1" Type="http://schemas.openxmlformats.org/officeDocument/2006/relationships/slideLayout" Target="../slideLayouts/slideLayout3.xml"/></Relationships>
</file>

<file path=ppt/slides/_rels/slide291.xml.rels><?xml version="1.0" encoding="UTF-8" standalone="yes"?>
<Relationships xmlns="http://schemas.openxmlformats.org/package/2006/relationships"><Relationship Id="rId2" Type="http://schemas.openxmlformats.org/officeDocument/2006/relationships/chart" Target="../charts/chart280.xml"/><Relationship Id="rId1"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2" Type="http://schemas.openxmlformats.org/officeDocument/2006/relationships/chart" Target="../charts/chart281.xml"/><Relationship Id="rId1" Type="http://schemas.openxmlformats.org/officeDocument/2006/relationships/slideLayout" Target="../slideLayouts/slideLayout3.xml"/></Relationships>
</file>

<file path=ppt/slides/_rels/slide293.xml.rels><?xml version="1.0" encoding="UTF-8" standalone="yes"?>
<Relationships xmlns="http://schemas.openxmlformats.org/package/2006/relationships"><Relationship Id="rId2" Type="http://schemas.openxmlformats.org/officeDocument/2006/relationships/chart" Target="../charts/chart282.xml"/><Relationship Id="rId1" Type="http://schemas.openxmlformats.org/officeDocument/2006/relationships/slideLayout" Target="../slideLayouts/slideLayout3.xml"/></Relationships>
</file>

<file path=ppt/slides/_rels/slide294.xml.rels><?xml version="1.0" encoding="UTF-8" standalone="yes"?>
<Relationships xmlns="http://schemas.openxmlformats.org/package/2006/relationships"><Relationship Id="rId2" Type="http://schemas.openxmlformats.org/officeDocument/2006/relationships/chart" Target="../charts/chart283.xml"/><Relationship Id="rId1" Type="http://schemas.openxmlformats.org/officeDocument/2006/relationships/slideLayout" Target="../slideLayouts/slideLayout3.xml"/></Relationships>
</file>

<file path=ppt/slides/_rels/slide295.xml.rels><?xml version="1.0" encoding="UTF-8" standalone="yes"?>
<Relationships xmlns="http://schemas.openxmlformats.org/package/2006/relationships"><Relationship Id="rId2" Type="http://schemas.openxmlformats.org/officeDocument/2006/relationships/chart" Target="../charts/chart284.xml"/><Relationship Id="rId1" Type="http://schemas.openxmlformats.org/officeDocument/2006/relationships/slideLayout" Target="../slideLayouts/slideLayout3.xml"/></Relationships>
</file>

<file path=ppt/slides/_rels/slide296.xml.rels><?xml version="1.0" encoding="UTF-8" standalone="yes"?>
<Relationships xmlns="http://schemas.openxmlformats.org/package/2006/relationships"><Relationship Id="rId2" Type="http://schemas.openxmlformats.org/officeDocument/2006/relationships/chart" Target="../charts/chart285.xml"/><Relationship Id="rId1" Type="http://schemas.openxmlformats.org/officeDocument/2006/relationships/slideLayout" Target="../slideLayouts/slideLayout3.xml"/></Relationships>
</file>

<file path=ppt/slides/_rels/slide297.xml.rels><?xml version="1.0" encoding="UTF-8" standalone="yes"?>
<Relationships xmlns="http://schemas.openxmlformats.org/package/2006/relationships"><Relationship Id="rId2" Type="http://schemas.openxmlformats.org/officeDocument/2006/relationships/chart" Target="../charts/chart286.xml"/><Relationship Id="rId1" Type="http://schemas.openxmlformats.org/officeDocument/2006/relationships/slideLayout" Target="../slideLayouts/slideLayout3.xml"/></Relationships>
</file>

<file path=ppt/slides/_rels/slide298.xml.rels><?xml version="1.0" encoding="UTF-8" standalone="yes"?>
<Relationships xmlns="http://schemas.openxmlformats.org/package/2006/relationships"><Relationship Id="rId2" Type="http://schemas.openxmlformats.org/officeDocument/2006/relationships/chart" Target="../charts/chart287.xml"/><Relationship Id="rId1" Type="http://schemas.openxmlformats.org/officeDocument/2006/relationships/slideLayout" Target="../slideLayouts/slideLayout3.xml"/></Relationships>
</file>

<file path=ppt/slides/_rels/slide299.xml.rels><?xml version="1.0" encoding="UTF-8" standalone="yes"?>
<Relationships xmlns="http://schemas.openxmlformats.org/package/2006/relationships"><Relationship Id="rId2" Type="http://schemas.openxmlformats.org/officeDocument/2006/relationships/chart" Target="../charts/chart28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3.xml"/></Relationships>
</file>

<file path=ppt/slides/_rels/slide300.xml.rels><?xml version="1.0" encoding="UTF-8" standalone="yes"?>
<Relationships xmlns="http://schemas.openxmlformats.org/package/2006/relationships"><Relationship Id="rId2" Type="http://schemas.openxmlformats.org/officeDocument/2006/relationships/chart" Target="../charts/chart289.xml"/><Relationship Id="rId1" Type="http://schemas.openxmlformats.org/officeDocument/2006/relationships/slideLayout" Target="../slideLayouts/slideLayout3.xml"/></Relationships>
</file>

<file path=ppt/slides/_rels/slide301.xml.rels><?xml version="1.0" encoding="UTF-8" standalone="yes"?>
<Relationships xmlns="http://schemas.openxmlformats.org/package/2006/relationships"><Relationship Id="rId2" Type="http://schemas.openxmlformats.org/officeDocument/2006/relationships/chart" Target="../charts/chart290.xml"/><Relationship Id="rId1" Type="http://schemas.openxmlformats.org/officeDocument/2006/relationships/slideLayout" Target="../slideLayouts/slideLayout3.xml"/></Relationships>
</file>

<file path=ppt/slides/_rels/slide302.xml.rels><?xml version="1.0" encoding="UTF-8" standalone="yes"?>
<Relationships xmlns="http://schemas.openxmlformats.org/package/2006/relationships"><Relationship Id="rId2" Type="http://schemas.openxmlformats.org/officeDocument/2006/relationships/chart" Target="../charts/chart291.xml"/><Relationship Id="rId1" Type="http://schemas.openxmlformats.org/officeDocument/2006/relationships/slideLayout" Target="../slideLayouts/slideLayout3.xml"/></Relationships>
</file>

<file path=ppt/slides/_rels/slide303.xml.rels><?xml version="1.0" encoding="UTF-8" standalone="yes"?>
<Relationships xmlns="http://schemas.openxmlformats.org/package/2006/relationships"><Relationship Id="rId2" Type="http://schemas.openxmlformats.org/officeDocument/2006/relationships/chart" Target="../charts/chart292.xml"/><Relationship Id="rId1" Type="http://schemas.openxmlformats.org/officeDocument/2006/relationships/slideLayout" Target="../slideLayouts/slideLayout3.xml"/></Relationships>
</file>

<file path=ppt/slides/_rels/slide304.xml.rels><?xml version="1.0" encoding="UTF-8" standalone="yes"?>
<Relationships xmlns="http://schemas.openxmlformats.org/package/2006/relationships"><Relationship Id="rId2" Type="http://schemas.openxmlformats.org/officeDocument/2006/relationships/chart" Target="../charts/chart293.xml"/><Relationship Id="rId1" Type="http://schemas.openxmlformats.org/officeDocument/2006/relationships/slideLayout" Target="../slideLayouts/slideLayout3.xml"/></Relationships>
</file>

<file path=ppt/slides/_rels/slide305.xml.rels><?xml version="1.0" encoding="UTF-8" standalone="yes"?>
<Relationships xmlns="http://schemas.openxmlformats.org/package/2006/relationships"><Relationship Id="rId2" Type="http://schemas.openxmlformats.org/officeDocument/2006/relationships/chart" Target="../charts/chart294.xml"/><Relationship Id="rId1" Type="http://schemas.openxmlformats.org/officeDocument/2006/relationships/slideLayout" Target="../slideLayouts/slideLayout3.xml"/></Relationships>
</file>

<file path=ppt/slides/_rels/slide306.xml.rels><?xml version="1.0" encoding="UTF-8" standalone="yes"?>
<Relationships xmlns="http://schemas.openxmlformats.org/package/2006/relationships"><Relationship Id="rId2" Type="http://schemas.openxmlformats.org/officeDocument/2006/relationships/chart" Target="../charts/chart295.xml"/><Relationship Id="rId1" Type="http://schemas.openxmlformats.org/officeDocument/2006/relationships/slideLayout" Target="../slideLayouts/slideLayout3.xml"/></Relationships>
</file>

<file path=ppt/slides/_rels/slide307.xml.rels><?xml version="1.0" encoding="UTF-8" standalone="yes"?>
<Relationships xmlns="http://schemas.openxmlformats.org/package/2006/relationships"><Relationship Id="rId2" Type="http://schemas.openxmlformats.org/officeDocument/2006/relationships/chart" Target="../charts/chart296.xml"/><Relationship Id="rId1" Type="http://schemas.openxmlformats.org/officeDocument/2006/relationships/slideLayout" Target="../slideLayouts/slideLayout3.xml"/></Relationships>
</file>

<file path=ppt/slides/_rels/slide308.xml.rels><?xml version="1.0" encoding="UTF-8" standalone="yes"?>
<Relationships xmlns="http://schemas.openxmlformats.org/package/2006/relationships"><Relationship Id="rId2" Type="http://schemas.openxmlformats.org/officeDocument/2006/relationships/chart" Target="../charts/chart297.xml"/><Relationship Id="rId1" Type="http://schemas.openxmlformats.org/officeDocument/2006/relationships/slideLayout" Target="../slideLayouts/slideLayout3.xml"/></Relationships>
</file>

<file path=ppt/slides/_rels/slide309.xml.rels><?xml version="1.0" encoding="UTF-8" standalone="yes"?>
<Relationships xmlns="http://schemas.openxmlformats.org/package/2006/relationships"><Relationship Id="rId2" Type="http://schemas.openxmlformats.org/officeDocument/2006/relationships/chart" Target="../charts/chart29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3.xml"/></Relationships>
</file>

<file path=ppt/slides/_rels/slide310.xml.rels><?xml version="1.0" encoding="UTF-8" standalone="yes"?>
<Relationships xmlns="http://schemas.openxmlformats.org/package/2006/relationships"><Relationship Id="rId2" Type="http://schemas.openxmlformats.org/officeDocument/2006/relationships/chart" Target="../charts/chart299.xml"/><Relationship Id="rId1" Type="http://schemas.openxmlformats.org/officeDocument/2006/relationships/slideLayout" Target="../slideLayouts/slideLayout3.xml"/></Relationships>
</file>

<file path=ppt/slides/_rels/slide311.xml.rels><?xml version="1.0" encoding="UTF-8" standalone="yes"?>
<Relationships xmlns="http://schemas.openxmlformats.org/package/2006/relationships"><Relationship Id="rId2" Type="http://schemas.openxmlformats.org/officeDocument/2006/relationships/chart" Target="../charts/chart300.xml"/><Relationship Id="rId1" Type="http://schemas.openxmlformats.org/officeDocument/2006/relationships/slideLayout" Target="../slideLayouts/slideLayout3.xml"/></Relationships>
</file>

<file path=ppt/slides/_rels/slide312.xml.rels><?xml version="1.0" encoding="UTF-8" standalone="yes"?>
<Relationships xmlns="http://schemas.openxmlformats.org/package/2006/relationships"><Relationship Id="rId2" Type="http://schemas.openxmlformats.org/officeDocument/2006/relationships/chart" Target="../charts/chart301.xml"/><Relationship Id="rId1" Type="http://schemas.openxmlformats.org/officeDocument/2006/relationships/slideLayout" Target="../slideLayouts/slideLayout3.xml"/></Relationships>
</file>

<file path=ppt/slides/_rels/slide313.xml.rels><?xml version="1.0" encoding="UTF-8" standalone="yes"?>
<Relationships xmlns="http://schemas.openxmlformats.org/package/2006/relationships"><Relationship Id="rId2" Type="http://schemas.openxmlformats.org/officeDocument/2006/relationships/chart" Target="../charts/chart302.xml"/><Relationship Id="rId1" Type="http://schemas.openxmlformats.org/officeDocument/2006/relationships/slideLayout" Target="../slideLayouts/slideLayout3.xml"/></Relationships>
</file>

<file path=ppt/slides/_rels/slide314.xml.rels><?xml version="1.0" encoding="UTF-8" standalone="yes"?>
<Relationships xmlns="http://schemas.openxmlformats.org/package/2006/relationships"><Relationship Id="rId2" Type="http://schemas.openxmlformats.org/officeDocument/2006/relationships/chart" Target="../charts/chart303.xml"/><Relationship Id="rId1" Type="http://schemas.openxmlformats.org/officeDocument/2006/relationships/slideLayout" Target="../slideLayouts/slideLayout3.xml"/></Relationships>
</file>

<file path=ppt/slides/_rels/slide315.xml.rels><?xml version="1.0" encoding="UTF-8" standalone="yes"?>
<Relationships xmlns="http://schemas.openxmlformats.org/package/2006/relationships"><Relationship Id="rId2" Type="http://schemas.openxmlformats.org/officeDocument/2006/relationships/chart" Target="../charts/chart304.xml"/><Relationship Id="rId1" Type="http://schemas.openxmlformats.org/officeDocument/2006/relationships/slideLayout" Target="../slideLayouts/slideLayout3.xml"/></Relationships>
</file>

<file path=ppt/slides/_rels/slide316.xml.rels><?xml version="1.0" encoding="UTF-8" standalone="yes"?>
<Relationships xmlns="http://schemas.openxmlformats.org/package/2006/relationships"><Relationship Id="rId2" Type="http://schemas.openxmlformats.org/officeDocument/2006/relationships/chart" Target="../charts/chart305.xml"/><Relationship Id="rId1" Type="http://schemas.openxmlformats.org/officeDocument/2006/relationships/slideLayout" Target="../slideLayouts/slideLayout3.xml"/></Relationships>
</file>

<file path=ppt/slides/_rels/slide317.xml.rels><?xml version="1.0" encoding="UTF-8" standalone="yes"?>
<Relationships xmlns="http://schemas.openxmlformats.org/package/2006/relationships"><Relationship Id="rId2" Type="http://schemas.openxmlformats.org/officeDocument/2006/relationships/chart" Target="../charts/chart306.xml"/><Relationship Id="rId1" Type="http://schemas.openxmlformats.org/officeDocument/2006/relationships/slideLayout" Target="../slideLayouts/slideLayout3.xml"/></Relationships>
</file>

<file path=ppt/slides/_rels/slide318.xml.rels><?xml version="1.0" encoding="UTF-8" standalone="yes"?>
<Relationships xmlns="http://schemas.openxmlformats.org/package/2006/relationships"><Relationship Id="rId2" Type="http://schemas.openxmlformats.org/officeDocument/2006/relationships/chart" Target="../charts/chart307.xml"/><Relationship Id="rId1" Type="http://schemas.openxmlformats.org/officeDocument/2006/relationships/slideLayout" Target="../slideLayouts/slideLayout3.xml"/></Relationships>
</file>

<file path=ppt/slides/_rels/slide319.xml.rels><?xml version="1.0" encoding="UTF-8" standalone="yes"?>
<Relationships xmlns="http://schemas.openxmlformats.org/package/2006/relationships"><Relationship Id="rId2" Type="http://schemas.openxmlformats.org/officeDocument/2006/relationships/chart" Target="../charts/chart30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3.xml"/></Relationships>
</file>

<file path=ppt/slides/_rels/slide320.xml.rels><?xml version="1.0" encoding="UTF-8" standalone="yes"?>
<Relationships xmlns="http://schemas.openxmlformats.org/package/2006/relationships"><Relationship Id="rId2" Type="http://schemas.openxmlformats.org/officeDocument/2006/relationships/chart" Target="../charts/chart309.xml"/><Relationship Id="rId1" Type="http://schemas.openxmlformats.org/officeDocument/2006/relationships/slideLayout" Target="../slideLayouts/slideLayout3.xml"/></Relationships>
</file>

<file path=ppt/slides/_rels/slide321.xml.rels><?xml version="1.0" encoding="UTF-8" standalone="yes"?>
<Relationships xmlns="http://schemas.openxmlformats.org/package/2006/relationships"><Relationship Id="rId2" Type="http://schemas.openxmlformats.org/officeDocument/2006/relationships/chart" Target="../charts/chart310.xml"/><Relationship Id="rId1" Type="http://schemas.openxmlformats.org/officeDocument/2006/relationships/slideLayout" Target="../slideLayouts/slideLayout3.xml"/></Relationships>
</file>

<file path=ppt/slides/_rels/slide322.xml.rels><?xml version="1.0" encoding="UTF-8" standalone="yes"?>
<Relationships xmlns="http://schemas.openxmlformats.org/package/2006/relationships"><Relationship Id="rId2" Type="http://schemas.openxmlformats.org/officeDocument/2006/relationships/chart" Target="../charts/chart311.xml"/><Relationship Id="rId1" Type="http://schemas.openxmlformats.org/officeDocument/2006/relationships/slideLayout" Target="../slideLayouts/slideLayout3.xml"/></Relationships>
</file>

<file path=ppt/slides/_rels/slide323.xml.rels><?xml version="1.0" encoding="UTF-8" standalone="yes"?>
<Relationships xmlns="http://schemas.openxmlformats.org/package/2006/relationships"><Relationship Id="rId2" Type="http://schemas.openxmlformats.org/officeDocument/2006/relationships/chart" Target="../charts/chart312.xml"/><Relationship Id="rId1" Type="http://schemas.openxmlformats.org/officeDocument/2006/relationships/slideLayout" Target="../slideLayouts/slideLayout3.xml"/></Relationships>
</file>

<file path=ppt/slides/_rels/slide324.xml.rels><?xml version="1.0" encoding="UTF-8" standalone="yes"?>
<Relationships xmlns="http://schemas.openxmlformats.org/package/2006/relationships"><Relationship Id="rId2" Type="http://schemas.openxmlformats.org/officeDocument/2006/relationships/chart" Target="../charts/chart313.xml"/><Relationship Id="rId1" Type="http://schemas.openxmlformats.org/officeDocument/2006/relationships/slideLayout" Target="../slideLayouts/slideLayout3.xml"/></Relationships>
</file>

<file path=ppt/slides/_rels/slide325.xml.rels><?xml version="1.0" encoding="UTF-8" standalone="yes"?>
<Relationships xmlns="http://schemas.openxmlformats.org/package/2006/relationships"><Relationship Id="rId2" Type="http://schemas.openxmlformats.org/officeDocument/2006/relationships/chart" Target="../charts/chart314.xml"/><Relationship Id="rId1" Type="http://schemas.openxmlformats.org/officeDocument/2006/relationships/slideLayout" Target="../slideLayouts/slideLayout3.xml"/></Relationships>
</file>

<file path=ppt/slides/_rels/slide326.xml.rels><?xml version="1.0" encoding="UTF-8" standalone="yes"?>
<Relationships xmlns="http://schemas.openxmlformats.org/package/2006/relationships"><Relationship Id="rId2" Type="http://schemas.openxmlformats.org/officeDocument/2006/relationships/chart" Target="../charts/chart315.xml"/><Relationship Id="rId1" Type="http://schemas.openxmlformats.org/officeDocument/2006/relationships/slideLayout" Target="../slideLayouts/slideLayout3.xml"/></Relationships>
</file>

<file path=ppt/slides/_rels/slide327.xml.rels><?xml version="1.0" encoding="UTF-8" standalone="yes"?>
<Relationships xmlns="http://schemas.openxmlformats.org/package/2006/relationships"><Relationship Id="rId2" Type="http://schemas.openxmlformats.org/officeDocument/2006/relationships/chart" Target="../charts/chart316.xml"/><Relationship Id="rId1" Type="http://schemas.openxmlformats.org/officeDocument/2006/relationships/slideLayout" Target="../slideLayouts/slideLayout3.xml"/></Relationships>
</file>

<file path=ppt/slides/_rels/slide328.xml.rels><?xml version="1.0" encoding="UTF-8" standalone="yes"?>
<Relationships xmlns="http://schemas.openxmlformats.org/package/2006/relationships"><Relationship Id="rId2" Type="http://schemas.openxmlformats.org/officeDocument/2006/relationships/chart" Target="../charts/chart317.xml"/><Relationship Id="rId1" Type="http://schemas.openxmlformats.org/officeDocument/2006/relationships/slideLayout" Target="../slideLayouts/slideLayout3.xml"/></Relationships>
</file>

<file path=ppt/slides/_rels/slide329.xml.rels><?xml version="1.0" encoding="UTF-8" standalone="yes"?>
<Relationships xmlns="http://schemas.openxmlformats.org/package/2006/relationships"><Relationship Id="rId2" Type="http://schemas.openxmlformats.org/officeDocument/2006/relationships/chart" Target="../charts/chart3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3.xml"/></Relationships>
</file>

<file path=ppt/slides/_rels/slide330.xml.rels><?xml version="1.0" encoding="UTF-8" standalone="yes"?>
<Relationships xmlns="http://schemas.openxmlformats.org/package/2006/relationships"><Relationship Id="rId2" Type="http://schemas.openxmlformats.org/officeDocument/2006/relationships/chart" Target="../charts/chart319.xml"/><Relationship Id="rId1" Type="http://schemas.openxmlformats.org/officeDocument/2006/relationships/slideLayout" Target="../slideLayouts/slideLayout3.xml"/></Relationships>
</file>

<file path=ppt/slides/_rels/slide331.xml.rels><?xml version="1.0" encoding="UTF-8" standalone="yes"?>
<Relationships xmlns="http://schemas.openxmlformats.org/package/2006/relationships"><Relationship Id="rId2" Type="http://schemas.openxmlformats.org/officeDocument/2006/relationships/chart" Target="../charts/chart320.xml"/><Relationship Id="rId1" Type="http://schemas.openxmlformats.org/officeDocument/2006/relationships/slideLayout" Target="../slideLayouts/slideLayout3.xml"/></Relationships>
</file>

<file path=ppt/slides/_rels/slide332.xml.rels><?xml version="1.0" encoding="UTF-8" standalone="yes"?>
<Relationships xmlns="http://schemas.openxmlformats.org/package/2006/relationships"><Relationship Id="rId2" Type="http://schemas.openxmlformats.org/officeDocument/2006/relationships/chart" Target="../charts/chart321.xml"/><Relationship Id="rId1" Type="http://schemas.openxmlformats.org/officeDocument/2006/relationships/slideLayout" Target="../slideLayouts/slideLayout3.xml"/></Relationships>
</file>

<file path=ppt/slides/_rels/slide333.xml.rels><?xml version="1.0" encoding="UTF-8" standalone="yes"?>
<Relationships xmlns="http://schemas.openxmlformats.org/package/2006/relationships"><Relationship Id="rId2" Type="http://schemas.openxmlformats.org/officeDocument/2006/relationships/chart" Target="../charts/chart322.xml"/><Relationship Id="rId1" Type="http://schemas.openxmlformats.org/officeDocument/2006/relationships/slideLayout" Target="../slideLayouts/slideLayout3.xml"/></Relationships>
</file>

<file path=ppt/slides/_rels/slide334.xml.rels><?xml version="1.0" encoding="UTF-8" standalone="yes"?>
<Relationships xmlns="http://schemas.openxmlformats.org/package/2006/relationships"><Relationship Id="rId2" Type="http://schemas.openxmlformats.org/officeDocument/2006/relationships/chart" Target="../charts/chart323.xml"/><Relationship Id="rId1" Type="http://schemas.openxmlformats.org/officeDocument/2006/relationships/slideLayout" Target="../slideLayouts/slideLayout3.xml"/></Relationships>
</file>

<file path=ppt/slides/_rels/slide335.xml.rels><?xml version="1.0" encoding="UTF-8" standalone="yes"?>
<Relationships xmlns="http://schemas.openxmlformats.org/package/2006/relationships"><Relationship Id="rId2" Type="http://schemas.openxmlformats.org/officeDocument/2006/relationships/chart" Target="../charts/chart324.xml"/><Relationship Id="rId1" Type="http://schemas.openxmlformats.org/officeDocument/2006/relationships/slideLayout" Target="../slideLayouts/slideLayout3.xml"/></Relationships>
</file>

<file path=ppt/slides/_rels/slide336.xml.rels><?xml version="1.0" encoding="UTF-8" standalone="yes"?>
<Relationships xmlns="http://schemas.openxmlformats.org/package/2006/relationships"><Relationship Id="rId2" Type="http://schemas.openxmlformats.org/officeDocument/2006/relationships/chart" Target="../charts/chart325.xml"/><Relationship Id="rId1" Type="http://schemas.openxmlformats.org/officeDocument/2006/relationships/slideLayout" Target="../slideLayouts/slideLayout3.xml"/></Relationships>
</file>

<file path=ppt/slides/_rels/slide337.xml.rels><?xml version="1.0" encoding="UTF-8" standalone="yes"?>
<Relationships xmlns="http://schemas.openxmlformats.org/package/2006/relationships"><Relationship Id="rId2" Type="http://schemas.openxmlformats.org/officeDocument/2006/relationships/chart" Target="../charts/chart326.xml"/><Relationship Id="rId1" Type="http://schemas.openxmlformats.org/officeDocument/2006/relationships/slideLayout" Target="../slideLayouts/slideLayout3.xml"/></Relationships>
</file>

<file path=ppt/slides/_rels/slide338.xml.rels><?xml version="1.0" encoding="UTF-8" standalone="yes"?>
<Relationships xmlns="http://schemas.openxmlformats.org/package/2006/relationships"><Relationship Id="rId2" Type="http://schemas.openxmlformats.org/officeDocument/2006/relationships/chart" Target="../charts/chart327.xml"/><Relationship Id="rId1" Type="http://schemas.openxmlformats.org/officeDocument/2006/relationships/slideLayout" Target="../slideLayouts/slideLayout3.xml"/></Relationships>
</file>

<file path=ppt/slides/_rels/slide339.xml.rels><?xml version="1.0" encoding="UTF-8" standalone="yes"?>
<Relationships xmlns="http://schemas.openxmlformats.org/package/2006/relationships"><Relationship Id="rId2" Type="http://schemas.openxmlformats.org/officeDocument/2006/relationships/chart" Target="../charts/chart3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3.xml"/></Relationships>
</file>

<file path=ppt/slides/_rels/slide340.xml.rels><?xml version="1.0" encoding="UTF-8" standalone="yes"?>
<Relationships xmlns="http://schemas.openxmlformats.org/package/2006/relationships"><Relationship Id="rId2" Type="http://schemas.openxmlformats.org/officeDocument/2006/relationships/chart" Target="../charts/chart329.xml"/><Relationship Id="rId1" Type="http://schemas.openxmlformats.org/officeDocument/2006/relationships/slideLayout" Target="../slideLayouts/slideLayout3.xml"/></Relationships>
</file>

<file path=ppt/slides/_rels/slide341.xml.rels><?xml version="1.0" encoding="UTF-8" standalone="yes"?>
<Relationships xmlns="http://schemas.openxmlformats.org/package/2006/relationships"><Relationship Id="rId2" Type="http://schemas.openxmlformats.org/officeDocument/2006/relationships/chart" Target="../charts/chart330.xml"/><Relationship Id="rId1" Type="http://schemas.openxmlformats.org/officeDocument/2006/relationships/slideLayout" Target="../slideLayouts/slideLayout3.xml"/></Relationships>
</file>

<file path=ppt/slides/_rels/slide342.xml.rels><?xml version="1.0" encoding="UTF-8" standalone="yes"?>
<Relationships xmlns="http://schemas.openxmlformats.org/package/2006/relationships"><Relationship Id="rId2" Type="http://schemas.openxmlformats.org/officeDocument/2006/relationships/chart" Target="../charts/chart331.xml"/><Relationship Id="rId1" Type="http://schemas.openxmlformats.org/officeDocument/2006/relationships/slideLayout" Target="../slideLayouts/slideLayout3.xml"/></Relationships>
</file>

<file path=ppt/slides/_rels/slide343.xml.rels><?xml version="1.0" encoding="UTF-8" standalone="yes"?>
<Relationships xmlns="http://schemas.openxmlformats.org/package/2006/relationships"><Relationship Id="rId2" Type="http://schemas.openxmlformats.org/officeDocument/2006/relationships/chart" Target="../charts/chart332.xml"/><Relationship Id="rId1" Type="http://schemas.openxmlformats.org/officeDocument/2006/relationships/slideLayout" Target="../slideLayouts/slideLayout3.xml"/></Relationships>
</file>

<file path=ppt/slides/_rels/slide344.xml.rels><?xml version="1.0" encoding="UTF-8" standalone="yes"?>
<Relationships xmlns="http://schemas.openxmlformats.org/package/2006/relationships"><Relationship Id="rId2" Type="http://schemas.openxmlformats.org/officeDocument/2006/relationships/chart" Target="../charts/chart333.xml"/><Relationship Id="rId1" Type="http://schemas.openxmlformats.org/officeDocument/2006/relationships/slideLayout" Target="../slideLayouts/slideLayout3.xml"/></Relationships>
</file>

<file path=ppt/slides/_rels/slide345.xml.rels><?xml version="1.0" encoding="UTF-8" standalone="yes"?>
<Relationships xmlns="http://schemas.openxmlformats.org/package/2006/relationships"><Relationship Id="rId2" Type="http://schemas.openxmlformats.org/officeDocument/2006/relationships/chart" Target="../charts/chart334.xml"/><Relationship Id="rId1" Type="http://schemas.openxmlformats.org/officeDocument/2006/relationships/slideLayout" Target="../slideLayouts/slideLayout3.xml"/></Relationships>
</file>

<file path=ppt/slides/_rels/slide346.xml.rels><?xml version="1.0" encoding="UTF-8" standalone="yes"?>
<Relationships xmlns="http://schemas.openxmlformats.org/package/2006/relationships"><Relationship Id="rId2" Type="http://schemas.openxmlformats.org/officeDocument/2006/relationships/chart" Target="../charts/chart335.xml"/><Relationship Id="rId1" Type="http://schemas.openxmlformats.org/officeDocument/2006/relationships/slideLayout" Target="../slideLayouts/slideLayout3.xml"/></Relationships>
</file>

<file path=ppt/slides/_rels/slide347.xml.rels><?xml version="1.0" encoding="UTF-8" standalone="yes"?>
<Relationships xmlns="http://schemas.openxmlformats.org/package/2006/relationships"><Relationship Id="rId2" Type="http://schemas.openxmlformats.org/officeDocument/2006/relationships/chart" Target="../charts/chart336.xml"/><Relationship Id="rId1" Type="http://schemas.openxmlformats.org/officeDocument/2006/relationships/slideLayout" Target="../slideLayouts/slideLayout3.xml"/></Relationships>
</file>

<file path=ppt/slides/_rels/slide348.xml.rels><?xml version="1.0" encoding="UTF-8" standalone="yes"?>
<Relationships xmlns="http://schemas.openxmlformats.org/package/2006/relationships"><Relationship Id="rId2" Type="http://schemas.openxmlformats.org/officeDocument/2006/relationships/chart" Target="../charts/chart337.xml"/><Relationship Id="rId1" Type="http://schemas.openxmlformats.org/officeDocument/2006/relationships/slideLayout" Target="../slideLayouts/slideLayout3.xml"/></Relationships>
</file>

<file path=ppt/slides/_rels/slide349.xml.rels><?xml version="1.0" encoding="UTF-8" standalone="yes"?>
<Relationships xmlns="http://schemas.openxmlformats.org/package/2006/relationships"><Relationship Id="rId2" Type="http://schemas.openxmlformats.org/officeDocument/2006/relationships/chart" Target="../charts/chart33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3.xml"/></Relationships>
</file>

<file path=ppt/slides/_rels/slide350.xml.rels><?xml version="1.0" encoding="UTF-8" standalone="yes"?>
<Relationships xmlns="http://schemas.openxmlformats.org/package/2006/relationships"><Relationship Id="rId2" Type="http://schemas.openxmlformats.org/officeDocument/2006/relationships/chart" Target="../charts/chart339.xml"/><Relationship Id="rId1" Type="http://schemas.openxmlformats.org/officeDocument/2006/relationships/slideLayout" Target="../slideLayouts/slideLayout3.xml"/></Relationships>
</file>

<file path=ppt/slides/_rels/slide351.xml.rels><?xml version="1.0" encoding="UTF-8" standalone="yes"?>
<Relationships xmlns="http://schemas.openxmlformats.org/package/2006/relationships"><Relationship Id="rId2" Type="http://schemas.openxmlformats.org/officeDocument/2006/relationships/chart" Target="../charts/chart340.xml"/><Relationship Id="rId1" Type="http://schemas.openxmlformats.org/officeDocument/2006/relationships/slideLayout" Target="../slideLayouts/slideLayout3.xml"/></Relationships>
</file>

<file path=ppt/slides/_rels/slide352.xml.rels><?xml version="1.0" encoding="UTF-8" standalone="yes"?>
<Relationships xmlns="http://schemas.openxmlformats.org/package/2006/relationships"><Relationship Id="rId2" Type="http://schemas.openxmlformats.org/officeDocument/2006/relationships/chart" Target="../charts/chart341.xml"/><Relationship Id="rId1" Type="http://schemas.openxmlformats.org/officeDocument/2006/relationships/slideLayout" Target="../slideLayouts/slideLayout3.xml"/></Relationships>
</file>

<file path=ppt/slides/_rels/slide353.xml.rels><?xml version="1.0" encoding="UTF-8" standalone="yes"?>
<Relationships xmlns="http://schemas.openxmlformats.org/package/2006/relationships"><Relationship Id="rId2" Type="http://schemas.openxmlformats.org/officeDocument/2006/relationships/chart" Target="../charts/chart342.xml"/><Relationship Id="rId1" Type="http://schemas.openxmlformats.org/officeDocument/2006/relationships/slideLayout" Target="../slideLayouts/slideLayout3.xml"/></Relationships>
</file>

<file path=ppt/slides/_rels/slide354.xml.rels><?xml version="1.0" encoding="UTF-8" standalone="yes"?>
<Relationships xmlns="http://schemas.openxmlformats.org/package/2006/relationships"><Relationship Id="rId2" Type="http://schemas.openxmlformats.org/officeDocument/2006/relationships/chart" Target="../charts/chart343.xml"/><Relationship Id="rId1" Type="http://schemas.openxmlformats.org/officeDocument/2006/relationships/slideLayout" Target="../slideLayouts/slideLayout3.xml"/></Relationships>
</file>

<file path=ppt/slides/_rels/slide355.xml.rels><?xml version="1.0" encoding="UTF-8" standalone="yes"?>
<Relationships xmlns="http://schemas.openxmlformats.org/package/2006/relationships"><Relationship Id="rId2" Type="http://schemas.openxmlformats.org/officeDocument/2006/relationships/chart" Target="../charts/chart344.xml"/><Relationship Id="rId1" Type="http://schemas.openxmlformats.org/officeDocument/2006/relationships/slideLayout" Target="../slideLayouts/slideLayout3.xml"/></Relationships>
</file>

<file path=ppt/slides/_rels/slide356.xml.rels><?xml version="1.0" encoding="UTF-8" standalone="yes"?>
<Relationships xmlns="http://schemas.openxmlformats.org/package/2006/relationships"><Relationship Id="rId2" Type="http://schemas.openxmlformats.org/officeDocument/2006/relationships/chart" Target="../charts/chart345.xml"/><Relationship Id="rId1" Type="http://schemas.openxmlformats.org/officeDocument/2006/relationships/slideLayout" Target="../slideLayouts/slideLayout3.xml"/></Relationships>
</file>

<file path=ppt/slides/_rels/slide357.xml.rels><?xml version="1.0" encoding="UTF-8" standalone="yes"?>
<Relationships xmlns="http://schemas.openxmlformats.org/package/2006/relationships"><Relationship Id="rId2" Type="http://schemas.openxmlformats.org/officeDocument/2006/relationships/chart" Target="../charts/chart346.xml"/><Relationship Id="rId1" Type="http://schemas.openxmlformats.org/officeDocument/2006/relationships/slideLayout" Target="../slideLayouts/slideLayout3.xml"/></Relationships>
</file>

<file path=ppt/slides/_rels/slide358.xml.rels><?xml version="1.0" encoding="UTF-8" standalone="yes"?>
<Relationships xmlns="http://schemas.openxmlformats.org/package/2006/relationships"><Relationship Id="rId2" Type="http://schemas.openxmlformats.org/officeDocument/2006/relationships/chart" Target="../charts/chart347.xml"/><Relationship Id="rId1" Type="http://schemas.openxmlformats.org/officeDocument/2006/relationships/slideLayout" Target="../slideLayouts/slideLayout3.xml"/></Relationships>
</file>

<file path=ppt/slides/_rels/slide359.xml.rels><?xml version="1.0" encoding="UTF-8" standalone="yes"?>
<Relationships xmlns="http://schemas.openxmlformats.org/package/2006/relationships"><Relationship Id="rId2" Type="http://schemas.openxmlformats.org/officeDocument/2006/relationships/chart" Target="../charts/chart348.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3.xml"/></Relationships>
</file>

<file path=ppt/slides/_rels/slide360.xml.rels><?xml version="1.0" encoding="UTF-8" standalone="yes"?>
<Relationships xmlns="http://schemas.openxmlformats.org/package/2006/relationships"><Relationship Id="rId2" Type="http://schemas.openxmlformats.org/officeDocument/2006/relationships/chart" Target="../charts/chart349.xml"/><Relationship Id="rId1" Type="http://schemas.openxmlformats.org/officeDocument/2006/relationships/slideLayout" Target="../slideLayouts/slideLayout3.xml"/></Relationships>
</file>

<file path=ppt/slides/_rels/slide361.xml.rels><?xml version="1.0" encoding="UTF-8" standalone="yes"?>
<Relationships xmlns="http://schemas.openxmlformats.org/package/2006/relationships"><Relationship Id="rId2" Type="http://schemas.openxmlformats.org/officeDocument/2006/relationships/chart" Target="../charts/chart350.xml"/><Relationship Id="rId1" Type="http://schemas.openxmlformats.org/officeDocument/2006/relationships/slideLayout" Target="../slideLayouts/slideLayout3.xml"/></Relationships>
</file>

<file path=ppt/slides/_rels/slide362.xml.rels><?xml version="1.0" encoding="UTF-8" standalone="yes"?>
<Relationships xmlns="http://schemas.openxmlformats.org/package/2006/relationships"><Relationship Id="rId2" Type="http://schemas.openxmlformats.org/officeDocument/2006/relationships/chart" Target="../charts/chart351.xml"/><Relationship Id="rId1" Type="http://schemas.openxmlformats.org/officeDocument/2006/relationships/slideLayout" Target="../slideLayouts/slideLayout3.xml"/></Relationships>
</file>

<file path=ppt/slides/_rels/slide363.xml.rels><?xml version="1.0" encoding="UTF-8" standalone="yes"?>
<Relationships xmlns="http://schemas.openxmlformats.org/package/2006/relationships"><Relationship Id="rId2" Type="http://schemas.openxmlformats.org/officeDocument/2006/relationships/chart" Target="../charts/chart352.xml"/><Relationship Id="rId1" Type="http://schemas.openxmlformats.org/officeDocument/2006/relationships/slideLayout" Target="../slideLayouts/slideLayout3.xml"/></Relationships>
</file>

<file path=ppt/slides/_rels/slide364.xml.rels><?xml version="1.0" encoding="UTF-8" standalone="yes"?>
<Relationships xmlns="http://schemas.openxmlformats.org/package/2006/relationships"><Relationship Id="rId2" Type="http://schemas.openxmlformats.org/officeDocument/2006/relationships/chart" Target="../charts/chart353.xml"/><Relationship Id="rId1" Type="http://schemas.openxmlformats.org/officeDocument/2006/relationships/slideLayout" Target="../slideLayouts/slideLayout3.xml"/></Relationships>
</file>

<file path=ppt/slides/_rels/slide365.xml.rels><?xml version="1.0" encoding="UTF-8" standalone="yes"?>
<Relationships xmlns="http://schemas.openxmlformats.org/package/2006/relationships"><Relationship Id="rId2" Type="http://schemas.openxmlformats.org/officeDocument/2006/relationships/chart" Target="../charts/chart354.xml"/><Relationship Id="rId1" Type="http://schemas.openxmlformats.org/officeDocument/2006/relationships/slideLayout" Target="../slideLayouts/slideLayout3.xml"/></Relationships>
</file>

<file path=ppt/slides/_rels/slide366.xml.rels><?xml version="1.0" encoding="UTF-8" standalone="yes"?>
<Relationships xmlns="http://schemas.openxmlformats.org/package/2006/relationships"><Relationship Id="rId2" Type="http://schemas.openxmlformats.org/officeDocument/2006/relationships/chart" Target="../charts/chart355.xml"/><Relationship Id="rId1" Type="http://schemas.openxmlformats.org/officeDocument/2006/relationships/slideLayout" Target="../slideLayouts/slideLayout3.xml"/></Relationships>
</file>

<file path=ppt/slides/_rels/slide367.xml.rels><?xml version="1.0" encoding="UTF-8" standalone="yes"?>
<Relationships xmlns="http://schemas.openxmlformats.org/package/2006/relationships"><Relationship Id="rId2" Type="http://schemas.openxmlformats.org/officeDocument/2006/relationships/chart" Target="../charts/chart356.xml"/><Relationship Id="rId1" Type="http://schemas.openxmlformats.org/officeDocument/2006/relationships/slideLayout" Target="../slideLayouts/slideLayout3.xml"/></Relationships>
</file>

<file path=ppt/slides/_rels/slide368.xml.rels><?xml version="1.0" encoding="UTF-8" standalone="yes"?>
<Relationships xmlns="http://schemas.openxmlformats.org/package/2006/relationships"><Relationship Id="rId2" Type="http://schemas.openxmlformats.org/officeDocument/2006/relationships/chart" Target="../charts/chart357.xml"/><Relationship Id="rId1" Type="http://schemas.openxmlformats.org/officeDocument/2006/relationships/slideLayout" Target="../slideLayouts/slideLayout3.xml"/></Relationships>
</file>

<file path=ppt/slides/_rels/slide369.xml.rels><?xml version="1.0" encoding="UTF-8" standalone="yes"?>
<Relationships xmlns="http://schemas.openxmlformats.org/package/2006/relationships"><Relationship Id="rId2" Type="http://schemas.openxmlformats.org/officeDocument/2006/relationships/chart" Target="../charts/chart35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3.xml"/></Relationships>
</file>

<file path=ppt/slides/_rels/slide370.xml.rels><?xml version="1.0" encoding="UTF-8" standalone="yes"?>
<Relationships xmlns="http://schemas.openxmlformats.org/package/2006/relationships"><Relationship Id="rId2" Type="http://schemas.openxmlformats.org/officeDocument/2006/relationships/chart" Target="../charts/chart359.xml"/><Relationship Id="rId1" Type="http://schemas.openxmlformats.org/officeDocument/2006/relationships/slideLayout" Target="../slideLayouts/slideLayout3.xml"/></Relationships>
</file>

<file path=ppt/slides/_rels/slide371.xml.rels><?xml version="1.0" encoding="UTF-8" standalone="yes"?>
<Relationships xmlns="http://schemas.openxmlformats.org/package/2006/relationships"><Relationship Id="rId2" Type="http://schemas.openxmlformats.org/officeDocument/2006/relationships/chart" Target="../charts/chart360.xml"/><Relationship Id="rId1" Type="http://schemas.openxmlformats.org/officeDocument/2006/relationships/slideLayout" Target="../slideLayouts/slideLayout3.xml"/></Relationships>
</file>

<file path=ppt/slides/_rels/slide372.xml.rels><?xml version="1.0" encoding="UTF-8" standalone="yes"?>
<Relationships xmlns="http://schemas.openxmlformats.org/package/2006/relationships"><Relationship Id="rId2" Type="http://schemas.openxmlformats.org/officeDocument/2006/relationships/chart" Target="../charts/chart361.xml"/><Relationship Id="rId1" Type="http://schemas.openxmlformats.org/officeDocument/2006/relationships/slideLayout" Target="../slideLayouts/slideLayout3.xml"/></Relationships>
</file>

<file path=ppt/slides/_rels/slide373.xml.rels><?xml version="1.0" encoding="UTF-8" standalone="yes"?>
<Relationships xmlns="http://schemas.openxmlformats.org/package/2006/relationships"><Relationship Id="rId2" Type="http://schemas.openxmlformats.org/officeDocument/2006/relationships/chart" Target="../charts/chart362.xml"/><Relationship Id="rId1" Type="http://schemas.openxmlformats.org/officeDocument/2006/relationships/slideLayout" Target="../slideLayouts/slideLayout3.xml"/></Relationships>
</file>

<file path=ppt/slides/_rels/slide374.xml.rels><?xml version="1.0" encoding="UTF-8" standalone="yes"?>
<Relationships xmlns="http://schemas.openxmlformats.org/package/2006/relationships"><Relationship Id="rId2" Type="http://schemas.openxmlformats.org/officeDocument/2006/relationships/chart" Target="../charts/chart363.xml"/><Relationship Id="rId1" Type="http://schemas.openxmlformats.org/officeDocument/2006/relationships/slideLayout" Target="../slideLayouts/slideLayout3.xml"/></Relationships>
</file>

<file path=ppt/slides/_rels/slide375.xml.rels><?xml version="1.0" encoding="UTF-8" standalone="yes"?>
<Relationships xmlns="http://schemas.openxmlformats.org/package/2006/relationships"><Relationship Id="rId2" Type="http://schemas.openxmlformats.org/officeDocument/2006/relationships/chart" Target="../charts/chart364.xml"/><Relationship Id="rId1" Type="http://schemas.openxmlformats.org/officeDocument/2006/relationships/slideLayout" Target="../slideLayouts/slideLayout3.xml"/></Relationships>
</file>

<file path=ppt/slides/_rels/slide376.xml.rels><?xml version="1.0" encoding="UTF-8" standalone="yes"?>
<Relationships xmlns="http://schemas.openxmlformats.org/package/2006/relationships"><Relationship Id="rId2" Type="http://schemas.openxmlformats.org/officeDocument/2006/relationships/chart" Target="../charts/chart365.xml"/><Relationship Id="rId1" Type="http://schemas.openxmlformats.org/officeDocument/2006/relationships/slideLayout" Target="../slideLayouts/slideLayout3.xml"/></Relationships>
</file>

<file path=ppt/slides/_rels/slide377.xml.rels><?xml version="1.0" encoding="UTF-8" standalone="yes"?>
<Relationships xmlns="http://schemas.openxmlformats.org/package/2006/relationships"><Relationship Id="rId2" Type="http://schemas.openxmlformats.org/officeDocument/2006/relationships/chart" Target="../charts/chart366.xml"/><Relationship Id="rId1" Type="http://schemas.openxmlformats.org/officeDocument/2006/relationships/slideLayout" Target="../slideLayouts/slideLayout3.xml"/></Relationships>
</file>

<file path=ppt/slides/_rels/slide378.xml.rels><?xml version="1.0" encoding="UTF-8" standalone="yes"?>
<Relationships xmlns="http://schemas.openxmlformats.org/package/2006/relationships"><Relationship Id="rId2" Type="http://schemas.openxmlformats.org/officeDocument/2006/relationships/chart" Target="../charts/chart367.xml"/><Relationship Id="rId1" Type="http://schemas.openxmlformats.org/officeDocument/2006/relationships/slideLayout" Target="../slideLayouts/slideLayout3.xml"/></Relationships>
</file>

<file path=ppt/slides/_rels/slide379.xml.rels><?xml version="1.0" encoding="UTF-8" standalone="yes"?>
<Relationships xmlns="http://schemas.openxmlformats.org/package/2006/relationships"><Relationship Id="rId2" Type="http://schemas.openxmlformats.org/officeDocument/2006/relationships/chart" Target="../charts/chart36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3.xml"/></Relationships>
</file>

<file path=ppt/slides/_rels/slide380.xml.rels><?xml version="1.0" encoding="UTF-8" standalone="yes"?>
<Relationships xmlns="http://schemas.openxmlformats.org/package/2006/relationships"><Relationship Id="rId2" Type="http://schemas.openxmlformats.org/officeDocument/2006/relationships/chart" Target="../charts/chart369.xml"/><Relationship Id="rId1" Type="http://schemas.openxmlformats.org/officeDocument/2006/relationships/slideLayout" Target="../slideLayouts/slideLayout3.xml"/></Relationships>
</file>

<file path=ppt/slides/_rels/slide381.xml.rels><?xml version="1.0" encoding="UTF-8" standalone="yes"?>
<Relationships xmlns="http://schemas.openxmlformats.org/package/2006/relationships"><Relationship Id="rId2" Type="http://schemas.openxmlformats.org/officeDocument/2006/relationships/chart" Target="../charts/chart370.xml"/><Relationship Id="rId1" Type="http://schemas.openxmlformats.org/officeDocument/2006/relationships/slideLayout" Target="../slideLayouts/slideLayout3.xml"/></Relationships>
</file>

<file path=ppt/slides/_rels/slide382.xml.rels><?xml version="1.0" encoding="UTF-8" standalone="yes"?>
<Relationships xmlns="http://schemas.openxmlformats.org/package/2006/relationships"><Relationship Id="rId2" Type="http://schemas.openxmlformats.org/officeDocument/2006/relationships/chart" Target="../charts/chart371.xml"/><Relationship Id="rId1" Type="http://schemas.openxmlformats.org/officeDocument/2006/relationships/slideLayout" Target="../slideLayouts/slideLayout3.xml"/></Relationships>
</file>

<file path=ppt/slides/_rels/slide383.xml.rels><?xml version="1.0" encoding="UTF-8" standalone="yes"?>
<Relationships xmlns="http://schemas.openxmlformats.org/package/2006/relationships"><Relationship Id="rId2" Type="http://schemas.openxmlformats.org/officeDocument/2006/relationships/chart" Target="../charts/chart372.xml"/><Relationship Id="rId1" Type="http://schemas.openxmlformats.org/officeDocument/2006/relationships/slideLayout" Target="../slideLayouts/slideLayout3.xml"/></Relationships>
</file>

<file path=ppt/slides/_rels/slide384.xml.rels><?xml version="1.0" encoding="UTF-8" standalone="yes"?>
<Relationships xmlns="http://schemas.openxmlformats.org/package/2006/relationships"><Relationship Id="rId2" Type="http://schemas.openxmlformats.org/officeDocument/2006/relationships/chart" Target="../charts/chart373.xml"/><Relationship Id="rId1" Type="http://schemas.openxmlformats.org/officeDocument/2006/relationships/slideLayout" Target="../slideLayouts/slideLayout3.xml"/></Relationships>
</file>

<file path=ppt/slides/_rels/slide385.xml.rels><?xml version="1.0" encoding="UTF-8" standalone="yes"?>
<Relationships xmlns="http://schemas.openxmlformats.org/package/2006/relationships"><Relationship Id="rId2" Type="http://schemas.openxmlformats.org/officeDocument/2006/relationships/chart" Target="../charts/chart374.xml"/><Relationship Id="rId1" Type="http://schemas.openxmlformats.org/officeDocument/2006/relationships/slideLayout" Target="../slideLayouts/slideLayout3.xml"/></Relationships>
</file>

<file path=ppt/slides/_rels/slide386.xml.rels><?xml version="1.0" encoding="UTF-8" standalone="yes"?>
<Relationships xmlns="http://schemas.openxmlformats.org/package/2006/relationships"><Relationship Id="rId2" Type="http://schemas.openxmlformats.org/officeDocument/2006/relationships/chart" Target="../charts/chart375.xml"/><Relationship Id="rId1" Type="http://schemas.openxmlformats.org/officeDocument/2006/relationships/slideLayout" Target="../slideLayouts/slideLayout3.xml"/></Relationships>
</file>

<file path=ppt/slides/_rels/slide387.xml.rels><?xml version="1.0" encoding="UTF-8" standalone="yes"?>
<Relationships xmlns="http://schemas.openxmlformats.org/package/2006/relationships"><Relationship Id="rId2" Type="http://schemas.openxmlformats.org/officeDocument/2006/relationships/chart" Target="../charts/chart376.xml"/><Relationship Id="rId1" Type="http://schemas.openxmlformats.org/officeDocument/2006/relationships/slideLayout" Target="../slideLayouts/slideLayout3.xml"/></Relationships>
</file>

<file path=ppt/slides/_rels/slide388.xml.rels><?xml version="1.0" encoding="UTF-8" standalone="yes"?>
<Relationships xmlns="http://schemas.openxmlformats.org/package/2006/relationships"><Relationship Id="rId2" Type="http://schemas.openxmlformats.org/officeDocument/2006/relationships/chart" Target="../charts/chart377.xml"/><Relationship Id="rId1" Type="http://schemas.openxmlformats.org/officeDocument/2006/relationships/slideLayout" Target="../slideLayouts/slideLayout3.xml"/></Relationships>
</file>

<file path=ppt/slides/_rels/slide389.xml.rels><?xml version="1.0" encoding="UTF-8" standalone="yes"?>
<Relationships xmlns="http://schemas.openxmlformats.org/package/2006/relationships"><Relationship Id="rId2" Type="http://schemas.openxmlformats.org/officeDocument/2006/relationships/chart" Target="../charts/chart37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3.xml"/></Relationships>
</file>

<file path=ppt/slides/_rels/slide390.xml.rels><?xml version="1.0" encoding="UTF-8" standalone="yes"?>
<Relationships xmlns="http://schemas.openxmlformats.org/package/2006/relationships"><Relationship Id="rId2" Type="http://schemas.openxmlformats.org/officeDocument/2006/relationships/chart" Target="../charts/chart379.xml"/><Relationship Id="rId1" Type="http://schemas.openxmlformats.org/officeDocument/2006/relationships/slideLayout" Target="../slideLayouts/slideLayout3.xml"/></Relationships>
</file>

<file path=ppt/slides/_rels/slide391.xml.rels><?xml version="1.0" encoding="UTF-8" standalone="yes"?>
<Relationships xmlns="http://schemas.openxmlformats.org/package/2006/relationships"><Relationship Id="rId2" Type="http://schemas.openxmlformats.org/officeDocument/2006/relationships/chart" Target="../charts/chart380.xml"/><Relationship Id="rId1" Type="http://schemas.openxmlformats.org/officeDocument/2006/relationships/slideLayout" Target="../slideLayouts/slideLayout3.xml"/></Relationships>
</file>

<file path=ppt/slides/_rels/slide392.xml.rels><?xml version="1.0" encoding="UTF-8" standalone="yes"?>
<Relationships xmlns="http://schemas.openxmlformats.org/package/2006/relationships"><Relationship Id="rId2" Type="http://schemas.openxmlformats.org/officeDocument/2006/relationships/chart" Target="../charts/chart381.xml"/><Relationship Id="rId1" Type="http://schemas.openxmlformats.org/officeDocument/2006/relationships/slideLayout" Target="../slideLayouts/slideLayout3.xml"/></Relationships>
</file>

<file path=ppt/slides/_rels/slide393.xml.rels><?xml version="1.0" encoding="UTF-8" standalone="yes"?>
<Relationships xmlns="http://schemas.openxmlformats.org/package/2006/relationships"><Relationship Id="rId2" Type="http://schemas.openxmlformats.org/officeDocument/2006/relationships/chart" Target="../charts/chart382.xml"/><Relationship Id="rId1" Type="http://schemas.openxmlformats.org/officeDocument/2006/relationships/slideLayout" Target="../slideLayouts/slideLayout3.xml"/></Relationships>
</file>

<file path=ppt/slides/_rels/slide394.xml.rels><?xml version="1.0" encoding="UTF-8" standalone="yes"?>
<Relationships xmlns="http://schemas.openxmlformats.org/package/2006/relationships"><Relationship Id="rId2" Type="http://schemas.openxmlformats.org/officeDocument/2006/relationships/chart" Target="../charts/chart383.xml"/><Relationship Id="rId1" Type="http://schemas.openxmlformats.org/officeDocument/2006/relationships/slideLayout" Target="../slideLayouts/slideLayout3.xml"/></Relationships>
</file>

<file path=ppt/slides/_rels/slide395.xml.rels><?xml version="1.0" encoding="UTF-8" standalone="yes"?>
<Relationships xmlns="http://schemas.openxmlformats.org/package/2006/relationships"><Relationship Id="rId2" Type="http://schemas.openxmlformats.org/officeDocument/2006/relationships/chart" Target="../charts/chart384.xml"/><Relationship Id="rId1" Type="http://schemas.openxmlformats.org/officeDocument/2006/relationships/slideLayout" Target="../slideLayouts/slideLayout3.xml"/></Relationships>
</file>

<file path=ppt/slides/_rels/slide396.xml.rels><?xml version="1.0" encoding="UTF-8" standalone="yes"?>
<Relationships xmlns="http://schemas.openxmlformats.org/package/2006/relationships"><Relationship Id="rId2" Type="http://schemas.openxmlformats.org/officeDocument/2006/relationships/chart" Target="../charts/chart385.xml"/><Relationship Id="rId1" Type="http://schemas.openxmlformats.org/officeDocument/2006/relationships/slideLayout" Target="../slideLayouts/slideLayout3.xml"/></Relationships>
</file>

<file path=ppt/slides/_rels/slide397.xml.rels><?xml version="1.0" encoding="UTF-8" standalone="yes"?>
<Relationships xmlns="http://schemas.openxmlformats.org/package/2006/relationships"><Relationship Id="rId2" Type="http://schemas.openxmlformats.org/officeDocument/2006/relationships/chart" Target="../charts/chart386.xml"/><Relationship Id="rId1" Type="http://schemas.openxmlformats.org/officeDocument/2006/relationships/slideLayout" Target="../slideLayouts/slideLayout3.xml"/></Relationships>
</file>

<file path=ppt/slides/_rels/slide398.xml.rels><?xml version="1.0" encoding="UTF-8" standalone="yes"?>
<Relationships xmlns="http://schemas.openxmlformats.org/package/2006/relationships"><Relationship Id="rId2" Type="http://schemas.openxmlformats.org/officeDocument/2006/relationships/chart" Target="../charts/chart387.xml"/><Relationship Id="rId1" Type="http://schemas.openxmlformats.org/officeDocument/2006/relationships/slideLayout" Target="../slideLayouts/slideLayout3.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3.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chart" Target="../charts/chart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chart" Target="../charts/chart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chart" Target="../charts/chart3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chart" Target="../charts/chart4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chart" Target="../charts/chart4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chart" Target="../charts/chart4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chart" Target="../charts/chart4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chart" Target="../charts/chart4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chart" Target="../charts/chart4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chart" Target="../charts/chart4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chart" Target="../charts/chart4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chart" Target="../charts/chart4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chart" Target="../charts/chart4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chart" Target="../charts/chart5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chart" Target="../charts/chart5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chart" Target="../charts/chart52.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chart" Target="../charts/chart5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chart" Target="../charts/chart5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chart" Target="../charts/chart5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chart" Target="../charts/chart5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chart" Target="../charts/chart5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chart" Target="../charts/chart5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chart" Target="../charts/chart5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chart" Target="../charts/chart6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chart" Target="../charts/chart6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chart" Target="../charts/chart6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chart" Target="../charts/chart6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chart" Target="../charts/chart6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chart" Target="../charts/chart6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chart" Target="../charts/chart6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chart" Target="../charts/chart6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chart" Target="../charts/chart6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chart" Target="../charts/chart6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chart" Target="../charts/chart70.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chart" Target="../charts/chart7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chart" Target="../charts/chart72.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chart" Target="../charts/chart7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chart" Target="../charts/chart7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chart" Target="../charts/chart7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chart" Target="../charts/chart76.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chart" Target="../charts/chart77.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chart" Target="../charts/chart7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chart" Target="../charts/chart79.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chart" Target="../charts/chart80.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chart" Target="../charts/chart81.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chart" Target="../charts/chart82.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chart" Target="../charts/chart8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chart" Target="../charts/chart84.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chart" Target="../charts/chart85.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chart" Target="../charts/chart86.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chart" Target="../charts/chart87.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chart" Target="../charts/chart8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оле 3"/>
          <p:cNvSpPr txBox="1">
            <a:spLocks/>
          </p:cNvSpPr>
          <p:nvPr/>
        </p:nvSpPr>
        <p:spPr>
          <a:xfrm>
            <a:off x="1730390" y="2991589"/>
            <a:ext cx="8164498" cy="2285999"/>
          </a:xfrm>
          <a:prstGeom prst="rect">
            <a:avLst/>
          </a:prstGeom>
          <a:solidFill>
            <a:srgbClr val="DAF5C7"/>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270510" marR="490855" indent="269875" algn="ctr">
              <a:spcAft>
                <a:spcPts val="0"/>
              </a:spcAft>
            </a:pPr>
            <a:r>
              <a:rPr lang="ru-RU" sz="2000" b="1" dirty="0">
                <a:solidFill>
                  <a:schemeClr val="tx1"/>
                </a:solidFill>
                <a:latin typeface="Arial Narrow" panose="020B0606020202030204" pitchFamily="34" charset="0"/>
                <a:ea typeface="Times New Roman"/>
              </a:rPr>
              <a:t>ЭКСПЕРТИЗА </a:t>
            </a:r>
          </a:p>
          <a:p>
            <a:pPr marL="270510" marR="490855" indent="269875" algn="ctr">
              <a:spcAft>
                <a:spcPts val="0"/>
              </a:spcAft>
            </a:pPr>
            <a:r>
              <a:rPr lang="ru-RU" sz="2000" b="1" dirty="0">
                <a:solidFill>
                  <a:schemeClr val="tx1"/>
                </a:solidFill>
                <a:latin typeface="Arial Narrow" panose="020B0606020202030204" pitchFamily="34" charset="0"/>
                <a:ea typeface="Times New Roman"/>
              </a:rPr>
              <a:t>КАЧЕСТВА УСЛОВИЙ ОКАЗАНИЯ УСЛУГ ОБРАЗОВАТЕЛЬНЫМИ ОРГАНИЗАЦИЯМИ </a:t>
            </a:r>
            <a:r>
              <a:rPr lang="ru-RU" sz="2000" b="1" dirty="0" smtClean="0">
                <a:solidFill>
                  <a:schemeClr val="tx1"/>
                </a:solidFill>
                <a:latin typeface="Arial Narrow" panose="020B0606020202030204" pitchFamily="34" charset="0"/>
                <a:ea typeface="Times New Roman"/>
              </a:rPr>
              <a:t>ПРИМОРСКОГО КРАЯ</a:t>
            </a:r>
            <a:endParaRPr lang="ru-RU" sz="2000" b="1" dirty="0">
              <a:solidFill>
                <a:schemeClr val="tx1"/>
              </a:solidFill>
              <a:latin typeface="Arial Narrow" panose="020B0606020202030204" pitchFamily="34" charset="0"/>
              <a:ea typeface="Times New Roman"/>
            </a:endParaRPr>
          </a:p>
          <a:p>
            <a:pPr marL="270510" marR="490855" indent="269875" algn="ctr">
              <a:spcAft>
                <a:spcPts val="0"/>
              </a:spcAft>
            </a:pPr>
            <a:r>
              <a:rPr lang="ru-RU" sz="2000" b="1" dirty="0" smtClean="0">
                <a:solidFill>
                  <a:schemeClr val="tx1"/>
                </a:solidFill>
                <a:latin typeface="Arial Narrow" panose="020B0606020202030204" pitchFamily="34" charset="0"/>
                <a:ea typeface="Times New Roman"/>
              </a:rPr>
              <a:t/>
            </a:r>
            <a:br>
              <a:rPr lang="ru-RU" sz="2000" b="1" dirty="0" smtClean="0">
                <a:solidFill>
                  <a:schemeClr val="tx1"/>
                </a:solidFill>
                <a:latin typeface="Arial Narrow" panose="020B0606020202030204" pitchFamily="34" charset="0"/>
                <a:ea typeface="Times New Roman"/>
              </a:rPr>
            </a:br>
            <a:r>
              <a:rPr lang="ru-RU" sz="2000" b="1" dirty="0">
                <a:solidFill>
                  <a:schemeClr val="tx1"/>
                </a:solidFill>
                <a:latin typeface="Arial Narrow" panose="020B0606020202030204" pitchFamily="34" charset="0"/>
                <a:ea typeface="Times New Roman"/>
              </a:rPr>
              <a:t/>
            </a:r>
            <a:br>
              <a:rPr lang="ru-RU" sz="2000" b="1" dirty="0">
                <a:solidFill>
                  <a:schemeClr val="tx1"/>
                </a:solidFill>
                <a:latin typeface="Arial Narrow" panose="020B0606020202030204" pitchFamily="34" charset="0"/>
                <a:ea typeface="Times New Roman"/>
              </a:rPr>
            </a:br>
            <a:r>
              <a:rPr lang="ru-RU" sz="2000" b="1" dirty="0">
                <a:solidFill>
                  <a:schemeClr val="tx1"/>
                </a:solidFill>
                <a:latin typeface="Arial Narrow" panose="020B0606020202030204" pitchFamily="34" charset="0"/>
                <a:ea typeface="Times New Roman"/>
              </a:rPr>
              <a:t>НОК </a:t>
            </a:r>
            <a:r>
              <a:rPr lang="ru-RU" sz="2000" b="1" dirty="0" smtClean="0">
                <a:solidFill>
                  <a:schemeClr val="tx1"/>
                </a:solidFill>
                <a:latin typeface="Arial Narrow" panose="020B0606020202030204" pitchFamily="34" charset="0"/>
                <a:ea typeface="Times New Roman"/>
              </a:rPr>
              <a:t>УООД - 2019</a:t>
            </a:r>
            <a:endParaRPr lang="ru-RU" sz="1200" dirty="0">
              <a:solidFill>
                <a:schemeClr val="tx1"/>
              </a:solidFill>
              <a:effectLst/>
              <a:latin typeface="Arial Narrow" panose="020B0606020202030204" pitchFamily="34" charset="0"/>
              <a:ea typeface="Times New Roman"/>
            </a:endParaRPr>
          </a:p>
        </p:txBody>
      </p:sp>
      <p:pic>
        <p:nvPicPr>
          <p:cNvPr id="7" name="Рисунок 6"/>
          <p:cNvPicPr/>
          <p:nvPr/>
        </p:nvPicPr>
        <p:blipFill>
          <a:blip r:embed="rId3">
            <a:extLst>
              <a:ext uri="{28A0092B-C50C-407E-A947-70E740481C1C}">
                <a14:useLocalDpi xmlns:a14="http://schemas.microsoft.com/office/drawing/2010/main" val="0"/>
              </a:ext>
            </a:extLst>
          </a:blip>
          <a:srcRect/>
          <a:stretch>
            <a:fillRect/>
          </a:stretch>
        </p:blipFill>
        <p:spPr bwMode="auto">
          <a:xfrm>
            <a:off x="9053513" y="398380"/>
            <a:ext cx="841375" cy="8413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pSp>
        <p:nvGrpSpPr>
          <p:cNvPr id="12" name="Group 25"/>
          <p:cNvGrpSpPr>
            <a:grpSpLocks/>
          </p:cNvGrpSpPr>
          <p:nvPr/>
        </p:nvGrpSpPr>
        <p:grpSpPr bwMode="auto">
          <a:xfrm>
            <a:off x="171501" y="1174077"/>
            <a:ext cx="8019498" cy="304258"/>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ШКАЛА ОЦЕНКИ ИТОГОВОГО РЕЗУЛЬТАТА</a:t>
              </a:r>
              <a:endParaRPr lang="ru-RU" sz="1600" b="1" dirty="0">
                <a:solidFill>
                  <a:srgbClr val="2C5230"/>
                </a:solidFill>
                <a:latin typeface="Arial Narrow" pitchFamily="34" charset="0"/>
              </a:endParaRPr>
            </a:p>
          </p:txBody>
        </p:sp>
      </p:grpSp>
      <p:graphicFrame>
        <p:nvGraphicFramePr>
          <p:cNvPr id="6" name="Таблица 5"/>
          <p:cNvGraphicFramePr>
            <a:graphicFrameLocks noGrp="1"/>
          </p:cNvGraphicFramePr>
          <p:nvPr>
            <p:extLst>
              <p:ext uri="{D42A27DB-BD31-4B8C-83A1-F6EECF244321}">
                <p14:modId xmlns:p14="http://schemas.microsoft.com/office/powerpoint/2010/main" val="2138503585"/>
              </p:ext>
            </p:extLst>
          </p:nvPr>
        </p:nvGraphicFramePr>
        <p:xfrm>
          <a:off x="1410269" y="2144971"/>
          <a:ext cx="7124131" cy="2604450"/>
        </p:xfrm>
        <a:graphic>
          <a:graphicData uri="http://schemas.openxmlformats.org/drawingml/2006/table">
            <a:tbl>
              <a:tblPr firstRow="1" firstCol="1" bandRow="1"/>
              <a:tblGrid>
                <a:gridCol w="2605312"/>
                <a:gridCol w="1845567"/>
                <a:gridCol w="2673252"/>
              </a:tblGrid>
              <a:tr h="400685">
                <a:tc>
                  <a:txBody>
                    <a:bodyPr/>
                    <a:lstStyle/>
                    <a:p>
                      <a:pPr indent="0" algn="ctr">
                        <a:spcBef>
                          <a:spcPts val="600"/>
                        </a:spcBef>
                        <a:spcAft>
                          <a:spcPts val="600"/>
                        </a:spcAft>
                      </a:pPr>
                      <a:r>
                        <a:rPr lang="ru-RU" sz="1600" b="1" dirty="0">
                          <a:effectLst/>
                          <a:latin typeface="+mn-lt"/>
                          <a:ea typeface="Times New Roman"/>
                          <a:cs typeface="Times New Roman"/>
                        </a:rPr>
                        <a:t>Уровень</a:t>
                      </a:r>
                      <a:endParaRPr lang="ru-RU" sz="28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0" algn="ctr">
                        <a:spcBef>
                          <a:spcPts val="600"/>
                        </a:spcBef>
                        <a:spcAft>
                          <a:spcPts val="600"/>
                        </a:spcAft>
                      </a:pPr>
                      <a:r>
                        <a:rPr lang="ru-RU" sz="1600" b="1" dirty="0">
                          <a:effectLst/>
                          <a:latin typeface="+mn-lt"/>
                          <a:ea typeface="Times New Roman"/>
                          <a:cs typeface="Times New Roman"/>
                        </a:rPr>
                        <a:t>Балл</a:t>
                      </a:r>
                      <a:endParaRPr lang="ru-RU" sz="28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0" algn="ctr">
                        <a:spcBef>
                          <a:spcPts val="600"/>
                        </a:spcBef>
                        <a:spcAft>
                          <a:spcPts val="600"/>
                        </a:spcAft>
                      </a:pPr>
                      <a:r>
                        <a:rPr lang="ru-RU" sz="1600" b="1" dirty="0">
                          <a:effectLst/>
                          <a:latin typeface="+mn-lt"/>
                          <a:ea typeface="Times New Roman"/>
                          <a:cs typeface="Times New Roman"/>
                        </a:rPr>
                        <a:t>Цвет</a:t>
                      </a:r>
                      <a:endParaRPr lang="ru-RU" sz="28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r>
              <a:tr h="440753">
                <a:tc>
                  <a:txBody>
                    <a:bodyPr/>
                    <a:lstStyle/>
                    <a:p>
                      <a:pPr algn="ctr">
                        <a:spcBef>
                          <a:spcPts val="600"/>
                        </a:spcBef>
                        <a:spcAft>
                          <a:spcPts val="600"/>
                        </a:spcAft>
                      </a:pPr>
                      <a:r>
                        <a:rPr lang="ru-RU" sz="1800" dirty="0" smtClean="0">
                          <a:effectLst/>
                          <a:latin typeface="+mn-lt"/>
                          <a:ea typeface="Times New Roman"/>
                          <a:cs typeface="Times New Roman"/>
                        </a:rPr>
                        <a:t>ОТЛИЧНО</a:t>
                      </a:r>
                      <a:endParaRPr lang="ru-RU" sz="18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ctr">
                        <a:spcBef>
                          <a:spcPts val="600"/>
                        </a:spcBef>
                        <a:spcAft>
                          <a:spcPts val="600"/>
                        </a:spcAft>
                      </a:pPr>
                      <a:r>
                        <a:rPr lang="ru-RU" sz="1800" dirty="0">
                          <a:effectLst/>
                          <a:latin typeface="+mn-lt"/>
                          <a:ea typeface="Times New Roman"/>
                          <a:cs typeface="Times New Roman"/>
                        </a:rPr>
                        <a:t>81-100</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just">
                        <a:spcBef>
                          <a:spcPts val="600"/>
                        </a:spcBef>
                        <a:spcAft>
                          <a:spcPts val="600"/>
                        </a:spcAft>
                      </a:pPr>
                      <a:r>
                        <a:rPr lang="ru-RU" sz="1800" dirty="0">
                          <a:effectLst/>
                          <a:latin typeface="+mn-lt"/>
                          <a:ea typeface="Times New Roman"/>
                          <a:cs typeface="Times New Roman"/>
                        </a:rPr>
                        <a:t> </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76923C"/>
                    </a:solidFill>
                  </a:tcPr>
                </a:tc>
              </a:tr>
              <a:tr h="440753">
                <a:tc>
                  <a:txBody>
                    <a:bodyPr/>
                    <a:lstStyle/>
                    <a:p>
                      <a:pPr algn="ctr">
                        <a:spcBef>
                          <a:spcPts val="600"/>
                        </a:spcBef>
                        <a:spcAft>
                          <a:spcPts val="600"/>
                        </a:spcAft>
                      </a:pPr>
                      <a:r>
                        <a:rPr lang="ru-RU" sz="1800" dirty="0" smtClean="0">
                          <a:effectLst/>
                          <a:latin typeface="+mn-lt"/>
                          <a:ea typeface="Times New Roman"/>
                          <a:cs typeface="Times New Roman"/>
                        </a:rPr>
                        <a:t>ХОРОШО</a:t>
                      </a:r>
                      <a:endParaRPr lang="ru-RU" sz="18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ctr">
                        <a:spcBef>
                          <a:spcPts val="600"/>
                        </a:spcBef>
                        <a:spcAft>
                          <a:spcPts val="600"/>
                        </a:spcAft>
                      </a:pPr>
                      <a:r>
                        <a:rPr lang="ru-RU" sz="1800" dirty="0">
                          <a:effectLst/>
                          <a:latin typeface="+mn-lt"/>
                          <a:ea typeface="Times New Roman"/>
                          <a:cs typeface="Times New Roman"/>
                        </a:rPr>
                        <a:t>61-80</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just">
                        <a:spcBef>
                          <a:spcPts val="600"/>
                        </a:spcBef>
                        <a:spcAft>
                          <a:spcPts val="600"/>
                        </a:spcAft>
                      </a:pPr>
                      <a:r>
                        <a:rPr lang="ru-RU" sz="1800" dirty="0">
                          <a:effectLst/>
                          <a:latin typeface="+mn-lt"/>
                          <a:ea typeface="Times New Roman"/>
                          <a:cs typeface="Times New Roman"/>
                        </a:rPr>
                        <a:t> </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C2D69B"/>
                    </a:solidFill>
                  </a:tcPr>
                </a:tc>
              </a:tr>
              <a:tr h="440753">
                <a:tc>
                  <a:txBody>
                    <a:bodyPr/>
                    <a:lstStyle/>
                    <a:p>
                      <a:pPr algn="ctr">
                        <a:spcBef>
                          <a:spcPts val="600"/>
                        </a:spcBef>
                        <a:spcAft>
                          <a:spcPts val="600"/>
                        </a:spcAft>
                      </a:pPr>
                      <a:r>
                        <a:rPr lang="ru-RU" sz="1800" baseline="0" dirty="0" smtClean="0">
                          <a:effectLst/>
                          <a:latin typeface="+mn-lt"/>
                          <a:ea typeface="Times New Roman"/>
                          <a:cs typeface="Times New Roman"/>
                        </a:rPr>
                        <a:t>УДОВЛЕТВОРИТЕЛЬНО</a:t>
                      </a:r>
                      <a:endParaRPr lang="ru-RU" sz="18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ctr">
                        <a:spcBef>
                          <a:spcPts val="600"/>
                        </a:spcBef>
                        <a:spcAft>
                          <a:spcPts val="600"/>
                        </a:spcAft>
                      </a:pPr>
                      <a:r>
                        <a:rPr lang="ru-RU" sz="1800" dirty="0" smtClean="0">
                          <a:effectLst/>
                          <a:latin typeface="+mn-lt"/>
                          <a:ea typeface="Times New Roman"/>
                          <a:cs typeface="Times New Roman"/>
                        </a:rPr>
                        <a:t>40-60</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just">
                        <a:spcBef>
                          <a:spcPts val="600"/>
                        </a:spcBef>
                        <a:spcAft>
                          <a:spcPts val="600"/>
                        </a:spcAft>
                      </a:pPr>
                      <a:r>
                        <a:rPr lang="ru-RU" sz="1800">
                          <a:effectLst/>
                          <a:latin typeface="+mn-lt"/>
                          <a:ea typeface="Times New Roman"/>
                          <a:cs typeface="Times New Roman"/>
                        </a:rPr>
                        <a:t> </a:t>
                      </a:r>
                      <a:endParaRPr lang="ru-RU" sz="240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FFCC"/>
                    </a:solidFill>
                  </a:tcPr>
                </a:tc>
              </a:tr>
              <a:tr h="440753">
                <a:tc>
                  <a:txBody>
                    <a:bodyPr/>
                    <a:lstStyle/>
                    <a:p>
                      <a:pPr indent="270510" algn="ctr">
                        <a:spcBef>
                          <a:spcPts val="600"/>
                        </a:spcBef>
                        <a:spcAft>
                          <a:spcPts val="600"/>
                        </a:spcAft>
                      </a:pPr>
                      <a:r>
                        <a:rPr lang="ru-RU" sz="1800" dirty="0" smtClean="0">
                          <a:effectLst/>
                          <a:latin typeface="+mn-lt"/>
                          <a:ea typeface="Times New Roman"/>
                          <a:cs typeface="Times New Roman"/>
                        </a:rPr>
                        <a:t>НИЖЕ</a:t>
                      </a:r>
                      <a:r>
                        <a:rPr lang="ru-RU" sz="1800" baseline="0" dirty="0" smtClean="0">
                          <a:effectLst/>
                          <a:latin typeface="+mn-lt"/>
                          <a:ea typeface="Times New Roman"/>
                          <a:cs typeface="Times New Roman"/>
                        </a:rPr>
                        <a:t> СРЕДНЕГО</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ctr">
                        <a:spcBef>
                          <a:spcPts val="600"/>
                        </a:spcBef>
                        <a:spcAft>
                          <a:spcPts val="600"/>
                        </a:spcAft>
                      </a:pPr>
                      <a:r>
                        <a:rPr lang="ru-RU" sz="1800" dirty="0">
                          <a:effectLst/>
                          <a:latin typeface="+mn-lt"/>
                          <a:ea typeface="Times New Roman"/>
                          <a:cs typeface="Times New Roman"/>
                        </a:rPr>
                        <a:t>20-39</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just">
                        <a:spcBef>
                          <a:spcPts val="600"/>
                        </a:spcBef>
                        <a:spcAft>
                          <a:spcPts val="600"/>
                        </a:spcAft>
                      </a:pPr>
                      <a:r>
                        <a:rPr lang="ru-RU" sz="1800" dirty="0">
                          <a:effectLst/>
                          <a:latin typeface="+mn-lt"/>
                          <a:ea typeface="Times New Roman"/>
                          <a:cs typeface="Times New Roman"/>
                        </a:rPr>
                        <a:t> </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FFB343"/>
                    </a:solidFill>
                  </a:tcPr>
                </a:tc>
              </a:tr>
              <a:tr h="440753">
                <a:tc>
                  <a:txBody>
                    <a:bodyPr/>
                    <a:lstStyle/>
                    <a:p>
                      <a:pPr algn="ctr">
                        <a:spcBef>
                          <a:spcPts val="600"/>
                        </a:spcBef>
                        <a:spcAft>
                          <a:spcPts val="600"/>
                        </a:spcAft>
                      </a:pPr>
                      <a:r>
                        <a:rPr lang="ru-RU" sz="1800" dirty="0" smtClean="0">
                          <a:latin typeface="+mn-lt"/>
                        </a:rPr>
                        <a:t>НЕУДОВЛЕТВОРИТЕЛЬНО</a:t>
                      </a:r>
                      <a:endParaRPr lang="ru-RU" sz="1800" dirty="0">
                        <a:latin typeface="+mn-lt"/>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ctr">
                        <a:spcBef>
                          <a:spcPts val="600"/>
                        </a:spcBef>
                        <a:spcAft>
                          <a:spcPts val="600"/>
                        </a:spcAft>
                      </a:pPr>
                      <a:r>
                        <a:rPr lang="ru-RU" sz="1800" dirty="0">
                          <a:effectLst/>
                          <a:latin typeface="+mn-lt"/>
                          <a:ea typeface="Times New Roman"/>
                          <a:cs typeface="Times New Roman"/>
                        </a:rPr>
                        <a:t>0-19</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tcPr>
                </a:tc>
                <a:tc>
                  <a:txBody>
                    <a:bodyPr/>
                    <a:lstStyle/>
                    <a:p>
                      <a:pPr indent="270510" algn="just">
                        <a:spcBef>
                          <a:spcPts val="600"/>
                        </a:spcBef>
                        <a:spcAft>
                          <a:spcPts val="600"/>
                        </a:spcAft>
                      </a:pPr>
                      <a:r>
                        <a:rPr lang="ru-RU" sz="1800" dirty="0">
                          <a:effectLst/>
                          <a:latin typeface="+mn-lt"/>
                          <a:ea typeface="Times New Roman"/>
                          <a:cs typeface="Times New Roman"/>
                        </a:rPr>
                        <a:t> </a:t>
                      </a:r>
                      <a:endParaRPr lang="ru-RU" sz="2400" dirty="0">
                        <a:effectLst/>
                        <a:latin typeface="+mn-lt"/>
                        <a:ea typeface="Times New Roman"/>
                        <a:cs typeface="Times New Roman"/>
                      </a:endParaRPr>
                    </a:p>
                  </a:txBody>
                  <a:tcPr marL="68580" marR="68580" marT="0" marB="0" anchor="ctr" anchorCtr="1">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E36C0A"/>
                    </a:solidFill>
                  </a:tcPr>
                </a:tc>
              </a:tr>
            </a:tbl>
          </a:graphicData>
        </a:graphic>
      </p:graphicFrame>
      <p:sp>
        <p:nvSpPr>
          <p:cNvPr id="7" name="Rectangle 3"/>
          <p:cNvSpPr>
            <a:spLocks noChangeArrowheads="1"/>
          </p:cNvSpPr>
          <p:nvPr/>
        </p:nvSpPr>
        <p:spPr bwMode="auto">
          <a:xfrm>
            <a:off x="3187700" y="3763963"/>
            <a:ext cx="1069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9875">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269875"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46759745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93,8 комфортность условий предоставления услуг, 93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87,4 баллов. По критериям удовлетворенности качеством образовательной организации, данная организация получила 89,7 баллов. Итоговый показатель по данной организации составил 78,8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4924575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780021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95,5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93,6 баллов. По критериям удовлетворенности качеством образовательной организации, данная организация получила 93,1 баллов. Итоговый показатель по данной организации составил 78,6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12079719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5531258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89,4 комфортность условий предоставления услуг, 93 баллов, по показателю доступности образовательной организации для обучения инвалидов и лиц с ограниченными возможностями здоровья, 26,4 баллов, по показателю доброжелательности, вежливости, компетентности работников, показатель составил 93,6 баллов. По критериям удовлетворенности качеством образовательной организации, данная организация получила 90,3 баллов. Итоговый показатель по данной организации составил 78,5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95179976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876754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91,8 комфортность условий предоставления услуг, 84 баллов, по показателю доступности образовательной организации для обучения инвалидов и лиц с ограниченными возможностями здоровья, 51 баллов, по показателю доброжелательности, вежливости, компетентности работников, показатель составил 82 баллов. По критериям удовлетворенности качеством образовательной организации, данная организация получила 83,1 баллов. Итоговый показатель по данной организации составил 78,4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06672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4748604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3785652"/>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66,7 баллов, по показателю доступности образовательной организации для обучения инвалидов и лиц с ограниченными возможностями здоровья, 77 баллов, по показателю доброжелательности, вежливости, компетентности работников, показатель составил 81,8 баллов. По критериям удовлетворенности качеством образовательной организации, данная организация получила 72,7 баллов. Итоговый показатель по данной организации составил 78,2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endParaRPr lang="ru-RU" sz="1000" dirty="0"/>
          </a:p>
        </p:txBody>
      </p:sp>
      <p:graphicFrame>
        <p:nvGraphicFramePr>
          <p:cNvPr id="2" name="Диаграмма 1"/>
          <p:cNvGraphicFramePr/>
          <p:nvPr>
            <p:extLst>
              <p:ext uri="{D42A27DB-BD31-4B8C-83A1-F6EECF244321}">
                <p14:modId xmlns:p14="http://schemas.microsoft.com/office/powerpoint/2010/main" val="205042179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8387293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96,7 комфортность условий предоставления услуг, 70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78,1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0865395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1826545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96,4 комфортность условий предоставления услуг, 83,7 баллов, по показателю доступности образовательной организации для обучения инвалидов и лиц с ограниченными возможностями здоровья, 56,1 баллов, по показателю доброжелательности, вежливости, компетентности работников, показатель составил 85,6 баллов. По критериям удовлетворенности качеством образовательной организации, данная организация получила 68,5 баллов. Итоговый показатель по данной организации составил 78,1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9722120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7918012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94,5 баллов. Итоговый показатель по данной организации составил 78,1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12291420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9349177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80,7 баллов, по показателю доступности образовательной организации для обучения инвалидов и лиц с ограниченными возможностями здоровья, 42 баллов, по показателю доброжелательности, вежливости, компетентности работников, показатель составил 86,6 баллов. По критериям удовлетворенности качеством образовательной организации, данная организация получила 88,2 баллов. Итоговый показатель по данной организации составил 78,1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1425401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0928617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109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93,4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86,6 баллов. Итоговый показатель по данной организации составил 78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0384184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90770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grpSp>
        <p:nvGrpSpPr>
          <p:cNvPr id="12" name="Group 25"/>
          <p:cNvGrpSpPr>
            <a:grpSpLocks/>
          </p:cNvGrpSpPr>
          <p:nvPr/>
        </p:nvGrpSpPr>
        <p:grpSpPr bwMode="auto">
          <a:xfrm>
            <a:off x="878083" y="1322329"/>
            <a:ext cx="9250312" cy="341989"/>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ОБЩИЕ ИТОГИ</a:t>
              </a:r>
              <a:endParaRPr lang="ru-RU" sz="1600" b="1" dirty="0">
                <a:solidFill>
                  <a:srgbClr val="2C5230"/>
                </a:solidFill>
                <a:latin typeface="Arial Narrow" pitchFamily="34" charset="0"/>
              </a:endParaRPr>
            </a:p>
          </p:txBody>
        </p:sp>
      </p:grpSp>
      <p:sp>
        <p:nvSpPr>
          <p:cNvPr id="5" name="Прямоугольник 4"/>
          <p:cNvSpPr/>
          <p:nvPr/>
        </p:nvSpPr>
        <p:spPr>
          <a:xfrm>
            <a:off x="998539" y="2255407"/>
            <a:ext cx="9252685" cy="3054682"/>
          </a:xfrm>
          <a:prstGeom prst="rect">
            <a:avLst/>
          </a:prstGeom>
        </p:spPr>
        <p:txBody>
          <a:bodyPr wrap="square">
            <a:spAutoFit/>
          </a:bodyPr>
          <a:lstStyle/>
          <a:p>
            <a:pPr>
              <a:spcAft>
                <a:spcPts val="300"/>
              </a:spcAft>
            </a:pPr>
            <a:r>
              <a:rPr lang="ru-RU" sz="1800" dirty="0" smtClean="0">
                <a:latin typeface="+mn-lt"/>
              </a:rPr>
              <a:t>Всего оценено – </a:t>
            </a:r>
            <a:r>
              <a:rPr lang="ru-RU" sz="1800" b="1" dirty="0" smtClean="0">
                <a:latin typeface="+mn-lt"/>
              </a:rPr>
              <a:t>400</a:t>
            </a:r>
            <a:r>
              <a:rPr lang="ru-RU" sz="1800" dirty="0" smtClean="0">
                <a:latin typeface="+mn-lt"/>
              </a:rPr>
              <a:t> организаций</a:t>
            </a:r>
          </a:p>
          <a:p>
            <a:pPr>
              <a:spcAft>
                <a:spcPts val="300"/>
              </a:spcAft>
            </a:pPr>
            <a:r>
              <a:rPr lang="ru-RU" sz="1800" dirty="0" smtClean="0">
                <a:latin typeface="+mn-lt"/>
              </a:rPr>
              <a:t>Итоговый балл  -  </a:t>
            </a:r>
            <a:r>
              <a:rPr lang="ru-RU" sz="1800" b="1" dirty="0" smtClean="0">
                <a:latin typeface="+mn-lt"/>
              </a:rPr>
              <a:t>78,6</a:t>
            </a:r>
            <a:r>
              <a:rPr lang="ru-RU" sz="1800" dirty="0" smtClean="0">
                <a:latin typeface="+mn-lt"/>
              </a:rPr>
              <a:t> балла</a:t>
            </a:r>
          </a:p>
          <a:p>
            <a:pPr>
              <a:spcAft>
                <a:spcPts val="300"/>
              </a:spcAft>
            </a:pPr>
            <a:endParaRPr lang="ru-RU" sz="1800" dirty="0">
              <a:latin typeface="+mn-lt"/>
            </a:endParaRPr>
          </a:p>
          <a:p>
            <a:pPr>
              <a:spcAft>
                <a:spcPts val="300"/>
              </a:spcAft>
            </a:pPr>
            <a:r>
              <a:rPr lang="ru-RU" sz="1800" dirty="0" smtClean="0">
                <a:latin typeface="+mn-lt"/>
              </a:rPr>
              <a:t>Максимальный балл – </a:t>
            </a:r>
            <a:r>
              <a:rPr lang="ru-RU" sz="1800" b="1" dirty="0" smtClean="0">
                <a:latin typeface="+mn-lt"/>
              </a:rPr>
              <a:t>97,7 </a:t>
            </a:r>
            <a:r>
              <a:rPr lang="ru-RU" sz="1800" dirty="0" smtClean="0">
                <a:latin typeface="+mn-lt"/>
              </a:rPr>
              <a:t>балла </a:t>
            </a:r>
            <a:r>
              <a:rPr lang="ru-RU" sz="1800" dirty="0">
                <a:latin typeface="+mn-lt"/>
              </a:rPr>
              <a:t>– </a:t>
            </a:r>
            <a:r>
              <a:rPr lang="ru-RU" sz="1800" dirty="0" smtClean="0">
                <a:latin typeface="+mn-lt"/>
              </a:rPr>
              <a:t> </a:t>
            </a:r>
            <a:r>
              <a:rPr lang="ru-RU" sz="1800" dirty="0">
                <a:latin typeface="+mn-lt"/>
              </a:rPr>
              <a:t>МОБУ ДО Центр детского творчества Лесозаводского </a:t>
            </a:r>
            <a:r>
              <a:rPr lang="ru-RU" sz="1800" dirty="0" smtClean="0">
                <a:latin typeface="+mn-lt"/>
              </a:rPr>
              <a:t>ГО</a:t>
            </a:r>
            <a:endParaRPr lang="ru-RU" sz="1800" dirty="0">
              <a:latin typeface="+mn-lt"/>
            </a:endParaRPr>
          </a:p>
          <a:p>
            <a:pPr>
              <a:spcAft>
                <a:spcPts val="300"/>
              </a:spcAft>
            </a:pPr>
            <a:r>
              <a:rPr lang="ru-RU" sz="1800" dirty="0" smtClean="0">
                <a:latin typeface="+mn-lt"/>
              </a:rPr>
              <a:t>Минимальный балл – </a:t>
            </a:r>
            <a:r>
              <a:rPr lang="ru-RU" sz="1800" b="1" dirty="0" smtClean="0">
                <a:latin typeface="+mn-lt"/>
              </a:rPr>
              <a:t>52,4</a:t>
            </a:r>
            <a:r>
              <a:rPr lang="ru-RU" sz="1800" dirty="0" smtClean="0">
                <a:latin typeface="+mn-lt"/>
              </a:rPr>
              <a:t> балла </a:t>
            </a:r>
            <a:r>
              <a:rPr lang="ru-RU" sz="1800" dirty="0" smtClean="0"/>
              <a:t> </a:t>
            </a:r>
            <a:r>
              <a:rPr lang="ru-RU" sz="1800" dirty="0"/>
              <a:t>–</a:t>
            </a:r>
            <a:r>
              <a:rPr lang="ru-RU" sz="1800" dirty="0" smtClean="0">
                <a:latin typeface="+mn-lt"/>
              </a:rPr>
              <a:t> </a:t>
            </a:r>
            <a:r>
              <a:rPr lang="ru-RU" sz="1800" dirty="0"/>
              <a:t>МБДОУ «Детский сад №5 </a:t>
            </a:r>
            <a:r>
              <a:rPr lang="ru-RU" sz="1800" dirty="0" err="1"/>
              <a:t>пгт</a:t>
            </a:r>
            <a:r>
              <a:rPr lang="ru-RU" sz="1800" dirty="0"/>
              <a:t>. Кировский» Кировского </a:t>
            </a:r>
            <a:r>
              <a:rPr lang="ru-RU" sz="1800" dirty="0" smtClean="0"/>
              <a:t>района </a:t>
            </a:r>
          </a:p>
          <a:p>
            <a:pPr>
              <a:spcAft>
                <a:spcPts val="300"/>
              </a:spcAft>
            </a:pPr>
            <a:r>
              <a:rPr lang="ru-RU" sz="1800" i="1" dirty="0" smtClean="0">
                <a:latin typeface="+mn-lt"/>
              </a:rPr>
              <a:t>(ключевые </a:t>
            </a:r>
            <a:r>
              <a:rPr lang="ru-RU" sz="1800" i="1" dirty="0">
                <a:latin typeface="+mn-lt"/>
              </a:rPr>
              <a:t>проблемы - </a:t>
            </a:r>
            <a:r>
              <a:rPr lang="ru-RU" sz="1800" i="1" dirty="0" smtClean="0">
                <a:latin typeface="+mn-lt"/>
              </a:rPr>
              <a:t> низкий уровень комфортности условий предоставления услуг, а также  низкий уровень доступности образовательных услуг для инвалидов и комфортность условий оказания услуг, что автоматически также повлияло на сравнительно низкий уровень удовлетворенности получателей услуг)</a:t>
            </a:r>
          </a:p>
        </p:txBody>
      </p:sp>
    </p:spTree>
    <p:extLst>
      <p:ext uri="{BB962C8B-B14F-4D97-AF65-F5344CB8AC3E}">
        <p14:creationId xmlns:p14="http://schemas.microsoft.com/office/powerpoint/2010/main" val="369470360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91,9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90,4 баллов. По критериям удовлетворенности качеством образовательной организации, данная организация получила 78,5 баллов. Итоговый показатель по данной организации составил 78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05008750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709022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94,4 комфортность условий предоставления услуг, 74 баллов, по показателю доступности образовательной организации для обучения инвалидов и лиц с ограниченными возможностями здоровья, 60,7 баллов, по показателю доброжелательности, вежливости, компетентности работников, показатель составил 86 баллов. По критериям удовлетворенности качеством образовательной организации, данная организация получила 74,6 баллов. Итоговый показатель по данной организации составил 77,9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69449696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782346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93,7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89 баллов. Итоговый показатель по данной организации составил 77,9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34779884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6555396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247864"/>
          </a:xfrm>
          <a:prstGeom prst="rect">
            <a:avLst/>
          </a:prstGeom>
          <a:noFill/>
        </p:spPr>
        <p:txBody>
          <a:bodyPr wrap="square" rtlCol="0">
            <a:spAutoFit/>
          </a:bodyPr>
          <a:lstStyle/>
          <a:p>
            <a:pPr indent="358775"/>
            <a:r>
              <a:rPr lang="ru-RU" sz="1000" smtClean="0"/>
              <a:t>Итоговые оценки: 95,4 комфортность условий предоставления услуг, 78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82,4 баллов. По критериям удовлетворенности качеством образовательной организации, данная организация получила 79,5 баллов. Итоговый показатель по данной организации составил 77,9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endParaRPr lang="ru-RU" sz="1000" dirty="0"/>
          </a:p>
        </p:txBody>
      </p:sp>
      <p:graphicFrame>
        <p:nvGraphicFramePr>
          <p:cNvPr id="2" name="Диаграмма 1"/>
          <p:cNvGraphicFramePr/>
          <p:nvPr>
            <p:extLst>
              <p:ext uri="{D42A27DB-BD31-4B8C-83A1-F6EECF244321}">
                <p14:modId xmlns:p14="http://schemas.microsoft.com/office/powerpoint/2010/main" val="11633965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9731723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90,2 комфортность условий предоставления услуг, 79,7 баллов, по показателю доступности образовательной организации для обучения инвалидов и лиц с ограниченными возможностями здоровья, 51,9 баллов, по показателю доброжелательности, вежливости, компетентности работников, показатель составил 88,2 баллов. По критериям удовлетворенности качеством образовательной организации, данная организация получила 79,3 баллов. Итоговый показатель по данной организации составил 77,9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48881109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3707570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247864"/>
          </a:xfrm>
          <a:prstGeom prst="rect">
            <a:avLst/>
          </a:prstGeom>
          <a:noFill/>
        </p:spPr>
        <p:txBody>
          <a:bodyPr wrap="square" rtlCol="0">
            <a:spAutoFit/>
          </a:bodyPr>
          <a:lstStyle/>
          <a:p>
            <a:pPr indent="358775"/>
            <a:r>
              <a:rPr lang="ru-RU" sz="1000" smtClean="0"/>
              <a:t>Итоговые оценки: 96,1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77,6 баллов. По критериям удовлетворенности качеством образовательной организации, данная организация получила 86,4 баллов. Итоговый показатель по данной организации составил 77,8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endParaRPr lang="ru-RU" sz="1000" dirty="0"/>
          </a:p>
        </p:txBody>
      </p:sp>
      <p:graphicFrame>
        <p:nvGraphicFramePr>
          <p:cNvPr id="2" name="Диаграмма 1"/>
          <p:cNvGraphicFramePr/>
          <p:nvPr>
            <p:extLst>
              <p:ext uri="{D42A27DB-BD31-4B8C-83A1-F6EECF244321}">
                <p14:modId xmlns:p14="http://schemas.microsoft.com/office/powerpoint/2010/main" val="255228643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1389217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67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94,2 баллов. Итоговый показатель по данной организации составил 77,8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06491468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1306626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90,4 комфортность условий предоставления услуг, 71,7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94,6 баллов. По критериям удовлетворенности качеством образовательной организации, данная организация получила 93,9 баллов. Итоговый показатель по данной организации составил 77,7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34567534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3398255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92,1 комфортность условий предоставления услуг, 69,7 баллов, по показателю доступности образовательной организации для обучения инвалидов и лиц с ограниченными возможностями здоровья, 49,2 баллов, по показателю доброжелательности, вежливости, компетентности работников, показатель составил 92,6 баллов. По критериям удовлетворенности качеством образовательной организации, данная организация получила 83,6 баллов. Итоговый показатель по данной организации составил 77,4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0689933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0234697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119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86,2 баллов. По критериям удовлетворенности качеством образовательной организации, данная организация получила 82,9 баллов. Итоговый показатель по данной организации составил 77,1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40316770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401931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grpSp>
        <p:nvGrpSpPr>
          <p:cNvPr id="12" name="Group 25"/>
          <p:cNvGrpSpPr>
            <a:grpSpLocks/>
          </p:cNvGrpSpPr>
          <p:nvPr/>
        </p:nvGrpSpPr>
        <p:grpSpPr bwMode="auto">
          <a:xfrm>
            <a:off x="878083" y="1322329"/>
            <a:ext cx="9250312" cy="341989"/>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ОРГАНИЗАЦИИ ОБЩЕГО ОБРАЗОВАНИЯ</a:t>
              </a:r>
              <a:endParaRPr lang="ru-RU" sz="1600" b="1" dirty="0">
                <a:solidFill>
                  <a:srgbClr val="2C5230"/>
                </a:solidFill>
                <a:latin typeface="Arial Narrow" pitchFamily="34" charset="0"/>
              </a:endParaRPr>
            </a:p>
          </p:txBody>
        </p:sp>
      </p:grpSp>
      <p:sp>
        <p:nvSpPr>
          <p:cNvPr id="5" name="Прямоугольник 4"/>
          <p:cNvSpPr/>
          <p:nvPr/>
        </p:nvSpPr>
        <p:spPr>
          <a:xfrm>
            <a:off x="171502" y="1818678"/>
            <a:ext cx="10079722" cy="369332"/>
          </a:xfrm>
          <a:prstGeom prst="rect">
            <a:avLst/>
          </a:prstGeom>
        </p:spPr>
        <p:txBody>
          <a:bodyPr wrap="square">
            <a:spAutoFit/>
          </a:bodyPr>
          <a:lstStyle/>
          <a:p>
            <a:pPr>
              <a:spcAft>
                <a:spcPts val="300"/>
              </a:spcAft>
            </a:pPr>
            <a:r>
              <a:rPr lang="ru-RU" sz="1800" dirty="0" smtClean="0">
                <a:latin typeface="+mn-lt"/>
              </a:rPr>
              <a:t>Всего оценено – </a:t>
            </a:r>
            <a:r>
              <a:rPr lang="ru-RU" sz="1800" b="1" dirty="0" smtClean="0">
                <a:latin typeface="+mn-lt"/>
              </a:rPr>
              <a:t>188</a:t>
            </a:r>
            <a:r>
              <a:rPr lang="ru-RU" sz="1800" dirty="0" smtClean="0">
                <a:latin typeface="+mn-lt"/>
              </a:rPr>
              <a:t> организаций. Итоговый балл  -  </a:t>
            </a:r>
            <a:r>
              <a:rPr lang="ru-RU" sz="1800" b="1" dirty="0" smtClean="0">
                <a:latin typeface="+mn-lt"/>
              </a:rPr>
              <a:t>78,2</a:t>
            </a:r>
            <a:r>
              <a:rPr lang="ru-RU" sz="1800" dirty="0" smtClean="0">
                <a:latin typeface="+mn-lt"/>
              </a:rPr>
              <a:t> балла</a:t>
            </a:r>
          </a:p>
        </p:txBody>
      </p:sp>
      <p:graphicFrame>
        <p:nvGraphicFramePr>
          <p:cNvPr id="15" name="Диаграмма 14"/>
          <p:cNvGraphicFramePr/>
          <p:nvPr>
            <p:extLst>
              <p:ext uri="{D42A27DB-BD31-4B8C-83A1-F6EECF244321}">
                <p14:modId xmlns:p14="http://schemas.microsoft.com/office/powerpoint/2010/main" val="2675878472"/>
              </p:ext>
            </p:extLst>
          </p:nvPr>
        </p:nvGraphicFramePr>
        <p:xfrm>
          <a:off x="203540" y="2470245"/>
          <a:ext cx="6852353" cy="4421875"/>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Box 15"/>
          <p:cNvSpPr txBox="1"/>
          <p:nvPr/>
        </p:nvSpPr>
        <p:spPr>
          <a:xfrm>
            <a:off x="7241348" y="2470245"/>
            <a:ext cx="3009876" cy="3539430"/>
          </a:xfrm>
          <a:prstGeom prst="rect">
            <a:avLst/>
          </a:prstGeom>
          <a:noFill/>
        </p:spPr>
        <p:txBody>
          <a:bodyPr wrap="square" rtlCol="0">
            <a:spAutoFit/>
          </a:bodyPr>
          <a:lstStyle/>
          <a:p>
            <a:r>
              <a:rPr lang="ru-RU" sz="1400" dirty="0" smtClean="0"/>
              <a:t>40% общеобразовательных организаций получили итоговый балл уровня «отлично» (по градации </a:t>
            </a:r>
            <a:r>
              <a:rPr lang="en-US" sz="1400" dirty="0" smtClean="0"/>
              <a:t>bus.gov.ru)</a:t>
            </a:r>
          </a:p>
          <a:p>
            <a:endParaRPr lang="en-US" sz="1400" dirty="0"/>
          </a:p>
          <a:p>
            <a:r>
              <a:rPr lang="ru-RU" sz="1400" dirty="0" smtClean="0"/>
              <a:t>Наиболее высоко оценены критерии «Доброжелательность, вежливость» и «открытость и доступность информации»</a:t>
            </a:r>
          </a:p>
          <a:p>
            <a:endParaRPr lang="ru-RU" sz="1400" dirty="0"/>
          </a:p>
          <a:p>
            <a:r>
              <a:rPr lang="ru-RU" sz="1400" dirty="0" smtClean="0"/>
              <a:t>Проблемная зона организаций – обеспечение доступности услуг для инвалидов – более 50% организаций не обеспечивают доступность услуг для лиц с ОВЗ в полном объеме</a:t>
            </a:r>
            <a:endParaRPr lang="ru-RU" sz="1400" dirty="0"/>
          </a:p>
        </p:txBody>
      </p:sp>
    </p:spTree>
    <p:extLst>
      <p:ext uri="{BB962C8B-B14F-4D97-AF65-F5344CB8AC3E}">
        <p14:creationId xmlns:p14="http://schemas.microsoft.com/office/powerpoint/2010/main" val="37964847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98 комфортность условий предоставления услуг, 72 баллов, по показателю доступности образовательной организации для обучения инвалидов и лиц с ограниченными возможностями здоровья, 22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97,6 баллов. Итоговый показатель по данной организации составил 77,1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18541442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3541433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91,4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85,4 баллов. По критериям удовлетворенности качеством образовательной организации, данная организация получила 78,2 баллов. Итоговый показатель по данной организации составил 76,9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41044738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2321949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46,9 баллов, по показателю доброжелательности, вежливости, компетентности работников, показатель составил 87,8 баллов. По критериям удовлетворенности качеством образовательной организации, данная организация получила 80,1 баллов. Итоговый показатель по данной организации составил 76,9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33384079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4211702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97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28 баллов, по показателю доброжелательности, вежливости, компетентности работников, показатель составил 88,8 баллов. По критериям удовлетворенности качеством образовательной организации, данная организация получила 87,4 баллов. Итоговый показатель по данной организации составил 76,8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60744549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3267263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93,8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96,6 баллов. По критериям удовлетворенности качеством образовательной организации, данная организация получила 95,8 баллов. Итоговый показатель по данной организации составил 76,6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7950721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255363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91,6 комфортность условий предоставления услуг, 78,7 баллов, по показателю доступности образовательной организации для обучения инвалидов и лиц с ограниченными возможностями здоровья, 43 баллов, по показателю доброжелательности, вежливости, компетентности работников, показатель составил 87,4 баллов. По критериям удовлетворенности качеством образовательной организации, данная организация получила 82,4 баллов. Итоговый показатель по данной организации составил 76,6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3074442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578468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81,3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98,4 баллов. Итоговый показатель по данной организации составил 76,6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908721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2557656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92,2 комфортность условий предоставления услуг, 72,7 баллов, по показателю доступности образовательной организации для обучения инвалидов и лиц с ограниченными возможностями здоровья, 31,7 баллов, по показателю доброжелательности, вежливости, компетентности работников, показатель составил 95,4 баллов. По критериям удовлетворенности качеством образовательной организации, данная организация получила 90,7 баллов. Итоговый показатель по данной организации составил 76,5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7220555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7501817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90,8 комфортность условий предоставления услуг, 60 баллов, по показателю доступности образовательной организации для обучения инвалидов и лиц с ограниченными возможностями здоровья, 52,5 баллов, по показателю доброжелательности, вежливости, компетентности работников, показатель составил 89,8 баллов. По критериям удовлетворенности качеством образовательной организации, данная организация получила 88,7 баллов. Итоговый показатель по данной организации составил 76,4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71759464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793402"/>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129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95,7 комфортность условий предоставления услуг, 81 баллов, по показателю доступности образовательной организации для обучения инвалидов и лиц с ограниченными возможностями здоровья, 40 баллов, по показателю доброжелательности, вежливости, компетентности работников, показатель составил 89 баллов. По критериям удовлетворенности качеством образовательной организации, данная организация получила 75,7 баллов. Итоговый показатель по данной организации составил 76,3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15773364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191682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2708434"/>
          </a:xfrm>
          <a:prstGeom prst="rect">
            <a:avLst/>
          </a:prstGeom>
          <a:noFill/>
        </p:spPr>
        <p:txBody>
          <a:bodyPr wrap="square" rtlCol="0">
            <a:spAutoFit/>
          </a:bodyPr>
          <a:lstStyle/>
          <a:p>
            <a:pPr indent="358775"/>
            <a:r>
              <a:rPr lang="ru-RU" sz="1000" smtClean="0"/>
              <a:t>Итоговые оценки: 99,2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88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97,7 баллов. Итоговый показатель по данной организации составил 95,9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269792015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439203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94,7 комфортность условий предоставления услуг, 63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90,8 баллов. По критериям удовлетворенности качеством образовательной организации, данная организация получила 78,6 баллов. Итоговый показатель по данной организации составил 76,2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0175739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77631404"/>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71,2 комфортность условий предоставления услуг, 71 баллов, по показателю доступности образовательной организации для обучения инвалидов и лиц с ограниченными возможностями здоровья, 44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98,5 баллов. Итоговый показатель по данной организации составил 76,1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69522265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346257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78,2 комфортность условий предоставления услуг, 70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93,6 баллов. По критериям удовлетворенности качеством образовательной организации, данная организация получила 88,3 баллов. Итоговый показатель по данной организации составил 76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0572232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8186889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478970"/>
          </a:xfrm>
          <a:prstGeom prst="rect">
            <a:avLst/>
          </a:prstGeom>
          <a:noFill/>
        </p:spPr>
        <p:txBody>
          <a:bodyPr wrap="square" rtlCol="0">
            <a:spAutoFit/>
          </a:bodyPr>
          <a:lstStyle/>
          <a:p>
            <a:pPr indent="358775"/>
            <a:r>
              <a:rPr lang="ru-RU" sz="1000" smtClean="0"/>
              <a:t>Итоговые оценки: 82,5 комфортность условий предоставления услуг, 66 баллов, по показателю доступности образовательной организации для обучения инвалидов и лиц с ограниченными возможностями здоровья, 50,8 баллов, по показателю доброжелательности, вежливости, компетентности работников, показатель составил 91,8 баллов. По критериям удовлетворенности качеством образовательной организации, данная организация получила 88,6 баллов. Итоговый показатель по данной организации составил 75,9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61002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052851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94,9 комфортность условий предоставления услуг, 70,7 баллов, по показателю доступности образовательной организации для обучения инвалидов и лиц с ограниченными возможностями здоровья, 51,9 баллов, по показателю доброжелательности, вежливости, компетентности работников, показатель составил 81 баллов. По критериям удовлетворенности качеством образовательной организации, данная организация получила 80,9 баллов. Итоговый показатель по данной организации составил 75,9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334771952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3291830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77,7 баллов, по показателю доступности образовательной организации для обучения инвалидов и лиц с ограниченными возможностями здоровья, 38,5 баллов, по показателю доброжелательности, вежливости, компетентности работников, показатель составил 83,8 баллов. По критериям удовлетворенности качеством образовательной организации, данная организация получила 83,9 баллов. Итоговый показатель по данной организации составил 75,7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43226533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3160715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89,7 комфортность условий предоставления услуг, 84 баллов, по показателю доступности образовательной организации для обучения инвалидов и лиц с ограниченными возможностями здоровья, 20,1 баллов, по показателю доброжелательности, вежливости, компетентности работников, показатель составил 94,6 баллов. По критериям удовлетворенности качеством образовательной организации, данная организация получила 89,8 баллов. Итоговый показатель по данной организации составил 75,6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42868502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0502396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478970"/>
          </a:xfrm>
          <a:prstGeom prst="rect">
            <a:avLst/>
          </a:prstGeom>
          <a:noFill/>
        </p:spPr>
        <p:txBody>
          <a:bodyPr wrap="square" rtlCol="0">
            <a:spAutoFit/>
          </a:bodyPr>
          <a:lstStyle/>
          <a:p>
            <a:pPr indent="358775"/>
            <a:r>
              <a:rPr lang="ru-RU" sz="1000" smtClean="0"/>
              <a:t>Итоговые оценки: 82,6 комфортность условий предоставления услуг, 69 баллов, по показателю доступности образовательной организации для обучения инвалидов и лиц с ограниченными возможностями здоровья, 46,5 баллов, по показателю доброжелательности, вежливости, компетентности работников, показатель составил 88,8 баллов. По критериям удовлетворенности качеством образовательной организации, данная организация получила 90,7 баллов. Итоговый показатель по данной организации составил 75,5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95231426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5482714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862870"/>
          </a:xfrm>
          <a:prstGeom prst="rect">
            <a:avLst/>
          </a:prstGeom>
          <a:noFill/>
        </p:spPr>
        <p:txBody>
          <a:bodyPr wrap="square" rtlCol="0">
            <a:spAutoFit/>
          </a:bodyPr>
          <a:lstStyle/>
          <a:p>
            <a:pPr indent="358775"/>
            <a:r>
              <a:rPr lang="ru-RU" sz="1000" smtClean="0"/>
              <a:t>Итоговые оценки: 75,4 комфортность условий предоставления услуг, 83,7 баллов, по показателю доступности образовательной организации для обучения инвалидов и лиц с ограниченными возможностями здоровья, 54,5 баллов, по показателю доброжелательности, вежливости, компетентности работников, показатель составил 84,4 баллов. По критериям удовлетворенности качеством образовательной организации, данная организация получила 78,9 баллов. Итоговый показатель по данной организации составил 75,4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30532315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167460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139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555641"/>
          </a:xfrm>
          <a:prstGeom prst="rect">
            <a:avLst/>
          </a:prstGeom>
          <a:noFill/>
        </p:spPr>
        <p:txBody>
          <a:bodyPr wrap="square" rtlCol="0">
            <a:spAutoFit/>
          </a:bodyPr>
          <a:lstStyle/>
          <a:p>
            <a:pPr indent="358775"/>
            <a:r>
              <a:rPr lang="ru-RU" sz="1000" smtClean="0"/>
              <a:t>Итоговые оценки: 74 комфортность условий предоставления услуг, 88,7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97,8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75,3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653055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81732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2708434"/>
          </a:xfrm>
          <a:prstGeom prst="rect">
            <a:avLst/>
          </a:prstGeom>
          <a:noFill/>
        </p:spPr>
        <p:txBody>
          <a:bodyPr wrap="square" rtlCol="0">
            <a:spAutoFit/>
          </a:bodyPr>
          <a:lstStyle/>
          <a:p>
            <a:pPr indent="358775"/>
            <a:r>
              <a:rPr lang="ru-RU" sz="1000" smtClean="0"/>
              <a:t>Итоговые оценки: 99,3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72,5 баллов, по показателю доброжелательности, вежливости, компетентности работников, показатель составил 97,4 баллов. По критериям удовлетворенности качеством образовательной организации, данная организация получила 97,5 баллов. Итоговый показатель по данной организации составил 92,9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42195291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615114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100 комфортность условий предоставления услуг, 86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90,4 баллов. Итоговый показатель по данной организации составил 75,3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03212492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791617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26,1 баллов, по показателю доброжелательности, вежливости, компетентности работников, показатель составил 88,2 баллов. По критериям удовлетворенности качеством образовательной организации, данная организация получила 86,5 баллов. Итоговый показатель по данной организации составил 75,2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8991446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0520741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940635"/>
          </a:xfrm>
          <a:prstGeom prst="rect">
            <a:avLst/>
          </a:prstGeom>
          <a:noFill/>
        </p:spPr>
        <p:txBody>
          <a:bodyPr wrap="square" rtlCol="0">
            <a:spAutoFit/>
          </a:bodyPr>
          <a:lstStyle/>
          <a:p>
            <a:pPr indent="358775"/>
            <a:r>
              <a:rPr lang="ru-RU" sz="1000" smtClean="0"/>
              <a:t>Итоговые оценки: 94,4 комфортность условий предоставления услуг, 81 баллов, по показателю доступности образовательной организации для обучения инвалидов и лиц с ограниченными возможностями здоровья, 37,9 баллов, по показателю доброжелательности, вежливости, компетентности работников, показатель составил 81,2 баллов. По критериям удовлетворенности качеством образовательной организации, данная организация получила 80,5 баллов. Итоговый показатель по данной организации составил 75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23404509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6221603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 комфортность условий предоставления услуг, 77,7 баллов, по показателю доступности образовательной организации для обучения инвалидов и лиц с ограниченными возможностями здоровья, 37,9 баллов, по показателю доброжелательности, вежливости, компетентности работников, показатель составил 83,6 баллов. По критериям удовлетворенности качеством образовательной организации, данная организация получила 83,5 баллов. Итоговый показатель по данной организации составил 74,9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21497761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1727888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88,8 комфортность условий предоставления услуг, 72,7 баллов, по показателю доступности образовательной организации для обучения инвалидов и лиц с ограниченными возможностями здоровья, 48,9 баллов, по показателю доброжелательности, вежливости, компетентности работников, показатель составил 85,2 баллов. По критериям удовлетворенности качеством образовательной организации, данная организация получила 79,1 баллов. Итоговый показатель по данной организации составил 74,9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0862202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46318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88,5 комфортность условий предоставления услуг, 79,7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98 баллов. Итоговый показатель по данной организации составил 74,8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28922924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160014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74,9 комфортность условий предоставления услуг, 82,7 баллов, по показателю доступности образовательной организации для обучения инвалидов и лиц с ограниченными возможностями здоровья, 30,5 баллов, по показателю доброжелательности, вежливости, компетентности работников, показатель составил 94 баллов. По критериям удовлетворенности качеством образовательной организации, данная организация получила 91,8 баллов. Итоговый показатель по данной организации составил 74,8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0995050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3782863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90,2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48,9 баллов, по показателю доброжелательности, вежливости, компетентности работников, показатель составил 85,4 баллов. По критериям удовлетворенности качеством образовательной организации, данная организация получила 72,7 баллов. Итоговый показатель по данной организации составил 74,6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5938629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468117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73,7 баллов, по показателю доступности образовательной организации для обучения инвалидов и лиц с ограниченными возможностями здоровья, 30,5 баллов, по показателю доброжелательности, вежливости, компетентности работников, показатель составил 88 баллов. По критериям удовлетворенности качеством образовательной организации, данная организация получила 82,9 баллов. Итоговый показатель по данной организации составил 74,5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94742040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86357743"/>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149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77,2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49,5 баллов, по показателю доброжелательности, вежливости, компетентности работников, показатель составил 85,6 баллов. По критериям удовлетворенности качеством образовательной организации, данная организация получила 83,4 баллов. Итоговый показатель по данной организации составил 74,5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1196283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88218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3477875"/>
          </a:xfrm>
          <a:prstGeom prst="rect">
            <a:avLst/>
          </a:prstGeom>
          <a:noFill/>
        </p:spPr>
        <p:txBody>
          <a:bodyPr wrap="square" rtlCol="0">
            <a:spAutoFit/>
          </a:bodyPr>
          <a:lstStyle/>
          <a:p>
            <a:pPr indent="358775"/>
            <a:r>
              <a:rPr lang="ru-RU" sz="1000" smtClean="0"/>
              <a:t>Итоговые оценки: 95,3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84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96,4 баллов. Итоговый показатель по данной организации составил 92 баллов</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0330361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1486575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555641"/>
          </a:xfrm>
          <a:prstGeom prst="rect">
            <a:avLst/>
          </a:prstGeom>
          <a:noFill/>
        </p:spPr>
        <p:txBody>
          <a:bodyPr wrap="square" rtlCol="0">
            <a:spAutoFit/>
          </a:bodyPr>
          <a:lstStyle/>
          <a:p>
            <a:pPr indent="358775"/>
            <a:r>
              <a:rPr lang="ru-RU" sz="1000" smtClean="0"/>
              <a:t>Итоговые оценки: 63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98,6 баллов. По критериям удовлетворенности качеством образовательной организации, данная организация получила 97,8 баллов. Итоговый показатель по данной организации составил 74,3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19140763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92540884"/>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85,1 комфортность условий предоставления услуг, 76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87,6 баллов. По критериям удовлетворенности качеством образовательной организации, данная организация получила 86,3 баллов. Итоговый показатель по данной организации составил 74,2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51439656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8688904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89,4 комфортность условий предоставления услуг, 85 баллов, по показателю доступности образовательной организации для обучения инвалидов и лиц с ограниченными возможностями здоровья, 31 баллов, по показателю доброжелательности, вежливости, компетентности работников, показатель составил 87,4 баллов. По критериям удовлетворенности качеством образовательной организации, данная организация получила 77,8 баллов. Итоговый показатель по данной организации составил 74,1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10960867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73169193"/>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99,1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90,4 баллов. По критериям удовлетворенности качеством образовательной организации, данная организация получила 79,3 баллов. Итоговый показатель по данной организации составил 73,9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endParaRPr lang="ru-RU" sz="1000" dirty="0"/>
          </a:p>
        </p:txBody>
      </p:sp>
      <p:graphicFrame>
        <p:nvGraphicFramePr>
          <p:cNvPr id="2" name="Диаграмма 1"/>
          <p:cNvGraphicFramePr/>
          <p:nvPr>
            <p:extLst>
              <p:ext uri="{D42A27DB-BD31-4B8C-83A1-F6EECF244321}">
                <p14:modId xmlns:p14="http://schemas.microsoft.com/office/powerpoint/2010/main" val="6871365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992309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786747"/>
          </a:xfrm>
          <a:prstGeom prst="rect">
            <a:avLst/>
          </a:prstGeom>
          <a:noFill/>
        </p:spPr>
        <p:txBody>
          <a:bodyPr wrap="square" rtlCol="0">
            <a:spAutoFit/>
          </a:bodyPr>
          <a:lstStyle/>
          <a:p>
            <a:pPr indent="358775"/>
            <a:r>
              <a:rPr lang="ru-RU" sz="1000" smtClean="0"/>
              <a:t>Итоговые оценки: 93,6 комфортность условий предоставления услуг, 59 баллов, по показателю доступности образовательной организации для обучения инвалидов и лиц с ограниченными возможностями здоровья, 68,4 баллов, по показателю доброжелательности, вежливости, компетентности работников, показатель составил 75,2 баллов. По критериям удовлетворенности качеством образовательной организации, данная организация получила 71,9 баллов. Итоговый показатель по данной организации составил 73,6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226964223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53218588"/>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88,7 комфортность условий предоставления услуг, 70,7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86,4 баллов. По критериям удовлетворенности качеством образовательной организации, данная организация получила 74,4 баллов. Итоговый показатель по данной организации составил 73,2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36764365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9825518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93,4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29 баллов, по показателю доброжелательности, вежливости, компетентности работников, показатель составил 86,8 баллов. По критериям удовлетворенности качеством образовательной организации, данная организация получила 80,5 баллов. Итоговый показатель по данной организации составил 73,1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2722749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13692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940088"/>
          </a:xfrm>
          <a:prstGeom prst="rect">
            <a:avLst/>
          </a:prstGeom>
          <a:noFill/>
        </p:spPr>
        <p:txBody>
          <a:bodyPr wrap="square" rtlCol="0">
            <a:spAutoFit/>
          </a:bodyPr>
          <a:lstStyle/>
          <a:p>
            <a:pPr indent="358775"/>
            <a:r>
              <a:rPr lang="ru-RU" sz="1000" smtClean="0"/>
              <a:t>Итоговые оценки: 87,8 комфортность условий предоставления услуг, 69,7 баллов, по показателю доступности образовательной организации для обучения инвалидов и лиц с ограниченными возможностями здоровья, 46,9 баллов, по показателю доброжелательности, вежливости, компетентности работников, показатель составил 82,8 баллов. По критериям удовлетворенности качеством образовательной организации, данная организация получила 76,5 баллов. Итоговый показатель по данной организации составил 72,7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338663560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167439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100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20 баллов, по показателю доброжелательности, вежливости, компетентности работников, показатель составил 87 баллов. По критериям удовлетворенности качеством образовательной организации, данная организация получила 79,5 баллов. Итоговый показатель по данной организации составил 72,7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13511988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7908833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159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94,6 комфортность условий предоставления услуг, 71,7 баллов, по показателю доступности образовательной организации для обучения инвалидов и лиц с ограниченными возможностями здоровья, 34,1 баллов, по показателю доброжелательности, вежливости, компетентности работников, показатель составил 88,4 баллов. По критериям удовлетворенности качеством образовательной организации, данная организация получила 74,6 баллов. Итоговый показатель по данной организации составил 72,7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8912498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761489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2708434"/>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70 баллов, по показателю доброжелательности, вежливости, компетентности работников, показатель составил 98 баллов. По критериям удовлетворенности качеством образовательной организации, данная организация получила 93 баллов. Итоговый показатель по данной организации составил 91,5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162875930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84174364"/>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97 комфортность условий предоставления услуг, 78,7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90,4 баллов. По критериям удовлетворенности качеством образовательной организации, данная организация получила 81,4 баллов. Итоговый показатель по данной организации составил 72,5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6590680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9041635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94,5 комфортность условий предоставления услуг, 66 баллов, по показателю доступности образовательной организации для обучения инвалидов и лиц с ограниченными возможностями здоровья, 34 баллов, по показателю доброжелательности, вежливости, компетентности работников, показатель составил 86,4 баллов. По критериям удовлетворенности качеством образовательной организации, данная организация получила 81,3 баллов. Итоговый показатель по данной организации составил 72,4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40639286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86544290"/>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61,7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88,8 баллов. По критериям удовлетворенности качеством образовательной организации, данная организация получила 87,1 баллов. Итоговый показатель по данной организации составил 72,1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64279656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18637310"/>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86,6 комфортность условий предоставления услуг, 74,7 баллов, по показателю доступности образовательной организации для обучения инвалидов и лиц с ограниченными возможностями здоровья, 32,8 баллов, по показателю доброжелательности, вежливости, компетентности работников, показатель составил 83 баллов. По критериям удовлетворенности качеством образовательной организации, данная организация получила 83,1 баллов. Итоговый показатель по данной организации составил 72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1388216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3239577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94,6 комфортность условий предоставления услуг, 68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97 баллов. Итоговый показатель по данной организации составил 71,9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73540603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38686308"/>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325082"/>
          </a:xfrm>
          <a:prstGeom prst="rect">
            <a:avLst/>
          </a:prstGeom>
          <a:noFill/>
        </p:spPr>
        <p:txBody>
          <a:bodyPr wrap="square" rtlCol="0">
            <a:spAutoFit/>
          </a:bodyPr>
          <a:lstStyle/>
          <a:p>
            <a:pPr indent="358775"/>
            <a:r>
              <a:rPr lang="ru-RU" sz="1000" smtClean="0"/>
              <a:t>Итоговые оценки: 86,8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35 баллов, по показателю доброжелательности, вежливости, компетентности работников, показатель составил 81,2 баллов. По критериям удовлетворенности качеством образовательной организации, данная организация получила 76,1 баллов. Итоговый показатель по данной организации составил 71,8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41316056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4619419"/>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555641"/>
          </a:xfrm>
          <a:prstGeom prst="rect">
            <a:avLst/>
          </a:prstGeom>
          <a:noFill/>
        </p:spPr>
        <p:txBody>
          <a:bodyPr wrap="square" rtlCol="0">
            <a:spAutoFit/>
          </a:bodyPr>
          <a:lstStyle/>
          <a:p>
            <a:pPr indent="358775"/>
            <a:r>
              <a:rPr lang="ru-RU" sz="1000" smtClean="0"/>
              <a:t>Итоговые оценки: 90 комфортность условий предоставления услуг, 70,7 баллов, по показателю доступности образовательной организации для обучения инвалидов и лиц с ограниченными возможностями здоровья, 56 баллов, по показателю доброжелательности, вежливости, компетентности работников, показатель составил 75,4 баллов. По критериям удовлетворенности качеством образовательной организации, данная организация получила 66,7 баллов. Итоговый показатель по данной организации составил 71,8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68897952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1923954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80,5 комфортность условий предоставления услуг, 56,7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91 баллов. По критериям удовлетворенности качеством образовательной организации, данная организация получила 92,5 баллов. Итоговый показатель по данной организации составил 71,7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89912511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1256736"/>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940635"/>
          </a:xfrm>
          <a:prstGeom prst="rect">
            <a:avLst/>
          </a:prstGeom>
          <a:noFill/>
        </p:spPr>
        <p:txBody>
          <a:bodyPr wrap="square" rtlCol="0">
            <a:spAutoFit/>
          </a:bodyPr>
          <a:lstStyle/>
          <a:p>
            <a:pPr indent="358775"/>
            <a:r>
              <a:rPr lang="ru-RU" sz="1000" smtClean="0"/>
              <a:t>Итоговые оценки: 97,2 комфортность условий предоставления услуг, 73,7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76,6 баллов. По критериям удовлетворенности качеством образовательной организации, данная организация получила 75 баллов. Итоговый показатель по данной организации составил 71,7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80798833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33101753"/>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169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92,9 комфортность условий предоставления услуг, 69 баллов, по показателю доступности образовательной организации для обучения инвалидов и лиц с ограниченными возможностями здоровья, 29 баллов, по показателю доброжелательности, вежливости, компетентности работников, показатель составил 88,8 баллов. По критериям удовлетворенности качеством образовательной организации, данная организация получила 78,7 баллов. Итоговый показатель по данной организации составил 71,7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34424228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136878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72 баллов, по показателю доброжелательности, вежливости, компетентности работников, показатель составил 96,2 баллов. По критериям удовлетворенности качеством образовательной организации, данная организация получила 95,6 баллов. Итоговый показатель по данной организации составил 91,2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701264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83572495"/>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92,6 комфортность условий предоставления услуг, 60,7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89,8 баллов. По критериям удовлетворенности качеством образовательной организации, данная организация получила 76,5 баллов. Итоговый показатель по данной организации составил 71,5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57483513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8879643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555641"/>
          </a:xfrm>
          <a:prstGeom prst="rect">
            <a:avLst/>
          </a:prstGeom>
          <a:noFill/>
        </p:spPr>
        <p:txBody>
          <a:bodyPr wrap="square" rtlCol="0">
            <a:spAutoFit/>
          </a:bodyPr>
          <a:lstStyle/>
          <a:p>
            <a:pPr indent="358775"/>
            <a:r>
              <a:rPr lang="ru-RU" sz="1000" smtClean="0"/>
              <a:t>Итоговые оценки: 83,6 комфортность условий предоставления услуг, 84,7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91,5 баллов. Итоговый показатель по данной организации составил 71,5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7095757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15523097"/>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171194"/>
          </a:xfrm>
          <a:prstGeom prst="rect">
            <a:avLst/>
          </a:prstGeom>
          <a:noFill/>
        </p:spPr>
        <p:txBody>
          <a:bodyPr wrap="square" rtlCol="0">
            <a:spAutoFit/>
          </a:bodyPr>
          <a:lstStyle/>
          <a:p>
            <a:pPr indent="358775"/>
            <a:r>
              <a:rPr lang="ru-RU" sz="1000" smtClean="0"/>
              <a:t>Итоговые оценки: 52,8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42,1 баллов, по показателю доброжелательности, вежливости, компетентности работников, показатель составил 89,8 баллов. По критериям удовлетворенности качеством образовательной организации, данная организация получила 95,6 баллов. Итоговый показатель по данной организации составил 71,4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083219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4030907"/>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93,7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80,4 баллов. По критериям удовлетворенности качеством образовательной организации, данная организация получила 72,6 баллов. Итоговый показатель по данной организации составил 71,3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endParaRPr lang="ru-RU" sz="1000" dirty="0"/>
          </a:p>
        </p:txBody>
      </p:sp>
      <p:graphicFrame>
        <p:nvGraphicFramePr>
          <p:cNvPr id="2" name="Диаграмма 1"/>
          <p:cNvGraphicFramePr/>
          <p:nvPr>
            <p:extLst>
              <p:ext uri="{D42A27DB-BD31-4B8C-83A1-F6EECF244321}">
                <p14:modId xmlns:p14="http://schemas.microsoft.com/office/powerpoint/2010/main" val="278564701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24008131"/>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94,9 комфортность условий предоставления услуг, 64,7 баллов, по показателю доступности образовательной организации для обучения инвалидов и лиц с ограниченными возможностями здоровья, 26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77,5 баллов. Итоговый показатель по данной организации составил 71,3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3711669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9203873"/>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92,2 комфортность условий предоставления услуг, 78,7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88,8 баллов. По критериям удовлетворенности качеством образовательной организации, данная организация получила 88,4 баллов. Итоговый показатель по данной организации составил 71,2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82917835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25118373"/>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90,5 комфортность условий предоставления услуг, 73,7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85,6 баллов. По критериям удовлетворенности качеством образовательной организации, данная организация получила 86,6 баллов. Итоговый показатель по данной организации составил 70,5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78944466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9927041"/>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83,2 комфортность условий предоставления услуг, 70,7 баллов, по показателю доступности образовательной организации для обучения инвалидов и лиц с ограниченными возможностями здоровья, 28 баллов, по показателю доброжелательности, вежливости, компетентности работников, показатель составил 91,4 баллов. По критериям удовлетворенности качеством образовательной организации, данная организация получила 79,1 баллов. Итоговый показатель по данной организации составил 70,5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2362644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27157844"/>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71,7 баллов, по показателю доступности образовательной организации для обучения инвалидов и лиц с ограниченными возможностями здоровья, 20,1 баллов, по показателю доброжелательности, вежливости, компетентности работников, показатель составил 87,6 баллов. По критериям удовлетворенности качеством образовательной организации, данная организация получила 76,7 баллов. Итоговый показатель по данной организации составил 70,3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8468419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15969481"/>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179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84,6 комфортность условий предоставления услуг, 56 баллов, по показателю доступности образовательной организации для обучения инвалидов и лиц с ограниченными возможностями здоровья, 34,1 баллов, по показателю доброжелательности, вежливости, компетентности работников, показатель составил 86,8 баллов. По критериям удовлетворенности качеством образовательной организации, данная организация получила 88,4 баллов. Итоговый показатель по данной организации составил 70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0479570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285414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93,7 комфортность условий предоставления услуг, 99,7 баллов, по показателю доступности образовательной организации для обучения инвалидов и лиц с ограниченными возможностями здоровья, 68,4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95,8 баллов. Итоговый показатель по данной организации составил 91,2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94991194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7774127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90,4 комфортность условий предоставления услуг, 57 баллов, по показателю доступности образовательной организации для обучения инвалидов и лиц с ограниченными возможностями здоровья, 28 баллов, по показателю доброжелательности, вежливости, компетентности работников, показатель составил 87,8 баллов. По критериям удовлетворенности качеством образовательной организации, данная организация получила 83,4 баллов. Итоговый показатель по данной организации составил 69,3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0197275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5199041"/>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83,5 комфортность условий предоставления услуг, 65,7 баллов, по показателю доступности образовательной организации для обучения инвалидов и лиц с ограниченными возможностями здоровья, 34,7 баллов, по показателю доброжелательности, вежливости, компетентности работников, показатель составил 84,2 баллов. По критериям удовлетворенности качеством образовательной организации, данная организация получила 75 баллов. Итоговый показатель по данной организации составил 68,6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6461521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10382848"/>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91,6 комфортность условий предоставления услуг, 63,7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84,6 баллов. По критериям удовлетворенности качеством образовательной организации, данная организация получила 78,5 баллов. Итоговый показатель по данной организации составил 68,5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29041179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50365885"/>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58,5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80 баллов. По критериям удовлетворенности качеством образовательной организации, данная организация получила 87,4 баллов. Итоговый показатель по данной организации составил 68,4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28779083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3151146"/>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59,1 комфортность условий предоставления услуг, 71,7 баллов, по показателю доступности образовательной организации для обучения инвалидов и лиц с ограниченными возможностями здоровья, 42,4 баллов, по показателю доброжелательности, вежливости, компетентности работников, показатель составил 83,4 баллов. По критериям удовлетворенности качеством образовательной организации, данная организация получила 83,8 баллов. Итоговый показатель по данной организации составил 68,1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028478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42289134"/>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63,6 комфортность условий предоставления услуг, 72 баллов, по показателю доступности образовательной организации для обучения инвалидов и лиц с ограниченными возможностями здоровья, 22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84,4 баллов. Итоговый показатель по данной организации составил 67,9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47417992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20176531"/>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78,1 комфортность условий предоставления услуг, 57,7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84,4 баллов. По критериям удовлетворенности качеством образовательной организации, данная организация получила 79,4 баллов. Итоговый показатель по данной организации составил 67,5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37161385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0898092"/>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786747"/>
          </a:xfrm>
          <a:prstGeom prst="rect">
            <a:avLst/>
          </a:prstGeom>
          <a:noFill/>
        </p:spPr>
        <p:txBody>
          <a:bodyPr wrap="square" rtlCol="0">
            <a:spAutoFit/>
          </a:bodyPr>
          <a:lstStyle/>
          <a:p>
            <a:pPr indent="358775"/>
            <a:r>
              <a:rPr lang="ru-RU" sz="1000" smtClean="0"/>
              <a:t>Итоговые оценки: 72,8 комфортность условий предоставления услуг, 44,7 баллов, по показателю доступности образовательной организации для обучения инвалидов и лиц с ограниченными возможностями здоровья, 53,1 баллов, по показателю доброжелательности, вежливости, компетентности работников, показатель составил 87,4 баллов. По критериям удовлетворенности качеством образовательной организации, данная организация получила 77,7 баллов. Итоговый показатель по данной организации составил 67,1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32618552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43792862"/>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86,2 комфортность условий предоставления услуг, 67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83,2 баллов. По критериям удовлетворенности качеством образовательной организации, данная организация получила 82,4 баллов. Итоговый показатель по данной организации составил 67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412726868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905541"/>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189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75,4 комфортность условий предоставления услуг, 43 баллов, по показателю доступности образовательной организации для обучения инвалидов и лиц с ограниченными возможностями здоровья, 48 баллов, по показателю доброжелательности, вежливости, компетентности работников, показатель составил 89 баллов. По критериям удовлетворенности качеством образовательной организации, данная организация получила 78,9 баллов. Итоговый показатель по данной организации составил 66,9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54751834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6009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100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58,5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91,1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48071197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39543657"/>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94,3 комфортность условий предоставления услуг, 61 баллов, по показателю доступности образовательной организации для обучения инвалидов и лиц с ограниченными возможностями здоровья, 17,9 баллов, по показателю доброжелательности, вежливости, компетентности работников, показатель составил 82,8 баллов. По критериям удовлетворенности качеством образовательной организации, данная организация получила 73 баллов. Итоговый показатель по данной организации составил 65,8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67561990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37186070"/>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8863965"/>
          </a:xfrm>
          <a:prstGeom prst="rect">
            <a:avLst/>
          </a:prstGeom>
          <a:noFill/>
        </p:spPr>
        <p:txBody>
          <a:bodyPr wrap="square" rtlCol="0">
            <a:spAutoFit/>
          </a:bodyPr>
          <a:lstStyle/>
          <a:p>
            <a:pPr indent="358775"/>
            <a:r>
              <a:rPr lang="ru-RU" sz="1000" smtClean="0"/>
              <a:t>Итоговые оценки: 72,5 комфортность условий предоставления услуг, 68,7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76,6 баллов. По критериям удовлетворенности качеством образовательной организации, данная организация получила 69,6 баллов. Итоговый показатель по данной организации составил 65,1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243247383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53232469"/>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48,7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81 баллов. По критериям удовлетворенности качеством образовательной организации, данная организация получила 88,4 баллов. Итоговый показатель по данной организации составил 64,7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403087494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82338805"/>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8556188"/>
          </a:xfrm>
          <a:prstGeom prst="rect">
            <a:avLst/>
          </a:prstGeom>
          <a:noFill/>
        </p:spPr>
        <p:txBody>
          <a:bodyPr wrap="square" rtlCol="0">
            <a:spAutoFit/>
          </a:bodyPr>
          <a:lstStyle/>
          <a:p>
            <a:pPr indent="358775"/>
            <a:r>
              <a:rPr lang="ru-RU" sz="1000" smtClean="0"/>
              <a:t>Итоговые оценки: 88,3 комфортность условий предоставления услуг, 48,7 баллов, по показателю доступности образовательной организации для обучения инвалидов и лиц с ограниченными возможностями здоровья, 35 баллов, по показателю доброжелательности, вежливости, компетентности работников, показатель составил 83,2 баллов. По критериям удовлетворенности качеством образовательной организации, данная организация получила 68,1 баллов. Итоговый показатель по данной организации составил 64,7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254106191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97523661"/>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325082"/>
          </a:xfrm>
          <a:prstGeom prst="rect">
            <a:avLst/>
          </a:prstGeom>
          <a:noFill/>
        </p:spPr>
        <p:txBody>
          <a:bodyPr wrap="square" rtlCol="0">
            <a:spAutoFit/>
          </a:bodyPr>
          <a:lstStyle/>
          <a:p>
            <a:pPr indent="358775"/>
            <a:r>
              <a:rPr lang="ru-RU" sz="1000" smtClean="0"/>
              <a:t>Итоговые оценки: 96,4 комфортность условий предоставления услуг, 65,7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69,8 баллов. По критериям удовлетворенности качеством образовательной организации, данная организация получила 75 баллов. Итоговый показатель по данной организации составил 64,6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p>
          <a:p>
            <a:pPr indent="358775"/>
            <a:r>
              <a:rPr lang="ru-RU" sz="100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231857652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712146"/>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786747"/>
          </a:xfrm>
          <a:prstGeom prst="rect">
            <a:avLst/>
          </a:prstGeom>
          <a:noFill/>
        </p:spPr>
        <p:txBody>
          <a:bodyPr wrap="square" rtlCol="0">
            <a:spAutoFit/>
          </a:bodyPr>
          <a:lstStyle/>
          <a:p>
            <a:pPr indent="358775"/>
            <a:r>
              <a:rPr lang="ru-RU" sz="1000" smtClean="0"/>
              <a:t>Итоговые оценки: 63 комфортность условий предоставления услуг, 65,7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91 баллов. По критериям удовлетворенности качеством образовательной организации, данная организация получила 87,5 баллов. Итоговый показатель по данной организации составил 64,2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27154409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75177267"/>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53,7 комфортность условий предоставления услуг, 64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94 баллов. Итоговый показатель по данной организации составил 63,9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59963398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6245267"/>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73,9 комфортность условий предоставления услуг, 70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92 баллов. По критериям удовлетворенности качеством образовательной организации, данная организация получила 74 баллов. Итоговый показатель по данной организации составил 63,6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196184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82761828"/>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51,8 комфортность условий предоставления услуг, 60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89,4 баллов. По критериям удовлетворенности качеством образовательной организации, данная организация получила 82 баллов. Итоговый показатель по данной организации составил 62,6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14516482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53402007"/>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199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9171742"/>
          </a:xfrm>
          <a:prstGeom prst="rect">
            <a:avLst/>
          </a:prstGeom>
          <a:noFill/>
        </p:spPr>
        <p:txBody>
          <a:bodyPr wrap="square" rtlCol="0">
            <a:spAutoFit/>
          </a:bodyPr>
          <a:lstStyle/>
          <a:p>
            <a:pPr indent="358775"/>
            <a:r>
              <a:rPr lang="ru-RU" sz="1000" smtClean="0"/>
              <a:t>Итоговые оценки: 86 комфортность условий предоставления услуг, 48,7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75,6 баллов. По критериям удовлетворенности качеством образовательной организации, данная организация получила 63,9 баллов. Итоговый показатель по данной организации составил 56,4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18264041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40740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a:t>
            </a:fld>
            <a:endParaRPr lang="ru-RU" altLang="ru-RU" sz="1000" smtClean="0"/>
          </a:p>
        </p:txBody>
      </p:sp>
      <p:grpSp>
        <p:nvGrpSpPr>
          <p:cNvPr id="7" name="Group 25"/>
          <p:cNvGrpSpPr>
            <a:grpSpLocks/>
          </p:cNvGrpSpPr>
          <p:nvPr/>
        </p:nvGrpSpPr>
        <p:grpSpPr bwMode="auto">
          <a:xfrm>
            <a:off x="184564" y="1149925"/>
            <a:ext cx="8019498" cy="304258"/>
            <a:chOff x="2200" y="2631"/>
            <a:chExt cx="614" cy="614"/>
          </a:xfrm>
        </p:grpSpPr>
        <p:sp>
          <p:nvSpPr>
            <p:cNvPr id="9"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0"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600" b="1" dirty="0">
                  <a:solidFill>
                    <a:srgbClr val="2C5230"/>
                  </a:solidFill>
                  <a:latin typeface="Arial Narrow" pitchFamily="34" charset="0"/>
                </a:rPr>
                <a:t>Нормативно-правовая база для проведения </a:t>
              </a:r>
              <a:r>
                <a:rPr lang="ru-RU" sz="1600" b="1" dirty="0" smtClean="0">
                  <a:solidFill>
                    <a:srgbClr val="2C5230"/>
                  </a:solidFill>
                  <a:latin typeface="Arial Narrow" pitchFamily="34" charset="0"/>
                </a:rPr>
                <a:t>НОК </a:t>
              </a:r>
              <a:r>
                <a:rPr lang="ru-RU" sz="1600" b="1" dirty="0">
                  <a:solidFill>
                    <a:srgbClr val="2C5230"/>
                  </a:solidFill>
                  <a:latin typeface="Arial Narrow" pitchFamily="34" charset="0"/>
                </a:rPr>
                <a:t>УООД</a:t>
              </a:r>
              <a:endParaRPr lang="ru-RU" sz="1400" b="1" dirty="0">
                <a:solidFill>
                  <a:srgbClr val="2C5230"/>
                </a:solidFill>
                <a:latin typeface="Arial Narrow" pitchFamily="34" charset="0"/>
              </a:endParaRPr>
            </a:p>
          </p:txBody>
        </p:sp>
      </p:gr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6" name="Таблица 5"/>
          <p:cNvGraphicFramePr>
            <a:graphicFrameLocks noGrp="1"/>
          </p:cNvGraphicFramePr>
          <p:nvPr>
            <p:extLst>
              <p:ext uri="{D42A27DB-BD31-4B8C-83A1-F6EECF244321}">
                <p14:modId xmlns:p14="http://schemas.microsoft.com/office/powerpoint/2010/main" val="2119988962"/>
              </p:ext>
            </p:extLst>
          </p:nvPr>
        </p:nvGraphicFramePr>
        <p:xfrm>
          <a:off x="356973" y="1787855"/>
          <a:ext cx="9812977" cy="5158854"/>
        </p:xfrm>
        <a:graphic>
          <a:graphicData uri="http://schemas.openxmlformats.org/drawingml/2006/table">
            <a:tbl>
              <a:tblPr firstRow="1" bandRow="1">
                <a:tableStyleId>{2D5ABB26-0587-4C30-8999-92F81FD0307C}</a:tableStyleId>
              </a:tblPr>
              <a:tblGrid>
                <a:gridCol w="9812977"/>
              </a:tblGrid>
              <a:tr h="344429">
                <a:tc>
                  <a:txBody>
                    <a:bodyPr/>
                    <a:lstStyle/>
                    <a:p>
                      <a:pPr algn="just"/>
                      <a:r>
                        <a:rPr lang="ru-RU" sz="1300" kern="1200" dirty="0" smtClean="0">
                          <a:solidFill>
                            <a:schemeClr val="tx1"/>
                          </a:solidFill>
                          <a:effectLst/>
                          <a:latin typeface="+mn-lt"/>
                          <a:ea typeface="+mn-ea"/>
                          <a:cs typeface="+mn-cs"/>
                        </a:rPr>
                        <a:t>Федеральный закон от 29 декабря 2012 года № 273-ФЗ «Об образовании в Российской Федерации»</a:t>
                      </a:r>
                      <a:endParaRPr lang="ru-RU" sz="1300" kern="1200" dirty="0">
                        <a:solidFill>
                          <a:schemeClr val="tx1"/>
                        </a:solidFill>
                        <a:effectLst/>
                        <a:latin typeface="+mn-lt"/>
                        <a:ea typeface="+mn-ea"/>
                        <a:cs typeface="+mn-cs"/>
                      </a:endParaRPr>
                    </a:p>
                  </a:txBody>
                  <a:tcPr/>
                </a:tc>
              </a:tr>
              <a:tr h="815754">
                <a:tc>
                  <a:txBody>
                    <a:bodyPr/>
                    <a:lstStyle/>
                    <a:p>
                      <a:pPr algn="just"/>
                      <a:r>
                        <a:rPr lang="ru-RU" sz="1300" kern="1200" dirty="0" smtClean="0">
                          <a:solidFill>
                            <a:schemeClr val="tx1"/>
                          </a:solidFill>
                          <a:effectLst/>
                          <a:latin typeface="+mn-lt"/>
                          <a:ea typeface="+mn-ea"/>
                          <a:cs typeface="+mn-cs"/>
                        </a:rPr>
                        <a:t>Федеральный закон от 5 декабря 2017 года № 392-ФЗ «О внесении изменений  в отдельные законодательные акты Российской Федерации по вопросам проведения независимой оценки качества оказания услуг организациями в сфере культуры, социального обслуживания, охраны здоровья и образования»</a:t>
                      </a:r>
                      <a:endParaRPr lang="ru-RU" sz="1300" dirty="0">
                        <a:latin typeface="+mn-lt"/>
                      </a:endParaRPr>
                    </a:p>
                  </a:txBody>
                  <a:tcPr/>
                </a:tc>
              </a:tr>
              <a:tr h="815754">
                <a:tc>
                  <a:txBody>
                    <a:bodyPr/>
                    <a:lstStyle/>
                    <a:p>
                      <a:pPr algn="just"/>
                      <a:r>
                        <a:rPr lang="ru-RU" sz="1300" kern="1200" dirty="0" smtClean="0">
                          <a:solidFill>
                            <a:schemeClr val="tx1"/>
                          </a:solidFill>
                          <a:effectLst/>
                          <a:latin typeface="+mn-lt"/>
                          <a:ea typeface="+mn-ea"/>
                          <a:cs typeface="+mn-cs"/>
                        </a:rPr>
                        <a:t>Постановление Правительства Российской Федерации от 10 июля 2013 года № 582 «О правилах размещения на официальном сайте образовательной организации  в информационно-телекоммуникационной сети «Интернет» и обновлении информации об образовательной организации»</a:t>
                      </a:r>
                    </a:p>
                  </a:txBody>
                  <a:tcPr/>
                </a:tc>
              </a:tr>
              <a:tr h="1522744">
                <a:tc>
                  <a:txBody>
                    <a:bodyPr/>
                    <a:lstStyle/>
                    <a:p>
                      <a:pPr algn="just"/>
                      <a:r>
                        <a:rPr lang="ru-RU" sz="1300" kern="1200" dirty="0" smtClean="0">
                          <a:solidFill>
                            <a:schemeClr val="tx1"/>
                          </a:solidFill>
                          <a:effectLst/>
                          <a:latin typeface="+mn-lt"/>
                          <a:ea typeface="+mn-ea"/>
                          <a:cs typeface="+mn-cs"/>
                        </a:rPr>
                        <a:t>Приказ Минфина России от 07.05.2019 № 66н «О составе информации о результатах независимой оценки качества условий осуществления образовательной деятельности организациями, осуществляющими образовательную деятельность, условий оказания услуг организациями культуры, социального обслуживания, медицинскими организациями, федеральными учреждениями медико-социальной экспертизы, размещаемой на официальном сайте для размещения информации о государственных и муниципальных учреждениях в информационно-телекоммуникационной сети «Интернет», включая единые требования к такой информации, и порядке ее размещения, а также требованиях к качеству, удобству и простоте поиска указанной информации»</a:t>
                      </a:r>
                    </a:p>
                  </a:txBody>
                  <a:tcPr/>
                </a:tc>
              </a:tr>
              <a:tr h="832242">
                <a:tc>
                  <a:txBody>
                    <a:bodyPr/>
                    <a:lstStyle/>
                    <a:p>
                      <a:pPr marL="0" indent="0" algn="just">
                        <a:buFontTx/>
                        <a:buNone/>
                      </a:pPr>
                      <a:r>
                        <a:rPr lang="ru-RU" sz="1300" dirty="0" smtClean="0">
                          <a:latin typeface="+mn-lt"/>
                        </a:rPr>
                        <a:t>Постановление Правительства РФ от 31 мая 2018 года № 638 «Об утверждении Правил сбора и обобщения информации о качестве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endParaRPr lang="ru-RU" sz="1300" dirty="0">
                        <a:latin typeface="+mn-lt"/>
                      </a:endParaRPr>
                    </a:p>
                  </a:txBody>
                  <a:tcPr/>
                </a:tc>
              </a:tr>
              <a:tr h="827931">
                <a:tc>
                  <a:txBody>
                    <a:bodyPr/>
                    <a:lstStyle/>
                    <a:p>
                      <a:pPr marL="0" indent="0" algn="just">
                        <a:buFontTx/>
                        <a:buNone/>
                      </a:pPr>
                      <a:r>
                        <a:rPr lang="ru-RU" sz="1300" dirty="0" smtClean="0">
                          <a:latin typeface="+mn-lt"/>
                        </a:rPr>
                        <a:t>Приказ Минтруда России от 31 мая 2018 г. № 344н «Об утверждении Единого порядка расчета показателей, характеризующих общие критерии оценки качества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endParaRPr lang="ru-RU" sz="1300" dirty="0">
                        <a:latin typeface="+mn-lt"/>
                      </a:endParaRPr>
                    </a:p>
                  </a:txBody>
                  <a:tcPr/>
                </a:tc>
              </a:tr>
            </a:tbl>
          </a:graphicData>
        </a:graphic>
      </p:graphicFrame>
    </p:spTree>
    <p:extLst>
      <p:ext uri="{BB962C8B-B14F-4D97-AF65-F5344CB8AC3E}">
        <p14:creationId xmlns:p14="http://schemas.microsoft.com/office/powerpoint/2010/main" val="34207173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96,8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68,4 баллов, по показателю доброжелательности, вежливости, компетентности работников, показатель составил 99,6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91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6628995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7606519"/>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9171742"/>
          </a:xfrm>
          <a:prstGeom prst="rect">
            <a:avLst/>
          </a:prstGeom>
          <a:noFill/>
        </p:spPr>
        <p:txBody>
          <a:bodyPr wrap="square" rtlCol="0">
            <a:spAutoFit/>
          </a:bodyPr>
          <a:lstStyle/>
          <a:p>
            <a:pPr indent="358775"/>
            <a:r>
              <a:rPr lang="ru-RU" sz="1000" smtClean="0"/>
              <a:t>Итоговые оценки: 80,5 комфортность условий предоставления услуг, 64,7 баллов, по показателю доступности образовательной организации для обучения инвалидов и лиц с ограниченными возможностями здоровья, 22 баллов, по показателю доброжелательности, вежливости, компетентности работников, показатель составил 59,4 баллов. По критериям удовлетворенности качеством образовательной организации, данная организация получила 50,2 баллов. Итоговый показатель по данной организации составил 55,4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p>
          <a:p>
            <a:pPr indent="358775"/>
            <a:r>
              <a:rPr lang="ru-RU" sz="100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11870604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57651743"/>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grpSp>
        <p:nvGrpSpPr>
          <p:cNvPr id="12" name="Group 25"/>
          <p:cNvGrpSpPr>
            <a:grpSpLocks/>
          </p:cNvGrpSpPr>
          <p:nvPr/>
        </p:nvGrpSpPr>
        <p:grpSpPr bwMode="auto">
          <a:xfrm>
            <a:off x="878083" y="1322329"/>
            <a:ext cx="9250312" cy="341989"/>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ОРГАНИЗАЦИИ ДОШКОЛЬНОГО ОБРАЗОВАНИЯ</a:t>
              </a:r>
              <a:endParaRPr lang="ru-RU" sz="1400" b="1" dirty="0">
                <a:solidFill>
                  <a:srgbClr val="2C5230"/>
                </a:solidFill>
                <a:latin typeface="Arial Narrow" pitchFamily="34" charset="0"/>
              </a:endParaRPr>
            </a:p>
          </p:txBody>
        </p:sp>
      </p:grpSp>
      <p:sp>
        <p:nvSpPr>
          <p:cNvPr id="5" name="Прямоугольник 4"/>
          <p:cNvSpPr/>
          <p:nvPr/>
        </p:nvSpPr>
        <p:spPr>
          <a:xfrm>
            <a:off x="171502" y="1818678"/>
            <a:ext cx="10079722" cy="369332"/>
          </a:xfrm>
          <a:prstGeom prst="rect">
            <a:avLst/>
          </a:prstGeom>
        </p:spPr>
        <p:txBody>
          <a:bodyPr wrap="square">
            <a:spAutoFit/>
          </a:bodyPr>
          <a:lstStyle/>
          <a:p>
            <a:pPr>
              <a:spcAft>
                <a:spcPts val="300"/>
              </a:spcAft>
            </a:pPr>
            <a:r>
              <a:rPr lang="ru-RU" sz="1800" dirty="0" smtClean="0">
                <a:latin typeface="+mn-lt"/>
              </a:rPr>
              <a:t>Всего оценено –</a:t>
            </a:r>
            <a:r>
              <a:rPr lang="ru-RU" sz="1800" b="1" dirty="0" smtClean="0">
                <a:latin typeface="+mn-lt"/>
              </a:rPr>
              <a:t>160 </a:t>
            </a:r>
            <a:r>
              <a:rPr lang="ru-RU" sz="1800" dirty="0" smtClean="0">
                <a:latin typeface="+mn-lt"/>
              </a:rPr>
              <a:t>организаций. Итоговый балл  -  </a:t>
            </a:r>
            <a:r>
              <a:rPr lang="ru-RU" sz="1800" b="1" dirty="0" smtClean="0">
                <a:latin typeface="+mn-lt"/>
              </a:rPr>
              <a:t>78,0</a:t>
            </a:r>
            <a:r>
              <a:rPr lang="ru-RU" sz="1800" dirty="0" smtClean="0">
                <a:latin typeface="+mn-lt"/>
              </a:rPr>
              <a:t> баллов</a:t>
            </a:r>
          </a:p>
        </p:txBody>
      </p:sp>
      <p:graphicFrame>
        <p:nvGraphicFramePr>
          <p:cNvPr id="16" name="Диаграмма 15"/>
          <p:cNvGraphicFramePr/>
          <p:nvPr>
            <p:extLst>
              <p:ext uri="{D42A27DB-BD31-4B8C-83A1-F6EECF244321}">
                <p14:modId xmlns:p14="http://schemas.microsoft.com/office/powerpoint/2010/main" val="388278643"/>
              </p:ext>
            </p:extLst>
          </p:nvPr>
        </p:nvGraphicFramePr>
        <p:xfrm>
          <a:off x="171501" y="2449731"/>
          <a:ext cx="6911688" cy="4585648"/>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Box 16"/>
          <p:cNvSpPr txBox="1"/>
          <p:nvPr/>
        </p:nvSpPr>
        <p:spPr>
          <a:xfrm>
            <a:off x="7118518" y="2003344"/>
            <a:ext cx="3390257" cy="4401205"/>
          </a:xfrm>
          <a:prstGeom prst="rect">
            <a:avLst/>
          </a:prstGeom>
          <a:noFill/>
        </p:spPr>
        <p:txBody>
          <a:bodyPr wrap="square" rtlCol="0">
            <a:spAutoFit/>
          </a:bodyPr>
          <a:lstStyle/>
          <a:p>
            <a:r>
              <a:rPr lang="ru-RU" sz="1400" dirty="0" smtClean="0"/>
              <a:t>Около 33% дошкольных учреждений, участвующих в оценке,  получили итоговый балл уровня «отлично», 65,6% - итоговый балл. «Выше среднего.</a:t>
            </a:r>
            <a:endParaRPr lang="en-US" sz="1400" dirty="0" smtClean="0"/>
          </a:p>
          <a:p>
            <a:endParaRPr lang="en-US" sz="1400" dirty="0"/>
          </a:p>
          <a:p>
            <a:r>
              <a:rPr lang="ru-RU" sz="1400" dirty="0" smtClean="0"/>
              <a:t>Наиболее высоко оценены критерии </a:t>
            </a:r>
            <a:r>
              <a:rPr lang="ru-RU" sz="1400" dirty="0"/>
              <a:t>«доброжелательность, вежливость сотрудников</a:t>
            </a:r>
            <a:r>
              <a:rPr lang="ru-RU" sz="1400" dirty="0" smtClean="0"/>
              <a:t>»</a:t>
            </a:r>
            <a:r>
              <a:rPr lang="en-US" sz="1400" dirty="0"/>
              <a:t>,</a:t>
            </a:r>
            <a:r>
              <a:rPr lang="ru-RU" sz="1400" dirty="0" smtClean="0"/>
              <a:t> </a:t>
            </a:r>
            <a:r>
              <a:rPr lang="ru-RU" sz="1400" dirty="0"/>
              <a:t>«</a:t>
            </a:r>
            <a:r>
              <a:rPr lang="ru-RU" sz="1400" dirty="0" smtClean="0"/>
              <a:t>открытость и доступность информации», и «удовлетворенность условиями оказания образовательных услуг»</a:t>
            </a:r>
          </a:p>
          <a:p>
            <a:endParaRPr lang="ru-RU" sz="1400" dirty="0"/>
          </a:p>
          <a:p>
            <a:r>
              <a:rPr lang="ru-RU" sz="1400" dirty="0" smtClean="0"/>
              <a:t>Низкие оценки дошкольные учреждения получили по критерию доступности услуг для инвалидов. Лишь в одной организации созданы </a:t>
            </a:r>
            <a:r>
              <a:rPr lang="ru-RU" sz="1400" dirty="0"/>
              <a:t>все условия для получения инвалидами образовательных </a:t>
            </a:r>
            <a:r>
              <a:rPr lang="ru-RU" sz="1400" dirty="0" smtClean="0"/>
              <a:t>услуг.</a:t>
            </a:r>
          </a:p>
          <a:p>
            <a:endParaRPr lang="ru-RU" sz="1400" dirty="0"/>
          </a:p>
        </p:txBody>
      </p:sp>
    </p:spTree>
    <p:extLst>
      <p:ext uri="{BB962C8B-B14F-4D97-AF65-F5344CB8AC3E}">
        <p14:creationId xmlns:p14="http://schemas.microsoft.com/office/powerpoint/2010/main" val="1171771183"/>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1631216"/>
          </a:xfrm>
          <a:prstGeom prst="rect">
            <a:avLst/>
          </a:prstGeom>
          <a:noFill/>
        </p:spPr>
        <p:txBody>
          <a:bodyPr wrap="square" rtlCol="0">
            <a:spAutoFit/>
          </a:bodyPr>
          <a:lstStyle/>
          <a:p>
            <a:pPr indent="358775"/>
            <a:r>
              <a:rPr lang="ru-RU" sz="1000" smtClean="0"/>
              <a:t>Итоговые оценки: 97,3 комфортность условий предоставления услуг, 93,7 баллов, по показателю доступности образовательной организации для обучения инвалидов и лиц с ограниченными возможностями здоровья, 92 баллов, по показателю доброжелательности, вежливости, компетентности работников, показатель составил 99,6 баллов. По критериям удовлетворенности качеством образовательной организации, данная организация получила 95,8 баллов. Итоговый показатель по данной организации составил 95,7 баллов</a:t>
            </a:r>
            <a:endParaRPr lang="ru-RU" sz="1000" dirty="0"/>
          </a:p>
        </p:txBody>
      </p:sp>
      <p:graphicFrame>
        <p:nvGraphicFramePr>
          <p:cNvPr id="2" name="Диаграмма 1"/>
          <p:cNvGraphicFramePr/>
          <p:nvPr>
            <p:extLst>
              <p:ext uri="{D42A27DB-BD31-4B8C-83A1-F6EECF244321}">
                <p14:modId xmlns:p14="http://schemas.microsoft.com/office/powerpoint/2010/main" val="237342274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49919042"/>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2862322"/>
          </a:xfrm>
          <a:prstGeom prst="rect">
            <a:avLst/>
          </a:prstGeom>
          <a:noFill/>
        </p:spPr>
        <p:txBody>
          <a:bodyPr wrap="square" rtlCol="0">
            <a:spAutoFit/>
          </a:bodyPr>
          <a:lstStyle/>
          <a:p>
            <a:pPr indent="358775"/>
            <a:r>
              <a:rPr lang="ru-RU" sz="1000" smtClean="0"/>
              <a:t>Итоговые оценки: 97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82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97,5 баллов. Итоговый показатель по данной организации составил 94,8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38955083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41549335"/>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98,8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66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93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01408209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70121391"/>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3939540"/>
          </a:xfrm>
          <a:prstGeom prst="rect">
            <a:avLst/>
          </a:prstGeom>
          <a:noFill/>
        </p:spPr>
        <p:txBody>
          <a:bodyPr wrap="square" rtlCol="0">
            <a:spAutoFit/>
          </a:bodyPr>
          <a:lstStyle/>
          <a:p>
            <a:pPr indent="358775"/>
            <a:r>
              <a:rPr lang="ru-RU" sz="1000" dirty="0" smtClean="0"/>
              <a:t>Итоговые оценки: 97,6 комфортность условий предоставления услуг, 93 баллов, по показателю доступности образовательной организации для обучения инвалидов и лиц с ограниченными возможностями здоровья, 78 баллов, по показателю доброжелательности, вежливости, компетентности работников, показатель составил 92 баллов. По критериям удовлетворенности качеством образовательной организации, данная организация получила 93 баллов. Итоговый показатель по данной организации составил 90,7 баллов</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5361669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49331945"/>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2862322"/>
          </a:xfrm>
          <a:prstGeom prst="rect">
            <a:avLst/>
          </a:prstGeom>
          <a:noFill/>
        </p:spPr>
        <p:txBody>
          <a:bodyPr wrap="square" rtlCol="0">
            <a:spAutoFit/>
          </a:bodyPr>
          <a:lstStyle/>
          <a:p>
            <a:pPr indent="358775"/>
            <a:r>
              <a:rPr lang="ru-RU" sz="1000" smtClean="0"/>
              <a:t>Итоговые оценки: 96,8 комфортность условий предоставления услуг, 96,7 баллов, по показателю доступности образовательной организации для обучения инвалидов и лиц с ограниченными возможностями здоровья, 62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94,9 баллов. Итоговый показатель по данной организации составил 89,5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27167215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3619757"/>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100 комфортность условий предоставления услуг, 99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98 баллов. Итоговый показатель по данной организации составил 89,4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8920640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2469653"/>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3939540"/>
          </a:xfrm>
          <a:prstGeom prst="rect">
            <a:avLst/>
          </a:prstGeom>
          <a:noFill/>
        </p:spPr>
        <p:txBody>
          <a:bodyPr wrap="square" rtlCol="0">
            <a:spAutoFit/>
          </a:bodyPr>
          <a:lstStyle/>
          <a:p>
            <a:pPr indent="358775"/>
            <a:r>
              <a:rPr lang="ru-RU" sz="1000" dirty="0" smtClean="0"/>
              <a:t>Итоговые оценки: 92,4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68 баллов, по показателю доброжелательности, вежливости, компетентности работников, показатель составил 91,8 баллов. По критериям удовлетворенности качеством образовательной организации, данная организация получила 97 баллов. Итоговый показатель по данной организации составил 89,2 баллов</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02837683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14983560"/>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209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99,3 комфортность условий предоставления услуг, 96,7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96,7 баллов. Итоговый показатель по данной организации составил 88,8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50343238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113539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99,1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64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90,6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19317376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8488053"/>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97,2 комфортность условий предоставления услуг, 89,7 баллов, по показателю доступности образовательной организации для обучения инвалидов и лиц с ограниченными возможностями здоровья, 64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93,3 баллов. Итоговый показатель по данной организации составил 88,7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06154157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02351351"/>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3939540"/>
          </a:xfrm>
          <a:prstGeom prst="rect">
            <a:avLst/>
          </a:prstGeom>
          <a:noFill/>
        </p:spPr>
        <p:txBody>
          <a:bodyPr wrap="square" rtlCol="0">
            <a:spAutoFit/>
          </a:bodyPr>
          <a:lstStyle/>
          <a:p>
            <a:pPr indent="358775"/>
            <a:r>
              <a:rPr lang="ru-RU" sz="1000" dirty="0" smtClean="0"/>
              <a:t>Итоговые оценки: 94,3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62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88,4 баллов. Итоговый показатель по данной организации составил 87,9 баллов</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90508587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99651668"/>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97,3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87,9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53997396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9968003"/>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324535"/>
          </a:xfrm>
          <a:prstGeom prst="rect">
            <a:avLst/>
          </a:prstGeom>
          <a:noFill/>
        </p:spPr>
        <p:txBody>
          <a:bodyPr wrap="square" rtlCol="0">
            <a:spAutoFit/>
          </a:bodyPr>
          <a:lstStyle/>
          <a:p>
            <a:pPr indent="358775"/>
            <a:r>
              <a:rPr lang="ru-RU" sz="1000" dirty="0" smtClean="0"/>
              <a:t>Итоговые оценки: 94,9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50,7 баллов, по показателю доброжелательности, вежливости, компетентности работников, показатель составил 99,8 баллов. По критериям удовлетворенности качеством образовательной организации, данная организация получила 99,6 баллов. Итоговый показатель по данной организации составил 86,8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14976205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84361369"/>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97,3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86,7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60312516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17575439"/>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99,7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86,7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43108193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10969834"/>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99,4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99,8 баллов. Итоговый показатель по данной организации составил 86,6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1403396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62374990"/>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4708981"/>
          </a:xfrm>
          <a:prstGeom prst="rect">
            <a:avLst/>
          </a:prstGeom>
          <a:noFill/>
        </p:spPr>
        <p:txBody>
          <a:bodyPr wrap="square" rtlCol="0">
            <a:spAutoFit/>
          </a:bodyPr>
          <a:lstStyle/>
          <a:p>
            <a:pPr indent="358775"/>
            <a:r>
              <a:rPr lang="ru-RU" sz="1000" dirty="0" smtClean="0"/>
              <a:t>Итоговые оценки: 95,8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70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94,4 баллов. Итоговый показатель по данной организации составил 86,5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3805086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58782999"/>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2862322"/>
          </a:xfrm>
          <a:prstGeom prst="rect">
            <a:avLst/>
          </a:prstGeom>
          <a:noFill/>
        </p:spPr>
        <p:txBody>
          <a:bodyPr wrap="square" rtlCol="0">
            <a:spAutoFit/>
          </a:bodyPr>
          <a:lstStyle/>
          <a:p>
            <a:pPr indent="358775"/>
            <a:r>
              <a:rPr lang="ru-RU" sz="1000" smtClean="0"/>
              <a:t>Итоговые оценки: 96,9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62 баллов, по показателю доброжелательности, вежливости, компетентности работников, показатель составил 97 баллов. По критериям удовлетворенности качеством образовательной организации, данная организация получила 92,1 баллов. Итоговый показатель по данной организации составил 86,2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75422486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17147440"/>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219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97,6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42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98,2 баллов. Итоговый показатель по данной организации составил 86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1705261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32439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96,2 комфортность условий предоставления услуг, 96 баллов, по показателю доступности образовательной организации для обучения инвалидов и лиц с ограниченными возможностями здоровья, 65,4 баллов, по показателю доброжелательности, вежливости, компетентности работников, показатель составил 96,6 баллов. По критериям удовлетворенности качеством образовательной организации, данная организация получила 95,5 баллов. Итоговый показатель по данной организации составил 89,9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6104159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82494847"/>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99,4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85,9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35673061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17195024"/>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94,7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85,5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70050974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70963946"/>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247864"/>
          </a:xfrm>
          <a:prstGeom prst="rect">
            <a:avLst/>
          </a:prstGeom>
          <a:noFill/>
        </p:spPr>
        <p:txBody>
          <a:bodyPr wrap="square" rtlCol="0">
            <a:spAutoFit/>
          </a:bodyPr>
          <a:lstStyle/>
          <a:p>
            <a:pPr indent="358775"/>
            <a:r>
              <a:rPr lang="ru-RU" sz="1000" dirty="0" smtClean="0"/>
              <a:t>Итоговые оценки: 93,9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50,5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92,9 баллов. Итоговый показатель по данной организации составил 85,1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01168261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7497316"/>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94,2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93,3 баллов. Итоговый показатель по данной организации составил 84,8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65965300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7074903"/>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247864"/>
          </a:xfrm>
          <a:prstGeom prst="rect">
            <a:avLst/>
          </a:prstGeom>
          <a:noFill/>
        </p:spPr>
        <p:txBody>
          <a:bodyPr wrap="square" rtlCol="0">
            <a:spAutoFit/>
          </a:bodyPr>
          <a:lstStyle/>
          <a:p>
            <a:pPr indent="358775"/>
            <a:r>
              <a:rPr lang="ru-RU" sz="1000" dirty="0" smtClean="0"/>
              <a:t>Итоговые оценки: 94 комфортность условий предоставления услуг, 93 баллов, по показателю доступности образовательной организации для обучения инвалидов и лиц с ограниченными возможностями здоровья, 48,1 баллов, по показателю доброжелательности, вежливости, компетентности работников, показатель составил 93,4 баллов. По критериям удовлетворенности качеством образовательной организации, данная организация получила 91,7 баллов. Итоговый показатель по данной организации составил 84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07195776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06017772"/>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95,4 комфортность условий предоставления услуг, 92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92,4 баллов. По критериям удовлетворенности качеством образовательной организации, данная организация получила 85,7 баллов. Итоговый показатель по данной организации составил 83,9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96672301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46724376"/>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99,2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94,5 баллов. Итоговый показатель по данной организации составил 83,8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09926309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67505221"/>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94,8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99,8 баллов. По критериям удовлетворенности качеством образовательной организации, данная организация получила 99 баллов. Итоговый показатель по данной организации составил 83,7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02480836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21201814"/>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324535"/>
          </a:xfrm>
          <a:prstGeom prst="rect">
            <a:avLst/>
          </a:prstGeom>
          <a:noFill/>
        </p:spPr>
        <p:txBody>
          <a:bodyPr wrap="square" rtlCol="0">
            <a:spAutoFit/>
          </a:bodyPr>
          <a:lstStyle/>
          <a:p>
            <a:pPr indent="358775"/>
            <a:r>
              <a:rPr lang="ru-RU" sz="1000" dirty="0" smtClean="0"/>
              <a:t>Итоговые оценки: 98 комфортность условий предоставления услуг, 91,7 баллов, по показателю доступности образовательной организации для обучения инвалидов и лиц с ограниченными возможностями здоровья, 40,4 баллов, по показателю доброжелательности, вежливости, компетентности работников, показатель составил 94,4 баллов. По критериям удовлетворенности качеством образовательной организации, данная организация получила 92 баллов. Итоговый показатель по данной организации составил 83,3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45650438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30011782"/>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229</a:t>
            </a:fld>
            <a:endParaRPr lang="ru-RU" altLang="ru-RU" sz="1000" dirty="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92,2 комфортность условий предоставления услуг, 81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93,5 баллов. Итоговый показатель по данной организации составил 83,2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560874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13057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90,9 комфортность условий предоставления услуг, 96,7 баллов, по показателю доступности образовательной организации для обучения инвалидов и лиц с ограниченными возможностями здоровья, 66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96,5 баллов. Итоговый показатель по данной организации составил 89,2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13123317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4336850"/>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7325082"/>
          </a:xfrm>
          <a:prstGeom prst="rect">
            <a:avLst/>
          </a:prstGeom>
          <a:noFill/>
        </p:spPr>
        <p:txBody>
          <a:bodyPr wrap="square" rtlCol="0">
            <a:spAutoFit/>
          </a:bodyPr>
          <a:lstStyle/>
          <a:p>
            <a:pPr indent="358775"/>
            <a:r>
              <a:rPr lang="ru-RU" sz="1000" dirty="0" smtClean="0"/>
              <a:t>Итоговые оценки: 85,3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40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97,3 баллов. Итоговый показатель по данной организации составил 82,8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3095828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66993870"/>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478423"/>
          </a:xfrm>
          <a:prstGeom prst="rect">
            <a:avLst/>
          </a:prstGeom>
          <a:noFill/>
        </p:spPr>
        <p:txBody>
          <a:bodyPr wrap="square" rtlCol="0">
            <a:spAutoFit/>
          </a:bodyPr>
          <a:lstStyle/>
          <a:p>
            <a:pPr indent="358775"/>
            <a:r>
              <a:rPr lang="ru-RU" sz="1000" dirty="0" smtClean="0"/>
              <a:t>Итоговые оценки: 94,4 комфортность условий предоставления услуг, 76 баллов, по показателю доступности образовательной организации для обучения инвалидов и лиц с ограниченными возможностями здоровья, 72 баллов, по показателю доброжелательности, вежливости, компетентности работников, показатель составил 87,4 баллов. По критериям удовлетворенности качеством образовательной организации, данная организация получила 83,8 баллов. Итоговый показатель по данной организации составил 82,7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9628916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8459177"/>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97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82,6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68662194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14401722"/>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93,9 комфортность условий предоставления услуг, 73,7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96,2 баллов. По критериям удовлетворенности качеством образовательной организации, данная организация получила 94,4 баллов. Итоговый показатель по данной организации составил 82,4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5758878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89265243"/>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324535"/>
          </a:xfrm>
          <a:prstGeom prst="rect">
            <a:avLst/>
          </a:prstGeom>
          <a:noFill/>
        </p:spPr>
        <p:txBody>
          <a:bodyPr wrap="square" rtlCol="0">
            <a:spAutoFit/>
          </a:bodyPr>
          <a:lstStyle/>
          <a:p>
            <a:pPr indent="358775"/>
            <a:r>
              <a:rPr lang="ru-RU" sz="1000" dirty="0" smtClean="0"/>
              <a:t>Итоговые оценки: 95,9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32,9 баллов, по показателю доброжелательности, вежливости, компетентности работников, показатель составил 98 баллов. По критериям удовлетворенности качеством образовательной организации, данная организация получила 98,7 баллов. Итоговый показатель по данной организации составил 82,4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67570897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63559129"/>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247864"/>
          </a:xfrm>
          <a:prstGeom prst="rect">
            <a:avLst/>
          </a:prstGeom>
          <a:noFill/>
        </p:spPr>
        <p:txBody>
          <a:bodyPr wrap="square" rtlCol="0">
            <a:spAutoFit/>
          </a:bodyPr>
          <a:lstStyle/>
          <a:p>
            <a:pPr indent="358775"/>
            <a:r>
              <a:rPr lang="ru-RU" sz="1000" dirty="0" smtClean="0"/>
              <a:t>Итоговые оценки: 97,6 комфортность условий предоставления услуг, 90,7 баллов, по показателю доступности образовательной организации для обучения инвалидов и лиц с ограниченными возможностями здоровья, 34,1 баллов, по показателю доброжелательности, вежливости, компетентности работников, показатель составил 95,8 баллов. По критериям удовлетворенности качеством образовательной организации, данная организация получила 93,7 баллов. Итоговый показатель по данной организации составил 82,4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0590333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3456856"/>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96,1 комфортность условий предоставления услуг, 91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98 баллов. По критериям удовлетворенности качеством образовательной организации, данная организация получила 95,1 баллов. Итоговый показатель по данной организации составил 82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677506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0057494"/>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94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82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9312985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8779858"/>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95,8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81,9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1449879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20467006"/>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239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324535"/>
          </a:xfrm>
          <a:prstGeom prst="rect">
            <a:avLst/>
          </a:prstGeom>
          <a:noFill/>
        </p:spPr>
        <p:txBody>
          <a:bodyPr wrap="square" rtlCol="0">
            <a:spAutoFit/>
          </a:bodyPr>
          <a:lstStyle/>
          <a:p>
            <a:pPr indent="358775"/>
            <a:r>
              <a:rPr lang="ru-RU" sz="1000" dirty="0" smtClean="0"/>
              <a:t>Итоговые оценки: 98 комфортность условий предоставления услуг, 86 баллов, по показателю доступности образовательной организации для обучения инвалидов и лиц с ограниченными возможностями здоровья, 28,8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99,6 баллов. Итоговый показатель по данной организации составил 81,8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79728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800222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93 баллов, по показателю доступности образовательной организации для обучения инвалидов и лиц с ограниченными возможностями здоровья, 64 баллов, по показателю доброжелательности, вежливости, компетентности работников, показатель составил 96,2 баллов. По критериям удовлетворенности качеством образовательной организации, данная организация получила 93,1 баллов. Итоговый показатель по данной организации составил 89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49258161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0908442"/>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94,8 комфортность условий предоставления услуг, 85 баллов, по показателю доступности образовательной организации для обучения инвалидов и лиц с ограниченными возможностями здоровья, 39 баллов, по показателю доброжелательности, вежливости, компетентности работников, показатель составил 95,2 баллов. По критериям удовлетворенности качеством образовательной организации, данная организация получила 94,7 баллов. Итоговый показатель по данной организации составил 81,7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07439253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86360898"/>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401753"/>
          </a:xfrm>
          <a:prstGeom prst="rect">
            <a:avLst/>
          </a:prstGeom>
          <a:noFill/>
        </p:spPr>
        <p:txBody>
          <a:bodyPr wrap="square" rtlCol="0">
            <a:spAutoFit/>
          </a:bodyPr>
          <a:lstStyle/>
          <a:p>
            <a:pPr indent="358775"/>
            <a:r>
              <a:rPr lang="ru-RU" sz="1000" dirty="0" smtClean="0"/>
              <a:t>Итоговые оценки: 83,2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96,4 баллов. Итоговый показатель по данной организации составил 81,7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74843519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01387359"/>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95,8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97,7 баллов. Итоговый показатель по данной организации составил 81,5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3746356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64386894"/>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93,1 комфортность условий предоставления услуг, 78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98,4 баллов. Итоговый показатель по данной организации составил 81,3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25517945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16565714"/>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100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81,2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3309556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05865526"/>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7017306"/>
          </a:xfrm>
          <a:prstGeom prst="rect">
            <a:avLst/>
          </a:prstGeom>
          <a:noFill/>
        </p:spPr>
        <p:txBody>
          <a:bodyPr wrap="square" rtlCol="0">
            <a:spAutoFit/>
          </a:bodyPr>
          <a:lstStyle/>
          <a:p>
            <a:pPr indent="358775"/>
            <a:r>
              <a:rPr lang="ru-RU" sz="1000" dirty="0" smtClean="0"/>
              <a:t>Итоговые оценки: 99,2 комфортность условий предоставления услуг, 76 баллов, по показателю доступности образовательной организации для обучения инвалидов и лиц с ограниченными возможностями здоровья, 37,3 баллов, по показателю доброжелательности, вежливости, компетентности работников, показатель составил 97,4 баллов. По критериям удовлетворенности качеством образовательной организации, данная организация получила 96 баллов. Итоговый показатель по данной организации составил 81,2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78574448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9281926"/>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7017306"/>
          </a:xfrm>
          <a:prstGeom prst="rect">
            <a:avLst/>
          </a:prstGeom>
          <a:noFill/>
        </p:spPr>
        <p:txBody>
          <a:bodyPr wrap="square" rtlCol="0">
            <a:spAutoFit/>
          </a:bodyPr>
          <a:lstStyle/>
          <a:p>
            <a:pPr indent="358775"/>
            <a:r>
              <a:rPr lang="ru-RU" sz="1000" dirty="0" smtClean="0"/>
              <a:t>Итоговые оценки: 97,7 комфортность условий предоставления услуг, 78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98 баллов. По критериям удовлетворенности качеством образовательной организации, данная организация получила 96,1 баллов. Итоговый показатель по данной организации составил 81,2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169402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7670731"/>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96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97,5 баллов. Итоговый показатель по данной организации составил 81,1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692990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84924303"/>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247864"/>
          </a:xfrm>
          <a:prstGeom prst="rect">
            <a:avLst/>
          </a:prstGeom>
          <a:noFill/>
        </p:spPr>
        <p:txBody>
          <a:bodyPr wrap="square" rtlCol="0">
            <a:spAutoFit/>
          </a:bodyPr>
          <a:lstStyle/>
          <a:p>
            <a:pPr indent="358775"/>
            <a:r>
              <a:rPr lang="ru-RU" sz="1000" dirty="0" smtClean="0"/>
              <a:t>Итоговые оценки: 95 комфортность условий предоставления услуг, 84,7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94,4 баллов. По критериям удовлетворенности качеством образовательной организации, данная организация получила 94,8 баллов. Итоговый показатель по данной организации составил 81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78459282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67189093"/>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249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96,6 комфортность условий предоставления услуг, 70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96,2 баллов. По критериям удовлетворенности качеством образовательной организации, данная организация получила 95,9 баллов. Итоговый показатель по данной организации составил 80,9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04391714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372727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99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97,4 баллов. Итоговый показатель по данной организации составил 88,9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93424239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2174715"/>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98,2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95,6 баллов. Итоговый показатель по данной организации составил 80,9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54360804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88647328"/>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96,3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92,5 баллов. Итоговый показатель по данной организации составил 80,8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9692999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980935"/>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247864"/>
          </a:xfrm>
          <a:prstGeom prst="rect">
            <a:avLst/>
          </a:prstGeom>
          <a:noFill/>
        </p:spPr>
        <p:txBody>
          <a:bodyPr wrap="square" rtlCol="0">
            <a:spAutoFit/>
          </a:bodyPr>
          <a:lstStyle/>
          <a:p>
            <a:pPr indent="358775"/>
            <a:r>
              <a:rPr lang="ru-RU" sz="1000" dirty="0" smtClean="0"/>
              <a:t>Итоговые оценки: 85,4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44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93,4 баллов. Итоговый показатель по данной организации составил 80,6 баллов</a:t>
            </a:r>
          </a:p>
          <a:p>
            <a:pPr indent="358775"/>
            <a:r>
              <a:rPr lang="ru-RU" sz="1000" dirty="0" smtClean="0"/>
              <a:t>Необходимо привести информацию об организации  в соответствие с требованиями законодательства</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33075149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051749"/>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98,8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95,2 баллов. Итоговый показатель по данной организации составил 80,4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67362423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27217699"/>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401753"/>
          </a:xfrm>
          <a:prstGeom prst="rect">
            <a:avLst/>
          </a:prstGeom>
          <a:noFill/>
        </p:spPr>
        <p:txBody>
          <a:bodyPr wrap="square" rtlCol="0">
            <a:spAutoFit/>
          </a:bodyPr>
          <a:lstStyle/>
          <a:p>
            <a:pPr indent="358775"/>
            <a:r>
              <a:rPr lang="ru-RU" sz="1000" dirty="0" smtClean="0"/>
              <a:t>Итоговые оценки: 82,8 комфортность условий предоставления услуг, 86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97 баллов. Итоговый показатель по данной организации составил 80,2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9900496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77063882"/>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92,7 комфортность условий предоставления услуг, 71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92,8 баллов. Итоговый показатель по данной организации составил 80,2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72614382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97995701"/>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4862870"/>
          </a:xfrm>
          <a:prstGeom prst="rect">
            <a:avLst/>
          </a:prstGeom>
          <a:noFill/>
        </p:spPr>
        <p:txBody>
          <a:bodyPr wrap="square" rtlCol="0">
            <a:spAutoFit/>
          </a:bodyPr>
          <a:lstStyle/>
          <a:p>
            <a:pPr indent="358775"/>
            <a:r>
              <a:rPr lang="ru-RU" sz="1000" dirty="0" smtClean="0"/>
              <a:t>Итоговые оценки: 92,1 комфортность условий предоставления услуг, 81,7 баллов, по показателю доступности образовательной организации для обучения инвалидов и лиц с ограниченными возможностями здоровья, 48 баллов, по показателю доброжелательности, вежливости, компетентности работников, показатель составил 89,4 баллов. По критериям удовлетворенности качеством образовательной организации, данная организация получила 88,7 баллов. Итоговый показатель по данной организации составил 80 баллов</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2175130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8261592"/>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90,8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89,8 баллов. По критериям удовлетворенности качеством образовательной организации, данная организация получила 86,4 баллов. Итоговый показатель по данной организации составил 79,9 баллов</a:t>
            </a:r>
          </a:p>
          <a:p>
            <a:pPr indent="358775"/>
            <a:r>
              <a:rPr lang="ru-RU" sz="1000" dirty="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79267524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10697480"/>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401753"/>
          </a:xfrm>
          <a:prstGeom prst="rect">
            <a:avLst/>
          </a:prstGeom>
          <a:noFill/>
        </p:spPr>
        <p:txBody>
          <a:bodyPr wrap="square" rtlCol="0">
            <a:spAutoFit/>
          </a:bodyPr>
          <a:lstStyle/>
          <a:p>
            <a:pPr indent="358775"/>
            <a:r>
              <a:rPr lang="ru-RU" sz="1000" dirty="0" smtClean="0"/>
              <a:t>Итоговые оценки: 91,6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79,9 баллов</a:t>
            </a:r>
          </a:p>
          <a:p>
            <a:pPr indent="358775"/>
            <a:r>
              <a:rPr lang="ru-RU" sz="1000" dirty="0" smtClean="0"/>
              <a:t>Необходимо привести информацию об организации  в соответствие с требованиями законодательства</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14958940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7172023"/>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259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555641"/>
          </a:xfrm>
          <a:prstGeom prst="rect">
            <a:avLst/>
          </a:prstGeom>
          <a:noFill/>
        </p:spPr>
        <p:txBody>
          <a:bodyPr wrap="square" rtlCol="0">
            <a:spAutoFit/>
          </a:bodyPr>
          <a:lstStyle/>
          <a:p>
            <a:pPr indent="358775"/>
            <a:r>
              <a:rPr lang="ru-RU" sz="1000" dirty="0" smtClean="0"/>
              <a:t>Итоговые оценки: 94,7 комфортность условий предоставления услуг, 75 баллов, по показателю доступности образовательной организации для обучения инвалидов и лиц с ограниченными возможностями здоровья, 56,1 баллов, по показателю доброжелательности, вежливости, компетентности работников, показатель составил 85,6 баллов. По критериям удовлетворенности качеством образовательной организации, данная организация получила 88,2 баллов. Итоговый показатель по данной организации составил 79,9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5130142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715369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98,4 комфортность условий предоставления услуг, 94 баллов, по показателю доступности образовательной организации для обучения инвалидов и лиц с ограниченными возможностями здоровья, 63,9 баллов, по показателю доброжелательности, вежливости, компетентности работников, показатель составил 94,6 баллов. По критериям удовлетворенности качеством образовательной организации, данная организация получила 92,4 баллов. Итоговый показатель по данной организации составил 88,7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14717312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6311426"/>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95,2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89,4 баллов. По критериям удовлетворенности качеством образовательной организации, данная организация получила 89,5 баллов. Итоговый показатель по данной организации составил 79,8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1567724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5758096"/>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401753"/>
          </a:xfrm>
          <a:prstGeom prst="rect">
            <a:avLst/>
          </a:prstGeom>
          <a:noFill/>
        </p:spPr>
        <p:txBody>
          <a:bodyPr wrap="square" rtlCol="0">
            <a:spAutoFit/>
          </a:bodyPr>
          <a:lstStyle/>
          <a:p>
            <a:pPr indent="358775"/>
            <a:r>
              <a:rPr lang="ru-RU" sz="1000" dirty="0" smtClean="0"/>
              <a:t>Итоговые оценки: 80,9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93,4 баллов. Итоговый показатель по данной организации составил 79,8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84007548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0488743"/>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96,7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79,7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01828993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63574569"/>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401753"/>
          </a:xfrm>
          <a:prstGeom prst="rect">
            <a:avLst/>
          </a:prstGeom>
          <a:noFill/>
        </p:spPr>
        <p:txBody>
          <a:bodyPr wrap="square" rtlCol="0">
            <a:spAutoFit/>
          </a:bodyPr>
          <a:lstStyle/>
          <a:p>
            <a:pPr indent="358775"/>
            <a:r>
              <a:rPr lang="ru-RU" sz="1000" dirty="0" smtClean="0"/>
              <a:t>Итоговые оценки: 86,8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92,8 баллов. По критериям удовлетворенности качеством образовательной организации, данная организация получила 95 баллов. Итоговый показатель по данной организации составил 79,7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08613009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22576459"/>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7171194"/>
          </a:xfrm>
          <a:prstGeom prst="rect">
            <a:avLst/>
          </a:prstGeom>
          <a:noFill/>
        </p:spPr>
        <p:txBody>
          <a:bodyPr wrap="square" rtlCol="0">
            <a:spAutoFit/>
          </a:bodyPr>
          <a:lstStyle/>
          <a:p>
            <a:pPr indent="358775"/>
            <a:r>
              <a:rPr lang="ru-RU" sz="1000" dirty="0" smtClean="0"/>
              <a:t>Итоговые оценки: 87,6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99,2 баллов. Итоговый показатель по данной организации составил 79,6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2965825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56996902"/>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99,7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79,5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56972248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35491830"/>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93,4 комфортность условий предоставления услуг, 98,7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98,2 баллов. По критериям удовлетворенности качеством образовательной организации, данная организация получила 98,6 баллов. Итоговый показатель по данной организации составил 79,4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5536864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43049789"/>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96,7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94,7 баллов. Итоговый показатель по данной организации составил 79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13851946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5933445"/>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7325082"/>
          </a:xfrm>
          <a:prstGeom prst="rect">
            <a:avLst/>
          </a:prstGeom>
          <a:noFill/>
        </p:spPr>
        <p:txBody>
          <a:bodyPr wrap="square" rtlCol="0">
            <a:spAutoFit/>
          </a:bodyPr>
          <a:lstStyle/>
          <a:p>
            <a:pPr indent="358775"/>
            <a:r>
              <a:rPr lang="ru-RU" sz="1000" dirty="0" smtClean="0"/>
              <a:t>Итоговые оценки: 77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98,2 баллов. По критериям удовлетворенности качеством образовательной организации, данная организация получила 98,1 баллов. Итоговый показатель по данной организации составил 79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88229980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44373695"/>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269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170646"/>
          </a:xfrm>
          <a:prstGeom prst="rect">
            <a:avLst/>
          </a:prstGeom>
          <a:noFill/>
        </p:spPr>
        <p:txBody>
          <a:bodyPr wrap="square" rtlCol="0">
            <a:spAutoFit/>
          </a:bodyPr>
          <a:lstStyle/>
          <a:p>
            <a:pPr indent="358775"/>
            <a:r>
              <a:rPr lang="ru-RU" sz="1000" dirty="0" smtClean="0"/>
              <a:t>Итоговые оценки: 95 комфортность условий предоставления услуг, 81,7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91,8 баллов. Итоговый показатель по данной организации составил 79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69381019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089696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98,4 комфортность условий предоставления услуг, 95,7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96,1 баллов. Итоговый показатель по данной организации составил 88,6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77300373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2369091"/>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324535"/>
          </a:xfrm>
          <a:prstGeom prst="rect">
            <a:avLst/>
          </a:prstGeom>
          <a:noFill/>
        </p:spPr>
        <p:txBody>
          <a:bodyPr wrap="square" rtlCol="0">
            <a:spAutoFit/>
          </a:bodyPr>
          <a:lstStyle/>
          <a:p>
            <a:pPr indent="358775"/>
            <a:r>
              <a:rPr lang="ru-RU" sz="1000" dirty="0" smtClean="0"/>
              <a:t>Итоговые оценки: 91,6 комфортность условий предоставления услуг, 80,7 баллов, по показателю доступности образовательной организации для обучения инвалидов и лиц с ограниченными возможностями здоровья, 38,9 баллов, по показателю доброжелательности, вежливости, компетентности работников, показатель составил 91,8 баллов. По критериям удовлетворенности качеством образовательной организации, данная организация получила 91,3 баллов. Итоговый показатель по данной организации составил 78,9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61926246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94476741"/>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96,2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78,8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52255235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22318317"/>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93,5 комфортность условий предоставления услуг, 71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95,5 баллов. Итоговый показатель по данной организации составил 78,8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19134404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89108871"/>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401753"/>
          </a:xfrm>
          <a:prstGeom prst="rect">
            <a:avLst/>
          </a:prstGeom>
          <a:noFill/>
        </p:spPr>
        <p:txBody>
          <a:bodyPr wrap="square" rtlCol="0">
            <a:spAutoFit/>
          </a:bodyPr>
          <a:lstStyle/>
          <a:p>
            <a:pPr indent="358775"/>
            <a:r>
              <a:rPr lang="ru-RU" sz="1000" dirty="0" smtClean="0"/>
              <a:t>Итоговые оценки: 87,7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92,2 баллов. Итоговый показатель по данной организации составил 78,8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8277693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6515325"/>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98,4 комфортность условий предоставления услуг, 72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94,4 баллов. По критериям удовлетворенности качеством образовательной организации, данная организация получила 92,9 баллов. Итоговый показатель по данной организации составил 78,7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92625339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50045799"/>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065988"/>
            <a:ext cx="3766457" cy="6093976"/>
          </a:xfrm>
          <a:prstGeom prst="rect">
            <a:avLst/>
          </a:prstGeom>
          <a:noFill/>
        </p:spPr>
        <p:txBody>
          <a:bodyPr wrap="square" rtlCol="0">
            <a:spAutoFit/>
          </a:bodyPr>
          <a:lstStyle/>
          <a:p>
            <a:pPr indent="358775"/>
            <a:r>
              <a:rPr lang="ru-RU" sz="1000" dirty="0" smtClean="0"/>
              <a:t>Итоговые оценки: 93,7 комфортность условий предоставления услуг, 88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98,8 баллов. Итоговый показатель по данной организации составил 78,6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88164357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44210611"/>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07630" y="993557"/>
            <a:ext cx="3973284" cy="6401753"/>
          </a:xfrm>
          <a:prstGeom prst="rect">
            <a:avLst/>
          </a:prstGeom>
          <a:noFill/>
        </p:spPr>
        <p:txBody>
          <a:bodyPr wrap="square" rtlCol="0">
            <a:spAutoFit/>
          </a:bodyPr>
          <a:lstStyle/>
          <a:p>
            <a:pPr indent="358775"/>
            <a:r>
              <a:rPr lang="ru-RU" sz="1000" dirty="0" smtClean="0"/>
              <a:t>Итоговые оценки: 89,3 комфортность условий предоставления услуг, 91,7 баллов, по показателю доступности образовательной организации для обучения инвалидов и лиц с ограниченными возможностями здоровья, 44,1 баллов, по показателю доброжелательности, вежливости, компетентности работников, показатель составил 89,8 баллов. По критериям удовлетворенности качеством образовательной организации, данная организация получила 77,6 баллов. Итоговый показатель по данной организации составил 78,5 баллов</a:t>
            </a:r>
          </a:p>
          <a:p>
            <a:pPr indent="358775"/>
            <a:r>
              <a:rPr lang="ru-RU" sz="1000" dirty="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21710405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5880256"/>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972598"/>
            <a:ext cx="3766457" cy="6401753"/>
          </a:xfrm>
          <a:prstGeom prst="rect">
            <a:avLst/>
          </a:prstGeom>
          <a:noFill/>
        </p:spPr>
        <p:txBody>
          <a:bodyPr wrap="square" rtlCol="0">
            <a:spAutoFit/>
          </a:bodyPr>
          <a:lstStyle/>
          <a:p>
            <a:pPr indent="358775"/>
            <a:r>
              <a:rPr lang="ru-RU" sz="1000" dirty="0" smtClean="0"/>
              <a:t>Итоговые оценки: 93,3 комфортность условий предоставления услуг, 79,7 баллов, по показателю доступности образовательной организации для обучения инвалидов и лиц с ограниченными возможностями здоровья, 35 баллов, по показателю доброжелательности, вежливости, компетентности работников, показатель составил 95,2 баллов. По критериям удовлетворенности качеством образовательной организации, данная организация получила 88,7 баллов. Итоговый показатель по данной организации составил 78,4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78085807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90728324"/>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109531"/>
            <a:ext cx="3766457" cy="6093976"/>
          </a:xfrm>
          <a:prstGeom prst="rect">
            <a:avLst/>
          </a:prstGeom>
          <a:noFill/>
        </p:spPr>
        <p:txBody>
          <a:bodyPr wrap="square" rtlCol="0">
            <a:spAutoFit/>
          </a:bodyPr>
          <a:lstStyle/>
          <a:p>
            <a:pPr indent="358775"/>
            <a:r>
              <a:rPr lang="ru-RU" sz="1000" dirty="0" smtClean="0"/>
              <a:t>Итоговые оценки: 94,7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78,4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15560507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05296872"/>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279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087759"/>
            <a:ext cx="3766457" cy="6093976"/>
          </a:xfrm>
          <a:prstGeom prst="rect">
            <a:avLst/>
          </a:prstGeom>
          <a:noFill/>
        </p:spPr>
        <p:txBody>
          <a:bodyPr wrap="square" rtlCol="0">
            <a:spAutoFit/>
          </a:bodyPr>
          <a:lstStyle/>
          <a:p>
            <a:pPr indent="358775"/>
            <a:r>
              <a:rPr lang="ru-RU" sz="1000" dirty="0" smtClean="0"/>
              <a:t>Итоговые оценки: 94 комфортность условий предоставления услуг, 87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97 баллов. Итоговый показатель по данной организации составил 78,3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2300081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708083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98,5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97,1 баллов. Итоговый показатель по данной организации составил 88,3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0802260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71083647"/>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972598"/>
            <a:ext cx="3766457" cy="6401753"/>
          </a:xfrm>
          <a:prstGeom prst="rect">
            <a:avLst/>
          </a:prstGeom>
          <a:noFill/>
        </p:spPr>
        <p:txBody>
          <a:bodyPr wrap="square" rtlCol="0">
            <a:spAutoFit/>
          </a:bodyPr>
          <a:lstStyle/>
          <a:p>
            <a:pPr indent="358775"/>
            <a:r>
              <a:rPr lang="ru-RU" sz="1000" dirty="0" smtClean="0"/>
              <a:t>Итоговые оценки: 96,1 комфортность условий предоставления услуг, 87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95,2 баллов. Итоговый показатель по данной организации составил 78,2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41773745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31551272"/>
      </p:ext>
    </p:ext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29400" y="993557"/>
            <a:ext cx="3951513" cy="6555641"/>
          </a:xfrm>
          <a:prstGeom prst="rect">
            <a:avLst/>
          </a:prstGeom>
          <a:noFill/>
        </p:spPr>
        <p:txBody>
          <a:bodyPr wrap="square" rtlCol="0">
            <a:spAutoFit/>
          </a:bodyPr>
          <a:lstStyle/>
          <a:p>
            <a:pPr indent="358775"/>
            <a:r>
              <a:rPr lang="ru-RU" sz="1000" dirty="0" smtClean="0"/>
              <a:t>Итоговые оценки: 96,4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78,1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32074206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5284690"/>
      </p:ext>
    </p:ext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004810"/>
            <a:ext cx="3766457" cy="6555641"/>
          </a:xfrm>
          <a:prstGeom prst="rect">
            <a:avLst/>
          </a:prstGeom>
          <a:noFill/>
        </p:spPr>
        <p:txBody>
          <a:bodyPr wrap="square" rtlCol="0">
            <a:spAutoFit/>
          </a:bodyPr>
          <a:lstStyle/>
          <a:p>
            <a:pPr indent="358775"/>
            <a:r>
              <a:rPr lang="ru-RU" sz="1000" dirty="0" smtClean="0"/>
              <a:t>Итоговые оценки: 84,6 комфортность условий предоставления услуг, 83,7 баллов, по показателю доступности образовательной организации для обучения инвалидов и лиц с ограниченными возможностями здоровья, 41,8 баллов, по показателю доброжелательности, вежливости, компетентности работников, показатель составил 89,2 баллов. По критериям удовлетворенности качеством образовательной организации, данная организация получила 90,3 баллов. Итоговый показатель по данной организации составил 77,9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78847856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7647424"/>
      </p:ext>
    </p:extLst>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30" y="961908"/>
            <a:ext cx="4161970" cy="6047809"/>
          </a:xfrm>
          <a:prstGeom prst="rect">
            <a:avLst/>
          </a:prstGeom>
          <a:noFill/>
        </p:spPr>
        <p:txBody>
          <a:bodyPr wrap="square" rtlCol="0">
            <a:spAutoFit/>
          </a:bodyPr>
          <a:lstStyle/>
          <a:p>
            <a:pPr indent="358775"/>
            <a:r>
              <a:rPr lang="ru-RU" sz="900" dirty="0" smtClean="0"/>
              <a:t>Итоговые оценки: 84,6 комфортность условий предоставления услуг, 68,7 баллов, по показателю доступности образовательной организации для обучения инвалидов и лиц с ограниченными возможностями здоровья, 39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97,7 баллов. Итоговый показатель по данной организации составил 77,8 баллов</a:t>
            </a:r>
          </a:p>
          <a:p>
            <a:pPr indent="358775"/>
            <a:r>
              <a:rPr lang="ru-RU" sz="9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9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9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9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900" dirty="0" err="1" smtClean="0"/>
              <a:t>сурдопереводу</a:t>
            </a:r>
            <a:r>
              <a:rPr lang="ru-RU" sz="9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9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900" dirty="0"/>
          </a:p>
        </p:txBody>
      </p:sp>
      <p:graphicFrame>
        <p:nvGraphicFramePr>
          <p:cNvPr id="2" name="Диаграмма 1"/>
          <p:cNvGraphicFramePr/>
          <p:nvPr>
            <p:extLst>
              <p:ext uri="{D42A27DB-BD31-4B8C-83A1-F6EECF244321}">
                <p14:modId xmlns:p14="http://schemas.microsoft.com/office/powerpoint/2010/main" val="157630221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50291056"/>
      </p:ext>
    </p:extLst>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20543" y="1015329"/>
            <a:ext cx="4060369" cy="6093976"/>
          </a:xfrm>
          <a:prstGeom prst="rect">
            <a:avLst/>
          </a:prstGeom>
          <a:noFill/>
        </p:spPr>
        <p:txBody>
          <a:bodyPr wrap="square" rtlCol="0">
            <a:spAutoFit/>
          </a:bodyPr>
          <a:lstStyle/>
          <a:p>
            <a:pPr indent="358775"/>
            <a:r>
              <a:rPr lang="ru-RU" sz="1000" dirty="0" smtClean="0"/>
              <a:t>Итоговые оценки: 98,2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96,1 баллов. Итоговый показатель по данной организации составил 77,8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6770353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46586979"/>
      </p:ext>
    </p:extLst>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64087" y="1004443"/>
            <a:ext cx="4016826" cy="6247864"/>
          </a:xfrm>
          <a:prstGeom prst="rect">
            <a:avLst/>
          </a:prstGeom>
          <a:noFill/>
        </p:spPr>
        <p:txBody>
          <a:bodyPr wrap="square" rtlCol="0">
            <a:spAutoFit/>
          </a:bodyPr>
          <a:lstStyle/>
          <a:p>
            <a:pPr indent="358775"/>
            <a:r>
              <a:rPr lang="ru-RU" sz="1000" dirty="0" smtClean="0"/>
              <a:t>Итоговые оценки: 95,8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77,8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0598270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293740"/>
      </p:ext>
    </p:extLst>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163959"/>
            <a:ext cx="3766457" cy="6093976"/>
          </a:xfrm>
          <a:prstGeom prst="rect">
            <a:avLst/>
          </a:prstGeom>
          <a:noFill/>
        </p:spPr>
        <p:txBody>
          <a:bodyPr wrap="square" rtlCol="0">
            <a:spAutoFit/>
          </a:bodyPr>
          <a:lstStyle/>
          <a:p>
            <a:pPr indent="358775"/>
            <a:r>
              <a:rPr lang="ru-RU" sz="1000" dirty="0" smtClean="0"/>
              <a:t>Итоговые оценки: 97,3 комфортность условий предоставления услуг, 88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96,8 баллов. Итоговый показатель по данной организации составил 77,7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1044470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5720904"/>
      </p:ext>
    </p:ext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982671"/>
            <a:ext cx="3766457" cy="6093976"/>
          </a:xfrm>
          <a:prstGeom prst="rect">
            <a:avLst/>
          </a:prstGeom>
          <a:noFill/>
        </p:spPr>
        <p:txBody>
          <a:bodyPr wrap="square" rtlCol="0">
            <a:spAutoFit/>
          </a:bodyPr>
          <a:lstStyle/>
          <a:p>
            <a:pPr indent="358775"/>
            <a:r>
              <a:rPr lang="ru-RU" sz="1000" dirty="0" smtClean="0"/>
              <a:t>Итоговые оценки: 91,5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92 баллов. По критериям удовлетворенности качеством образовательной организации, данная организация получила 94 баллов. Итоговый показатель по данной организации составил 77,3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61291899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79942658"/>
      </p:ext>
    </p:extLst>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99,1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77,3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0076939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79700730"/>
      </p:ext>
    </p:ext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289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478423"/>
          </a:xfrm>
          <a:prstGeom prst="rect">
            <a:avLst/>
          </a:prstGeom>
          <a:noFill/>
        </p:spPr>
        <p:txBody>
          <a:bodyPr wrap="square" rtlCol="0">
            <a:spAutoFit/>
          </a:bodyPr>
          <a:lstStyle/>
          <a:p>
            <a:pPr indent="358775"/>
            <a:r>
              <a:rPr lang="ru-RU" sz="1000" dirty="0" smtClean="0"/>
              <a:t>Итоговые оценки: 91,4 комфортность условий предоставления услуг, 78,7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92,2 баллов. По критериям удовлетворенности качеством образовательной организации, данная организация получила 93,1 баллов. Итоговый показатель по данной организации составил 77,1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384703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586252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247317"/>
          </a:xfrm>
          <a:prstGeom prst="rect">
            <a:avLst/>
          </a:prstGeom>
          <a:noFill/>
        </p:spPr>
        <p:txBody>
          <a:bodyPr wrap="square" rtlCol="0">
            <a:spAutoFit/>
          </a:bodyPr>
          <a:lstStyle/>
          <a:p>
            <a:pPr indent="358775"/>
            <a:r>
              <a:rPr lang="ru-RU" sz="1000" smtClean="0"/>
              <a:t>Итоговые оценки: 98,4 комфортность условий предоставления услуг, 91 баллов, по показателю доступности образовательной организации для обучения инвалидов и лиц с ограниченными возможностями здоровья, 70,2 баллов, по показателю доброжелательности, вежливости, компетентности работников, показатель составил 91,8 баллов. По критериям удовлетворенности качеством образовательной организации, данная организация получила 89,2 баллов. Итоговый показатель по данной организации составил 88,1 баллов</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67813159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2691860"/>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982671"/>
            <a:ext cx="3766457" cy="6093976"/>
          </a:xfrm>
          <a:prstGeom prst="rect">
            <a:avLst/>
          </a:prstGeom>
          <a:noFill/>
        </p:spPr>
        <p:txBody>
          <a:bodyPr wrap="square" rtlCol="0">
            <a:spAutoFit/>
          </a:bodyPr>
          <a:lstStyle/>
          <a:p>
            <a:pPr indent="358775"/>
            <a:r>
              <a:rPr lang="ru-RU" sz="1000" dirty="0" smtClean="0"/>
              <a:t>Итоговые оценки: 98,2 комфортность условий предоставления услуг, 86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76,8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7054206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30807673"/>
      </p:ext>
    </p:extLst>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961908"/>
            <a:ext cx="3766457" cy="6401753"/>
          </a:xfrm>
          <a:prstGeom prst="rect">
            <a:avLst/>
          </a:prstGeom>
          <a:noFill/>
        </p:spPr>
        <p:txBody>
          <a:bodyPr wrap="square" rtlCol="0">
            <a:spAutoFit/>
          </a:bodyPr>
          <a:lstStyle/>
          <a:p>
            <a:pPr indent="358775"/>
            <a:r>
              <a:rPr lang="ru-RU" sz="1000" dirty="0" smtClean="0"/>
              <a:t>Итоговые оценки: 90,4 комфортность условий предоставления услуг, 86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94,8 баллов. По критериям удовлетворенности качеством образовательной организации, данная организация получила 97,6 баллов. Итоговый показатель по данной организации составил 76,8 баллов</a:t>
            </a:r>
          </a:p>
          <a:p>
            <a:pPr indent="358775"/>
            <a:r>
              <a:rPr lang="ru-RU" sz="1000" dirty="0" smtClean="0"/>
              <a:t>Необходимо привести информацию об организации  в соответствие с требованиями законодательства</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19796360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4431013"/>
      </p:ext>
    </p:extLst>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74971" y="982671"/>
            <a:ext cx="4005941" cy="6247864"/>
          </a:xfrm>
          <a:prstGeom prst="rect">
            <a:avLst/>
          </a:prstGeom>
          <a:noFill/>
        </p:spPr>
        <p:txBody>
          <a:bodyPr wrap="square" rtlCol="0">
            <a:spAutoFit/>
          </a:bodyPr>
          <a:lstStyle/>
          <a:p>
            <a:pPr indent="358775"/>
            <a:r>
              <a:rPr lang="ru-RU" sz="1000" dirty="0" smtClean="0"/>
              <a:t>Итоговые оценки: 93 комфортность условий предоставления услуг, 72 баллов, по показателю доступности образовательной организации для обучения инвалидов и лиц с ограниченными возможностями здоровья, 28,1 баллов, по показателю доброжелательности, вежливости, компетентности работников, показатель составил 95,8 баллов. По критериям удовлетворенности качеством образовательной организации, данная организация получила 94,9 баллов. Итоговый показатель по данной организации составил 76,8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33831767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0396057"/>
      </p:ext>
    </p:extLst>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055102"/>
            <a:ext cx="3766457" cy="6093976"/>
          </a:xfrm>
          <a:prstGeom prst="rect">
            <a:avLst/>
          </a:prstGeom>
          <a:noFill/>
        </p:spPr>
        <p:txBody>
          <a:bodyPr wrap="square" rtlCol="0">
            <a:spAutoFit/>
          </a:bodyPr>
          <a:lstStyle/>
          <a:p>
            <a:pPr indent="358775"/>
            <a:r>
              <a:rPr lang="ru-RU" sz="1000" dirty="0" smtClean="0"/>
              <a:t>Итоговые оценки: 98,8 комфортность условий предоставления услуг, 93,7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96,6 баллов. По критериям удовлетворенности качеством образовательной организации, данная организация получила 94,6 баллов. Итоговый показатель по данной организации составил 76,7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88476851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99837658"/>
      </p:ext>
    </p:extLst>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30" y="961908"/>
            <a:ext cx="4161970" cy="6093976"/>
          </a:xfrm>
          <a:prstGeom prst="rect">
            <a:avLst/>
          </a:prstGeom>
          <a:noFill/>
        </p:spPr>
        <p:txBody>
          <a:bodyPr wrap="square" rtlCol="0">
            <a:spAutoFit/>
          </a:bodyPr>
          <a:lstStyle/>
          <a:p>
            <a:pPr indent="358775"/>
            <a:r>
              <a:rPr lang="ru-RU" sz="1000" dirty="0" smtClean="0"/>
              <a:t>Итоговые оценки: 99,7 комфортность условий предоставления услуг, 70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97,9 баллов. Итоговый показатель по данной организации составил 76,7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75240893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1205093"/>
      </p:ext>
    </p:extLst>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92,3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98,6 баллов. Итоговый показатель по данной организации составил 76,7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68083545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6602634"/>
      </p:ext>
    </p:ext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96744" y="972598"/>
            <a:ext cx="4096656" cy="6863417"/>
          </a:xfrm>
          <a:prstGeom prst="rect">
            <a:avLst/>
          </a:prstGeom>
          <a:noFill/>
        </p:spPr>
        <p:txBody>
          <a:bodyPr wrap="square" rtlCol="0">
            <a:spAutoFit/>
          </a:bodyPr>
          <a:lstStyle/>
          <a:p>
            <a:pPr indent="358775"/>
            <a:r>
              <a:rPr lang="ru-RU" sz="1000" dirty="0" smtClean="0"/>
              <a:t>Итоговые оценки: 98,5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95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76,3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dirty="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273498338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96580135"/>
      </p:ext>
    </p:extLst>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07629" y="982671"/>
            <a:ext cx="3973283" cy="6709529"/>
          </a:xfrm>
          <a:prstGeom prst="rect">
            <a:avLst/>
          </a:prstGeom>
          <a:noFill/>
        </p:spPr>
        <p:txBody>
          <a:bodyPr wrap="square" rtlCol="0">
            <a:spAutoFit/>
          </a:bodyPr>
          <a:lstStyle/>
          <a:p>
            <a:pPr indent="358775"/>
            <a:r>
              <a:rPr lang="ru-RU" sz="1000" dirty="0" smtClean="0"/>
              <a:t>Итоговые оценки: 90,9 комфортность условий предоставления услуг, 67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91,1 баллов. Итоговый показатель по данной организации составил 76,2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1757010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27765845"/>
      </p:ext>
    </p:ext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972598"/>
            <a:ext cx="3766457" cy="6401753"/>
          </a:xfrm>
          <a:prstGeom prst="rect">
            <a:avLst/>
          </a:prstGeom>
          <a:noFill/>
        </p:spPr>
        <p:txBody>
          <a:bodyPr wrap="square" rtlCol="0">
            <a:spAutoFit/>
          </a:bodyPr>
          <a:lstStyle/>
          <a:p>
            <a:pPr indent="358775"/>
            <a:r>
              <a:rPr lang="ru-RU" sz="1000" dirty="0" smtClean="0"/>
              <a:t>Итоговые оценки: 67,6 комфортность условий предоставления услуг, 84 баллов, по показателю доступности образовательной организации для обучения инвалидов и лиц с ограниченными возможностями здоровья, 40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93,1 баллов. Итоговый показатель по данной организации составил 76,1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25483775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85286899"/>
      </p:ext>
    </p:ext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299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85857" y="993557"/>
            <a:ext cx="3995055" cy="6247864"/>
          </a:xfrm>
          <a:prstGeom prst="rect">
            <a:avLst/>
          </a:prstGeom>
          <a:noFill/>
        </p:spPr>
        <p:txBody>
          <a:bodyPr wrap="square" rtlCol="0">
            <a:spAutoFit/>
          </a:bodyPr>
          <a:lstStyle/>
          <a:p>
            <a:pPr indent="358775"/>
            <a:r>
              <a:rPr lang="ru-RU" sz="1000" dirty="0" smtClean="0"/>
              <a:t>Итоговые оценки: 92,2 комфортность условий предоставления услуг, 72 баллов, по показателю доступности образовательной организации для обучения инвалидов и лиц с ограниченными возможностями здоровья, 23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96,2 баллов. Итоговый показатель по данной организации составил 76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60702039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33813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a:t>
            </a:fld>
            <a:endParaRPr lang="ru-RU" altLang="ru-RU" sz="1000" smtClean="0"/>
          </a:p>
        </p:txBody>
      </p:sp>
      <p:grpSp>
        <p:nvGrpSpPr>
          <p:cNvPr id="7" name="Group 25"/>
          <p:cNvGrpSpPr>
            <a:grpSpLocks/>
          </p:cNvGrpSpPr>
          <p:nvPr/>
        </p:nvGrpSpPr>
        <p:grpSpPr bwMode="auto">
          <a:xfrm>
            <a:off x="184564" y="1149925"/>
            <a:ext cx="8019498" cy="304258"/>
            <a:chOff x="2200" y="2631"/>
            <a:chExt cx="614" cy="614"/>
          </a:xfrm>
        </p:grpSpPr>
        <p:sp>
          <p:nvSpPr>
            <p:cNvPr id="9"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0"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600" b="1" dirty="0">
                  <a:solidFill>
                    <a:srgbClr val="2C5230"/>
                  </a:solidFill>
                  <a:latin typeface="Arial Narrow" pitchFamily="34" charset="0"/>
                </a:rPr>
                <a:t>Нормативно-правовая база для проведения </a:t>
              </a:r>
              <a:r>
                <a:rPr lang="ru-RU" sz="1600" b="1" dirty="0" smtClean="0">
                  <a:solidFill>
                    <a:srgbClr val="2C5230"/>
                  </a:solidFill>
                  <a:latin typeface="Arial Narrow" pitchFamily="34" charset="0"/>
                </a:rPr>
                <a:t>НОК </a:t>
              </a:r>
              <a:r>
                <a:rPr lang="ru-RU" sz="1600" b="1" dirty="0">
                  <a:solidFill>
                    <a:srgbClr val="2C5230"/>
                  </a:solidFill>
                  <a:latin typeface="Arial Narrow" pitchFamily="34" charset="0"/>
                </a:rPr>
                <a:t>УООД</a:t>
              </a:r>
              <a:endParaRPr lang="ru-RU" sz="1400" b="1" dirty="0">
                <a:solidFill>
                  <a:srgbClr val="2C5230"/>
                </a:solidFill>
                <a:latin typeface="Arial Narrow" pitchFamily="34" charset="0"/>
              </a:endParaRPr>
            </a:p>
          </p:txBody>
        </p:sp>
      </p:gr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6" name="Таблица 5"/>
          <p:cNvGraphicFramePr>
            <a:graphicFrameLocks noGrp="1"/>
          </p:cNvGraphicFramePr>
          <p:nvPr>
            <p:extLst>
              <p:ext uri="{D42A27DB-BD31-4B8C-83A1-F6EECF244321}">
                <p14:modId xmlns:p14="http://schemas.microsoft.com/office/powerpoint/2010/main" val="3701693145"/>
              </p:ext>
            </p:extLst>
          </p:nvPr>
        </p:nvGraphicFramePr>
        <p:xfrm>
          <a:off x="307081" y="1845875"/>
          <a:ext cx="9801085" cy="2002794"/>
        </p:xfrm>
        <a:graphic>
          <a:graphicData uri="http://schemas.openxmlformats.org/drawingml/2006/table">
            <a:tbl>
              <a:tblPr firstRow="1" bandRow="1">
                <a:tableStyleId>{2D5ABB26-0587-4C30-8999-92F81FD0307C}</a:tableStyleId>
              </a:tblPr>
              <a:tblGrid>
                <a:gridCol w="9801085"/>
              </a:tblGrid>
              <a:tr h="875007">
                <a:tc>
                  <a:txBody>
                    <a:bodyPr/>
                    <a:lstStyle/>
                    <a:p>
                      <a:pPr marL="0" indent="0" algn="just">
                        <a:buFontTx/>
                        <a:buNone/>
                      </a:pPr>
                      <a:r>
                        <a:rPr lang="ru-RU" sz="1300" dirty="0" smtClean="0">
                          <a:latin typeface="+mn-lt"/>
                        </a:rPr>
                        <a:t>Приказ Минтруда России от 30 октября 2018 г. № 675н «Об утверждении Методики выявления и обобщения мнения граждан о качестве условий оказания услуг организациями в сфере культуры, охраны здоровья, образования, социального обслуживания и федеральными учреждениями медико-социальной экспертизы».</a:t>
                      </a:r>
                      <a:endParaRPr lang="ru-RU" sz="1300" dirty="0">
                        <a:latin typeface="+mn-lt"/>
                      </a:endParaRPr>
                    </a:p>
                  </a:txBody>
                  <a:tcPr/>
                </a:tc>
              </a:tr>
              <a:tr h="1127787">
                <a:tc>
                  <a:txBody>
                    <a:bodyPr/>
                    <a:lstStyle/>
                    <a:p>
                      <a:pPr marL="0" indent="0" algn="just">
                        <a:buFontTx/>
                        <a:buNone/>
                      </a:pPr>
                      <a:r>
                        <a:rPr lang="ru-RU" sz="1300" dirty="0" smtClean="0">
                          <a:latin typeface="+mn-lt"/>
                        </a:rPr>
                        <a:t>Приказ Министерства просвещения РФ</a:t>
                      </a:r>
                      <a:r>
                        <a:rPr lang="ru-RU" sz="1300" baseline="0" dirty="0" smtClean="0">
                          <a:latin typeface="+mn-lt"/>
                        </a:rPr>
                        <a:t> </a:t>
                      </a:r>
                      <a:r>
                        <a:rPr lang="ru-RU" sz="1300" dirty="0" smtClean="0">
                          <a:latin typeface="+mn-lt"/>
                        </a:rPr>
                        <a:t>от 13 марта 2019 года № 114 «Об утверждении показателей, характеризующих общие критерии оценки качества условий осуществления образовательной деятельности организациями, осуществляющими образовательную деятельность по основным общеобразовательным программам, образовательным программам среднего профессионального образования, основным программам профессионального обучения, дополнительным общеобразовательным программам»</a:t>
                      </a:r>
                      <a:endParaRPr lang="ru-RU" sz="1300" dirty="0">
                        <a:latin typeface="+mn-lt"/>
                      </a:endParaRPr>
                    </a:p>
                  </a:txBody>
                  <a:tcPr/>
                </a:tc>
              </a:tr>
            </a:tbl>
          </a:graphicData>
        </a:graphic>
      </p:graphicFrame>
    </p:spTree>
    <p:extLst>
      <p:ext uri="{BB962C8B-B14F-4D97-AF65-F5344CB8AC3E}">
        <p14:creationId xmlns:p14="http://schemas.microsoft.com/office/powerpoint/2010/main" val="14032016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247317"/>
          </a:xfrm>
          <a:prstGeom prst="rect">
            <a:avLst/>
          </a:prstGeom>
          <a:noFill/>
        </p:spPr>
        <p:txBody>
          <a:bodyPr wrap="square" rtlCol="0">
            <a:spAutoFit/>
          </a:bodyPr>
          <a:lstStyle/>
          <a:p>
            <a:pPr indent="358775"/>
            <a:r>
              <a:rPr lang="ru-RU" sz="1000" smtClean="0"/>
              <a:t>Итоговые оценки: 95,6 комфортность условий предоставления услуг, 92,7 баллов, по показателю доступности образовательной организации для обучения инвалидов и лиц с ограниченными возможностями здоровья, 61,1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90,5 баллов. Итоговый показатель по данной организации составил 87,5 баллов</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64277614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17970506"/>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993557"/>
            <a:ext cx="3766457" cy="6401753"/>
          </a:xfrm>
          <a:prstGeom prst="rect">
            <a:avLst/>
          </a:prstGeom>
          <a:noFill/>
        </p:spPr>
        <p:txBody>
          <a:bodyPr wrap="square" rtlCol="0">
            <a:spAutoFit/>
          </a:bodyPr>
          <a:lstStyle/>
          <a:p>
            <a:pPr indent="358775"/>
            <a:r>
              <a:rPr lang="ru-RU" sz="1000" dirty="0" smtClean="0"/>
              <a:t>Итоговые оценки: 98,9 комфортность условий предоставления услуг, 87,7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96,8 баллов. Итоговый показатель по данной организации составил 76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68962789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1101152"/>
      </p:ext>
    </p:ext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97,3 комфортность условий предоставления услуг, 93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93,3 баллов. Итоговый показатель по данной организации составил 75,9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14206606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0623919"/>
      </p:ext>
    </p:ext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5940088"/>
          </a:xfrm>
          <a:prstGeom prst="rect">
            <a:avLst/>
          </a:prstGeom>
          <a:noFill/>
        </p:spPr>
        <p:txBody>
          <a:bodyPr wrap="square" rtlCol="0">
            <a:spAutoFit/>
          </a:bodyPr>
          <a:lstStyle/>
          <a:p>
            <a:pPr indent="358775"/>
            <a:r>
              <a:rPr lang="ru-RU" sz="1000" dirty="0" smtClean="0"/>
              <a:t>Итоговые оценки: 91,9 комфортность условий предоставления услуг, 71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94,4 баллов. По критериям удовлетворенности качеством образовательной организации, данная организация получила 91,9 баллов. Итоговый показатель по данной организации составил 75,8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84595795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32855046"/>
      </p:ext>
    </p:ext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94713" y="982671"/>
            <a:ext cx="3998687" cy="6709529"/>
          </a:xfrm>
          <a:prstGeom prst="rect">
            <a:avLst/>
          </a:prstGeom>
          <a:noFill/>
        </p:spPr>
        <p:txBody>
          <a:bodyPr wrap="square" rtlCol="0">
            <a:spAutoFit/>
          </a:bodyPr>
          <a:lstStyle/>
          <a:p>
            <a:pPr indent="358775"/>
            <a:r>
              <a:rPr lang="ru-RU" sz="1000" dirty="0" smtClean="0"/>
              <a:t>Итоговые оценки: 82,3 комфортность условий предоставления услуг, 64,7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97,2 баллов. Итоговый показатель по данной организации составил 75,8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37365636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04271235"/>
      </p:ext>
    </p:ext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709227" y="972598"/>
            <a:ext cx="3984173" cy="6247864"/>
          </a:xfrm>
          <a:prstGeom prst="rect">
            <a:avLst/>
          </a:prstGeom>
          <a:noFill/>
        </p:spPr>
        <p:txBody>
          <a:bodyPr wrap="square" rtlCol="0">
            <a:spAutoFit/>
          </a:bodyPr>
          <a:lstStyle/>
          <a:p>
            <a:pPr indent="358775"/>
            <a:r>
              <a:rPr lang="ru-RU" sz="1000" dirty="0" smtClean="0"/>
              <a:t>Итоговые оценки: 91,9 комфортность условий предоставления услуг, 79,7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99,6 баллов. По критериям удовлетворенности качеством образовательной организации, данная организация получила 98,8 баллов. Итоговый показатель по данной организации составил 75,6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5914399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772944"/>
      </p:ext>
    </p:extLst>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42314" y="972598"/>
            <a:ext cx="4245429" cy="6709529"/>
          </a:xfrm>
          <a:prstGeom prst="rect">
            <a:avLst/>
          </a:prstGeom>
          <a:noFill/>
        </p:spPr>
        <p:txBody>
          <a:bodyPr wrap="square" rtlCol="0">
            <a:spAutoFit/>
          </a:bodyPr>
          <a:lstStyle/>
          <a:p>
            <a:pPr indent="358775"/>
            <a:r>
              <a:rPr lang="ru-RU" sz="1000" dirty="0" smtClean="0"/>
              <a:t>Итоговые оценки: 83 комфортность условий предоставления услуг, 77,7 баллов, по показателю доступности образовательной организации для обучения инвалидов и лиц с ограниченными возможностями здоровья, 31 баллов, по показателю доброжелательности, вежливости, компетентности работников, показатель составил 95 баллов. По критериям удовлетворенности качеством образовательной организации, данная организация получила 91,3 баллов. Итоговый показатель по данной организации составил 75,6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4812304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95849816"/>
      </p:ext>
    </p:extLst>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005622"/>
            <a:ext cx="3766457" cy="6555641"/>
          </a:xfrm>
          <a:prstGeom prst="rect">
            <a:avLst/>
          </a:prstGeom>
          <a:noFill/>
        </p:spPr>
        <p:txBody>
          <a:bodyPr wrap="square" rtlCol="0">
            <a:spAutoFit/>
          </a:bodyPr>
          <a:lstStyle/>
          <a:p>
            <a:pPr indent="358775"/>
            <a:r>
              <a:rPr lang="ru-RU" sz="1000" dirty="0" smtClean="0"/>
              <a:t>Итоговые оценки: 93,8 комфортность условий предоставления услуг, 84,7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84,4 баллов. По критериям удовлетворенности качеством образовательной организации, данная организация получила 76,7 баллов. Итоговый показатель по данной организации составил 75,5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a:t>
            </a:r>
            <a:r>
              <a:rPr lang="ru-RU" sz="1000" dirty="0" err="1" smtClean="0"/>
              <a:t>доброжедательности</a:t>
            </a:r>
            <a:r>
              <a:rPr lang="ru-RU" sz="1000" dirty="0" smtClean="0"/>
              <a:t>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81877723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23066388"/>
      </p:ext>
    </p:extLst>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196616"/>
            <a:ext cx="3766457" cy="6247864"/>
          </a:xfrm>
          <a:prstGeom prst="rect">
            <a:avLst/>
          </a:prstGeom>
          <a:noFill/>
        </p:spPr>
        <p:txBody>
          <a:bodyPr wrap="square" rtlCol="0">
            <a:spAutoFit/>
          </a:bodyPr>
          <a:lstStyle/>
          <a:p>
            <a:pPr indent="358775"/>
            <a:r>
              <a:rPr lang="ru-RU" sz="1000" dirty="0" smtClean="0"/>
              <a:t>Итоговые оценки: 93,5 комфортность условий предоставления услуг, 59,7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95,8 баллов. По критериям удовлетворенности качеством образовательной организации, данная организация получила 90,5 баллов. Итоговый показатель по данной организации составил 75,5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47631627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9229818"/>
      </p:ext>
    </p:ext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96744" y="972598"/>
            <a:ext cx="3984170" cy="6247864"/>
          </a:xfrm>
          <a:prstGeom prst="rect">
            <a:avLst/>
          </a:prstGeom>
          <a:noFill/>
        </p:spPr>
        <p:txBody>
          <a:bodyPr wrap="square" rtlCol="0">
            <a:spAutoFit/>
          </a:bodyPr>
          <a:lstStyle/>
          <a:p>
            <a:pPr indent="358775"/>
            <a:r>
              <a:rPr lang="ru-RU" sz="1000" dirty="0" smtClean="0"/>
              <a:t>Итоговые оценки: 97,8 комфортность условий предоставления услуг, 75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97,2 баллов. Итоговый показатель по данной организации составил 75,4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64791165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15993119"/>
      </p:ext>
    </p:extLst>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309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07629" y="972598"/>
            <a:ext cx="3973283" cy="6401753"/>
          </a:xfrm>
          <a:prstGeom prst="rect">
            <a:avLst/>
          </a:prstGeom>
          <a:noFill/>
        </p:spPr>
        <p:txBody>
          <a:bodyPr wrap="square" rtlCol="0">
            <a:spAutoFit/>
          </a:bodyPr>
          <a:lstStyle/>
          <a:p>
            <a:pPr indent="358775"/>
            <a:r>
              <a:rPr lang="ru-RU" sz="1000" dirty="0" smtClean="0"/>
              <a:t>Итоговые оценки: 95,2 комфортность условий предоставления услуг, 74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94,8 баллов. Итоговый показатель по данной организации составил 75,2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19381749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53444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98,4 комфортность условий предоставления услуг, 98,7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95,8 баллов. По критериям удовлетворенности качеством образовательной организации, данная организация получила 98,5 баллов. Итоговый показатель по данной организации составил 87,5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51742500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7855220"/>
      </p:ext>
    </p:extLst>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346371" y="954792"/>
            <a:ext cx="4347029" cy="6555641"/>
          </a:xfrm>
          <a:prstGeom prst="rect">
            <a:avLst/>
          </a:prstGeom>
          <a:noFill/>
        </p:spPr>
        <p:txBody>
          <a:bodyPr wrap="square" rtlCol="0">
            <a:spAutoFit/>
          </a:bodyPr>
          <a:lstStyle/>
          <a:p>
            <a:pPr indent="358775"/>
            <a:r>
              <a:rPr lang="ru-RU" sz="1000" dirty="0" smtClean="0"/>
              <a:t>Итоговые оценки: 84,8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25,9 баллов, по показателю доброжелательности, вежливости, компетентности работников, показатель составил 91,2 баллов. По критериям удовлетворенности качеством образовательной организации, данная организация получила 84,2 баллов. Итоговый показатель по данной организации составил 75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3834561"/>
              </p:ext>
            </p:extLst>
          </p:nvPr>
        </p:nvGraphicFramePr>
        <p:xfrm>
          <a:off x="356204" y="1132114"/>
          <a:ext cx="6327625"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73144971"/>
      </p:ext>
    </p:extLst>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926943" y="1005622"/>
            <a:ext cx="3766457" cy="6555641"/>
          </a:xfrm>
          <a:prstGeom prst="rect">
            <a:avLst/>
          </a:prstGeom>
          <a:noFill/>
        </p:spPr>
        <p:txBody>
          <a:bodyPr wrap="square" rtlCol="0">
            <a:spAutoFit/>
          </a:bodyPr>
          <a:lstStyle/>
          <a:p>
            <a:pPr indent="358775"/>
            <a:r>
              <a:rPr lang="ru-RU" sz="1000" dirty="0" smtClean="0"/>
              <a:t>Итоговые оценки: 95,4 комфортность условий предоставления услуг, 70,7 баллов, по показателю доступности образовательной организации для обучения инвалидов и лиц с ограниченными возможностями здоровья, 38,5 баллов, по показателю доброжелательности, вежливости, компетентности работников, показатель составил 89,6 баллов. По критериям удовлетворенности качеством образовательной организации, данная организация получила 80,2 баллов. Итоговый показатель по данной организации составил 74,9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26247002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58012186"/>
      </p:ext>
    </p:extLst>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026581"/>
            <a:ext cx="3766457" cy="6555641"/>
          </a:xfrm>
          <a:prstGeom prst="rect">
            <a:avLst/>
          </a:prstGeom>
          <a:noFill/>
        </p:spPr>
        <p:txBody>
          <a:bodyPr wrap="square" rtlCol="0">
            <a:spAutoFit/>
          </a:bodyPr>
          <a:lstStyle/>
          <a:p>
            <a:pPr indent="358775"/>
            <a:r>
              <a:rPr lang="ru-RU" sz="1000" dirty="0" smtClean="0"/>
              <a:t>Итоговые оценки: 94 комфортность условий предоставления услуг, 88 баллов, по показателю доступности образовательной организации для обучения инвалидов и лиц с ограниченными возможностями здоровья, 17,9 баллов, по показателю доброжелательности, вежливости, компетентности работников, показатель составил 92 баллов. По критериям удовлетворенности качеством образовательной организации, данная организация получила 82,5 баллов. Итоговый показатель по данной организации составил 74,9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71655249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8523"/>
      </p:ext>
    </p:ext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131302"/>
            <a:ext cx="3766457" cy="6093976"/>
          </a:xfrm>
          <a:prstGeom prst="rect">
            <a:avLst/>
          </a:prstGeom>
          <a:noFill/>
        </p:spPr>
        <p:txBody>
          <a:bodyPr wrap="square" rtlCol="0">
            <a:spAutoFit/>
          </a:bodyPr>
          <a:lstStyle/>
          <a:p>
            <a:pPr indent="358775"/>
            <a:r>
              <a:rPr lang="ru-RU" sz="1000" dirty="0" smtClean="0"/>
              <a:t>Итоговые оценки: 99,7 комфортность условий предоставления услуг, 84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91,8 баллов. По критериям удовлетворенности качеством образовательной организации, данная организация получила 89,5 баллов. Итоговый показатель по данной организации составил 74,6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0746688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9129272"/>
      </p:ext>
    </p:ext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926943" y="1087759"/>
            <a:ext cx="3766457" cy="6247864"/>
          </a:xfrm>
          <a:prstGeom prst="rect">
            <a:avLst/>
          </a:prstGeom>
          <a:noFill/>
        </p:spPr>
        <p:txBody>
          <a:bodyPr wrap="square" rtlCol="0">
            <a:spAutoFit/>
          </a:bodyPr>
          <a:lstStyle/>
          <a:p>
            <a:pPr indent="358775"/>
            <a:r>
              <a:rPr lang="ru-RU" sz="1000" dirty="0" smtClean="0"/>
              <a:t>Итоговые оценки: 92 комфортность условий предоставления услуг, 67,7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91,6 баллов. По критериям удовлетворенности качеством образовательной организации, данная организация получила 83,6 баллов. Итоговый показатель по данной организации составил 74,6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26855204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14824701"/>
      </p:ext>
    </p:ext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40286" y="982671"/>
            <a:ext cx="3940627" cy="6555641"/>
          </a:xfrm>
          <a:prstGeom prst="rect">
            <a:avLst/>
          </a:prstGeom>
          <a:noFill/>
        </p:spPr>
        <p:txBody>
          <a:bodyPr wrap="square" rtlCol="0">
            <a:spAutoFit/>
          </a:bodyPr>
          <a:lstStyle/>
          <a:p>
            <a:pPr indent="358775"/>
            <a:r>
              <a:rPr lang="ru-RU" sz="1000" dirty="0" smtClean="0"/>
              <a:t>Итоговые оценки: 94,4 комфортность условий предоставления услуг, 74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92,1 баллов. Итоговый показатель по данной организации составил 74,4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4584416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32086048"/>
      </p:ext>
    </p:ext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993557"/>
            <a:ext cx="3766457" cy="6093976"/>
          </a:xfrm>
          <a:prstGeom prst="rect">
            <a:avLst/>
          </a:prstGeom>
          <a:noFill/>
        </p:spPr>
        <p:txBody>
          <a:bodyPr wrap="square" rtlCol="0">
            <a:spAutoFit/>
          </a:bodyPr>
          <a:lstStyle/>
          <a:p>
            <a:pPr indent="358775"/>
            <a:r>
              <a:rPr lang="ru-RU" sz="1000" dirty="0" smtClean="0"/>
              <a:t>Итоговые оценки: 98,8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87,4 баллов. Итоговый показатель по данной организации составил 74,4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06278954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67444960"/>
      </p:ext>
    </p:extLst>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982671"/>
            <a:ext cx="3766457" cy="6401753"/>
          </a:xfrm>
          <a:prstGeom prst="rect">
            <a:avLst/>
          </a:prstGeom>
          <a:noFill/>
        </p:spPr>
        <p:txBody>
          <a:bodyPr wrap="square" rtlCol="0">
            <a:spAutoFit/>
          </a:bodyPr>
          <a:lstStyle/>
          <a:p>
            <a:pPr indent="358775"/>
            <a:r>
              <a:rPr lang="ru-RU" sz="1000" dirty="0" smtClean="0"/>
              <a:t>Итоговые оценки: 87,3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98,4 баллов. Итоговый показатель по данной организации составил 74,3 баллов</a:t>
            </a:r>
          </a:p>
          <a:p>
            <a:pPr indent="358775"/>
            <a:r>
              <a:rPr lang="ru-RU" sz="1000" dirty="0" smtClean="0"/>
              <a:t>Необходимо привести информацию об организации  в соответствие с требованиями законодательства</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1482367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67583044"/>
      </p:ext>
    </p:extLst>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136926"/>
            <a:ext cx="3766457" cy="6401753"/>
          </a:xfrm>
          <a:prstGeom prst="rect">
            <a:avLst/>
          </a:prstGeom>
          <a:noFill/>
        </p:spPr>
        <p:txBody>
          <a:bodyPr wrap="square" rtlCol="0">
            <a:spAutoFit/>
          </a:bodyPr>
          <a:lstStyle/>
          <a:p>
            <a:pPr indent="358775"/>
            <a:r>
              <a:rPr lang="ru-RU" sz="1000" dirty="0" smtClean="0"/>
              <a:t>Итоговые оценки: 93,3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94,4 баллов. По критериям удовлетворенности качеством образовательной организации, данная организация получила 86 баллов. Итоговый показатель по данной организации составил 74,1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53082410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11277908"/>
      </p:ext>
    </p:extLst>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319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29401" y="972598"/>
            <a:ext cx="3951512" cy="6555641"/>
          </a:xfrm>
          <a:prstGeom prst="rect">
            <a:avLst/>
          </a:prstGeom>
          <a:noFill/>
        </p:spPr>
        <p:txBody>
          <a:bodyPr wrap="square" rtlCol="0">
            <a:spAutoFit/>
          </a:bodyPr>
          <a:lstStyle/>
          <a:p>
            <a:pPr indent="358775"/>
            <a:r>
              <a:rPr lang="ru-RU" sz="1000" dirty="0" smtClean="0"/>
              <a:t>Итоговые оценки: 93,9 комфортность условий предоставления услуг, 61 баллов, по показателю доступности образовательной организации для обучения инвалидов и лиц с ограниченными возможностями здоровья, 31 баллов, по показателю доброжелательности, вежливости, компетентности работников, показатель составил 94 баллов. По критериям удовлетворенности качеством образовательной организации, данная организация получила 90,5 баллов. Итоговый показатель по данной организации составил 74,1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89948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18026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96,8 баллов. Итоговый показатель по данной организации составил 86,9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39517322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46079937"/>
      </p:ext>
    </p:extLst>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120416"/>
            <a:ext cx="3766457" cy="6247864"/>
          </a:xfrm>
          <a:prstGeom prst="rect">
            <a:avLst/>
          </a:prstGeom>
          <a:noFill/>
        </p:spPr>
        <p:txBody>
          <a:bodyPr wrap="square" rtlCol="0">
            <a:spAutoFit/>
          </a:bodyPr>
          <a:lstStyle/>
          <a:p>
            <a:pPr indent="358775"/>
            <a:r>
              <a:rPr lang="ru-RU" sz="1000" dirty="0" smtClean="0"/>
              <a:t>Итоговые оценки: 91,1 комфортность условий предоставления услуг, 66,7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91,4 баллов. По критериям удовлетворенности качеством образовательной организации, данная организация получила 91,2 баллов. Итоговый показатель по данной организации составил 74,1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91020454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1490535"/>
      </p:ext>
    </p:extLst>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153074"/>
            <a:ext cx="3766457" cy="6093976"/>
          </a:xfrm>
          <a:prstGeom prst="rect">
            <a:avLst/>
          </a:prstGeom>
          <a:noFill/>
        </p:spPr>
        <p:txBody>
          <a:bodyPr wrap="square" rtlCol="0">
            <a:spAutoFit/>
          </a:bodyPr>
          <a:lstStyle/>
          <a:p>
            <a:pPr indent="358775"/>
            <a:r>
              <a:rPr lang="ru-RU" sz="1000" dirty="0" smtClean="0"/>
              <a:t>Итоговые оценки: 91,2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93,4 баллов. Итоговый показатель по данной организации составил 74,1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5432436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76057285"/>
      </p:ext>
    </p:ext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055102"/>
            <a:ext cx="3766457" cy="6401753"/>
          </a:xfrm>
          <a:prstGeom prst="rect">
            <a:avLst/>
          </a:prstGeom>
          <a:noFill/>
        </p:spPr>
        <p:txBody>
          <a:bodyPr wrap="square" rtlCol="0">
            <a:spAutoFit/>
          </a:bodyPr>
          <a:lstStyle/>
          <a:p>
            <a:pPr indent="358775"/>
            <a:r>
              <a:rPr lang="ru-RU" sz="1000" dirty="0" smtClean="0"/>
              <a:t>Итоговые оценки: 90,3 комфортность условий предоставления услуг, 77,7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90,1 баллов. Итоговый показатель по данной организации составил 74,1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40165574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64693751"/>
      </p:ext>
    </p:extLst>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159510"/>
            <a:ext cx="3766457" cy="6401753"/>
          </a:xfrm>
          <a:prstGeom prst="rect">
            <a:avLst/>
          </a:prstGeom>
          <a:noFill/>
        </p:spPr>
        <p:txBody>
          <a:bodyPr wrap="square" rtlCol="0">
            <a:spAutoFit/>
          </a:bodyPr>
          <a:lstStyle/>
          <a:p>
            <a:pPr indent="358775"/>
            <a:r>
              <a:rPr lang="ru-RU" sz="1000" dirty="0" smtClean="0"/>
              <a:t>Итоговые оценки: 91,9 комфортность условий предоставления услуг, 82,7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91,5 баллов. Итоговый показатель по данной организации составил 74 баллов</a:t>
            </a:r>
          </a:p>
          <a:p>
            <a:pPr indent="358775"/>
            <a:r>
              <a:rPr lang="ru-RU" sz="1000" dirty="0" smtClean="0"/>
              <a:t>Необходимо привести информацию об организации  в соответствие с требованиями законодательства</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10028784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33698845"/>
      </p:ext>
    </p:extLst>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5" y="1076874"/>
            <a:ext cx="3766457" cy="6401753"/>
          </a:xfrm>
          <a:prstGeom prst="rect">
            <a:avLst/>
          </a:prstGeom>
          <a:noFill/>
        </p:spPr>
        <p:txBody>
          <a:bodyPr wrap="square" rtlCol="0">
            <a:spAutoFit/>
          </a:bodyPr>
          <a:lstStyle/>
          <a:p>
            <a:pPr indent="358775"/>
            <a:r>
              <a:rPr lang="ru-RU" sz="1000" dirty="0" smtClean="0"/>
              <a:t>Итоговые оценки: 88,6 комфортность условий предоставления услуг, 79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82,6 баллов. Итоговый показатель по данной организации составил 74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09629851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74411555"/>
      </p:ext>
    </p:extLst>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96743" y="1159510"/>
            <a:ext cx="3897085" cy="6401753"/>
          </a:xfrm>
          <a:prstGeom prst="rect">
            <a:avLst/>
          </a:prstGeom>
          <a:noFill/>
        </p:spPr>
        <p:txBody>
          <a:bodyPr wrap="square" rtlCol="0">
            <a:spAutoFit/>
          </a:bodyPr>
          <a:lstStyle/>
          <a:p>
            <a:pPr indent="358775"/>
            <a:r>
              <a:rPr lang="ru-RU" sz="1000" dirty="0" smtClean="0"/>
              <a:t>Итоговые оценки: 96,2 комфортность условий предоставления услуг, 78,7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88,4 баллов. По критериям удовлетворенности качеством образовательной организации, данная организация получила 90,9 баллов. Итоговый показатель по данной организации составил 73,6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14275895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36553533"/>
      </p:ext>
    </p:extLst>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709529"/>
          </a:xfrm>
          <a:prstGeom prst="rect">
            <a:avLst/>
          </a:prstGeom>
          <a:noFill/>
        </p:spPr>
        <p:txBody>
          <a:bodyPr wrap="square" rtlCol="0">
            <a:spAutoFit/>
          </a:bodyPr>
          <a:lstStyle/>
          <a:p>
            <a:pPr indent="358775"/>
            <a:r>
              <a:rPr lang="ru-RU" sz="1000" dirty="0" smtClean="0"/>
              <a:t>Итоговые оценки: 84,4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91,4 баллов. По критериям удовлетворенности качеством образовательной организации, данная организация получила 90,8 баллов. Итоговый показатель по данной организации составил 73,5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73320776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40478813"/>
      </p:ext>
    </p:extLst>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07629" y="982671"/>
            <a:ext cx="3973283" cy="6555641"/>
          </a:xfrm>
          <a:prstGeom prst="rect">
            <a:avLst/>
          </a:prstGeom>
          <a:noFill/>
        </p:spPr>
        <p:txBody>
          <a:bodyPr wrap="square" rtlCol="0">
            <a:spAutoFit/>
          </a:bodyPr>
          <a:lstStyle/>
          <a:p>
            <a:pPr indent="358775"/>
            <a:r>
              <a:rPr lang="ru-RU" sz="1000" dirty="0" smtClean="0"/>
              <a:t>Итоговые оценки: 97,6 комфортность условий предоставления услуг, 64,7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92,4 баллов. По критериям удовлетворенности качеством образовательной организации, данная организация получила 95,4 баллов. Итоговый показатель по данной организации составил 73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756655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29681308"/>
      </p:ext>
    </p:ext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64087" y="972598"/>
            <a:ext cx="4016826" cy="6709529"/>
          </a:xfrm>
          <a:prstGeom prst="rect">
            <a:avLst/>
          </a:prstGeom>
          <a:noFill/>
        </p:spPr>
        <p:txBody>
          <a:bodyPr wrap="square" rtlCol="0">
            <a:spAutoFit/>
          </a:bodyPr>
          <a:lstStyle/>
          <a:p>
            <a:pPr indent="358775"/>
            <a:r>
              <a:rPr lang="ru-RU" sz="1000" dirty="0" smtClean="0"/>
              <a:t>Итоговые оценки: 56,9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92,4 баллов. По критериям удовлетворенности качеством образовательной организации, данная организация получила 88,1 баллов. Итоговый показатель по данной организации составил 72,9 баллов</a:t>
            </a:r>
          </a:p>
          <a:p>
            <a:pPr indent="358775"/>
            <a:r>
              <a:rPr lang="ru-RU" sz="1000" dirty="0" smtClean="0"/>
              <a:t>Необходимо привести информацию об организации  в соответствие с требованиями законодательства</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8444428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6257365"/>
      </p:ext>
    </p:extLst>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329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95,1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92,8 баллов. По критериям удовлетворенности качеством образовательной организации, данная организация получила 86,4 баллов. Итоговый показатель по данной организации составил 72,9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8999450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917292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95,5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44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94,5 баллов. Итоговый показатель по данной организации составил 86,8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39673422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25804998"/>
      </p:ext>
    </p:extLst>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618514" y="1048353"/>
            <a:ext cx="3962399" cy="6555641"/>
          </a:xfrm>
          <a:prstGeom prst="rect">
            <a:avLst/>
          </a:prstGeom>
          <a:noFill/>
        </p:spPr>
        <p:txBody>
          <a:bodyPr wrap="square" rtlCol="0">
            <a:spAutoFit/>
          </a:bodyPr>
          <a:lstStyle/>
          <a:p>
            <a:pPr indent="358775"/>
            <a:r>
              <a:rPr lang="ru-RU" sz="1000" dirty="0" smtClean="0"/>
              <a:t>Итоговые оценки: 95 комфортность условий предоставления услуг, 73,7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87,2 баллов. По критериям удовлетворенности качеством образовательной организации, данная организация получила 92 баллов. Итоговый показатель по данной организации составил 72,8 баллов</a:t>
            </a:r>
          </a:p>
          <a:p>
            <a:pPr indent="358775"/>
            <a:r>
              <a:rPr lang="ru-RU" sz="1000" dirty="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2753847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1553489"/>
      </p:ext>
    </p:ext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814456" y="1512302"/>
            <a:ext cx="3766457" cy="6093976"/>
          </a:xfrm>
          <a:prstGeom prst="rect">
            <a:avLst/>
          </a:prstGeom>
          <a:noFill/>
        </p:spPr>
        <p:txBody>
          <a:bodyPr wrap="square" rtlCol="0">
            <a:spAutoFit/>
          </a:bodyPr>
          <a:lstStyle/>
          <a:p>
            <a:pPr indent="358775"/>
            <a:r>
              <a:rPr lang="ru-RU" sz="1000" dirty="0" smtClean="0"/>
              <a:t>Итоговые оценки: 89,3 комфортность условий предоставления услуг, 82,7 баллов, по показателю доступности образовательной организации для обучения инвалидов и лиц с ограниченными возможностями здоровья, 6 баллов, по показателю доброжелательности, вежливости, компетентности работников, показатель составил 91,2 баллов. По критериям удовлетворенности качеством образовательной организации, данная организация получила 94,4 баллов. Итоговый показатель по данной организации составил 72,7 баллов</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a:t>
            </a:r>
            <a:r>
              <a:rPr lang="ru-RU" sz="1000" dirty="0"/>
              <a:t>в</a:t>
            </a:r>
            <a:r>
              <a:rPr lang="ru-RU" sz="1000" dirty="0" smtClean="0"/>
              <a:t> тоже.</a:t>
            </a:r>
            <a:endParaRPr lang="ru-RU" sz="1000" dirty="0"/>
          </a:p>
        </p:txBody>
      </p:sp>
      <p:graphicFrame>
        <p:nvGraphicFramePr>
          <p:cNvPr id="2" name="Диаграмма 1"/>
          <p:cNvGraphicFramePr/>
          <p:nvPr>
            <p:extLst>
              <p:ext uri="{D42A27DB-BD31-4B8C-83A1-F6EECF244321}">
                <p14:modId xmlns:p14="http://schemas.microsoft.com/office/powerpoint/2010/main" val="245018251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2563281"/>
      </p:ext>
    </p:extLst>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96 комфортность условий предоставления услуг, 68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92,8 баллов. По критериям удовлетворенности качеством образовательной организации, данная организация получила 90,1 баллов. Итоговый показатель по данной организации составил 72,6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74516209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1064626"/>
      </p:ext>
    </p:ext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97,9 комфортность условий предоставления услуг, 63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95,8 баллов. По критериям удовлетворенности качеством образовательной организации, данная организация получила 89,5 баллов. Итоговый показатель по данной организации составил 72,4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85746923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752989"/>
      </p:ext>
    </p:ext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93,4 комфортность условий предоставления услуг, 74,7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95,7 баллов. Итоговый показатель по данной организации составил 72,4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9501655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4826618"/>
      </p:ext>
    </p:extLst>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79,5 комфортность условий предоставления услуг, 64,7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95,8 баллов. По критериям удовлетворенности качеством образовательной организации, данная организация получила 92,2 баллов. Итоговый показатель по данной организации составил 72,4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8343023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9620829"/>
      </p:ext>
    </p:ext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90,4 комфортность условий предоставления услуг, 80,7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86,2 баллов. Итоговый показатель по данной организации составил 72,4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65465164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49340743"/>
      </p:ext>
    </p:ext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79,3 комфортность условий предоставления услуг, 58,7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97 баллов. По критериям удовлетворенности качеством образовательной организации, данная организация получила 96,6 баллов. Итоговый показатель по данной организации составил 72,3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3869939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6395641"/>
      </p:ext>
    </p:extLst>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95,1 комфортность условий предоставления услуг, 81,7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91 баллов. По критериям удовлетворенности качеством образовательной организации, данная организация получила 84,7 баллов. Итоговый показатель по данной организации составил 72,1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63035162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26315925"/>
      </p:ext>
    </p:extLst>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339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92,2 комфортность условий предоставления услуг, 70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98,2 баллов. Итоговый показатель по данной организации составил 72,1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5600648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32741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93,7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49,8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86,3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0361986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92122393"/>
      </p:ext>
    </p:extLst>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85,7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86,6 баллов. Итоговый показатель по данной организации составил 72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27699981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8715075"/>
      </p:ext>
    </p:extLst>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786747"/>
          </a:xfrm>
          <a:prstGeom prst="rect">
            <a:avLst/>
          </a:prstGeom>
          <a:noFill/>
        </p:spPr>
        <p:txBody>
          <a:bodyPr wrap="square" rtlCol="0">
            <a:spAutoFit/>
          </a:bodyPr>
          <a:lstStyle/>
          <a:p>
            <a:pPr indent="358775"/>
            <a:r>
              <a:rPr lang="ru-RU" sz="1000" smtClean="0"/>
              <a:t>Итоговые оценки: 78,2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73,6 баллов. По критериям удовлетворенности качеством образовательной организации, данная организация получила 90,1 баллов. Итоговый показатель по данной организации составил 72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96967236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74715039"/>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84,8 комфортность условий предоставления услуг, 89,7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88,7 баллов. Итоговый показатель по данной организации составил 71,8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24324064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09764106"/>
      </p:ext>
    </p:extLst>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85,2 комфортность условий предоставления услуг, 67,7 баллов, по показателю доступности образовательной организации для обучения инвалидов и лиц с ограниченными возможностями здоровья, 37,3 баллов, по показателю доброжелательности, вежливости, компетентности работников, показатель составил 88,4 баллов. По критериям удовлетворенности качеством образовательной организации, данная организация получила 80 баллов. Итоговый показатель по данной организации составил 71,7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04869410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3344909"/>
      </p:ext>
    </p:extLst>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82,1 комфортность условий предоставления услуг, 62 баллов, по показателю доступности образовательной организации для обучения инвалидов и лиц с ограниченными возможностями здоровья, 37 баллов, по показателю доброжелательности, вежливости, компетентности работников, показатель составил 92,2 баллов. По критериям удовлетворенности качеством образовательной организации, данная организация получила 81,9 баллов. Итоговый показатель по данной организации составил 71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0287197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75640135"/>
      </p:ext>
    </p:extLst>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82,3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93,9 баллов. Итоговый показатель по данной организации составил 71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42508130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67231243"/>
      </p:ext>
    </p:extLst>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171194"/>
          </a:xfrm>
          <a:prstGeom prst="rect">
            <a:avLst/>
          </a:prstGeom>
          <a:noFill/>
        </p:spPr>
        <p:txBody>
          <a:bodyPr wrap="square" rtlCol="0">
            <a:spAutoFit/>
          </a:bodyPr>
          <a:lstStyle/>
          <a:p>
            <a:pPr indent="358775"/>
            <a:r>
              <a:rPr lang="ru-RU" sz="1000" smtClean="0"/>
              <a:t>Итоговые оценки: 86,2 комфортность условий предоставления услуг, 73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91,1 баллов. Итоговый показатель по данной организации составил 71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7012312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68756860"/>
      </p:ext>
    </p:ext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94,9 комфортность условий предоставления услуг, 66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93,6 баллов. По критериям удовлетворенности качеством образовательной организации, данная организация получила 92 баллов. Итоговый показатель по данной организации составил 70,9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6347998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0324910"/>
      </p:ext>
    </p:extLst>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88,2 комфортность условий предоставления услуг, 67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94,6 баллов. По критериям удовлетворенности качеством образовательной организации, данная организация получила 89,3 баллов. Итоговый показатель по данной организации составил 70,8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58276961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79048428"/>
      </p:ext>
    </p:extLst>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349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93,1 комфортность условий предоставления услуг, 66,7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94,4 баллов. По критериям удовлетворенности качеством образовательной организации, данная организация получила 91,6 баллов. Итоговый показатель по данной организации составил 70,8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54820747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29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86,5 комфортность условий предоставления услуг, 85,7 баллов, по показателю доступности образовательной организации для обучения инвалидов и лиц с ограниченными возможностями здоровья, 66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95,5 баллов. Итоговый показатель по данной организации составил 86,3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615612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850320"/>
      </p:ext>
    </p:extLst>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325082"/>
          </a:xfrm>
          <a:prstGeom prst="rect">
            <a:avLst/>
          </a:prstGeom>
          <a:noFill/>
        </p:spPr>
        <p:txBody>
          <a:bodyPr wrap="square" rtlCol="0">
            <a:spAutoFit/>
          </a:bodyPr>
          <a:lstStyle/>
          <a:p>
            <a:pPr indent="358775"/>
            <a:r>
              <a:rPr lang="ru-RU" sz="1000" smtClean="0"/>
              <a:t>Итоговые оценки: 96,9 комфортность условий предоставления услуг, 73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85,8 баллов. По критериям удовлетворенности качеством образовательной организации, данная организация получила 87,9 баллов. Итоговый показатель по данной организации составил 70,3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endParaRPr lang="ru-RU" sz="1000" dirty="0"/>
          </a:p>
        </p:txBody>
      </p:sp>
      <p:graphicFrame>
        <p:nvGraphicFramePr>
          <p:cNvPr id="2" name="Диаграмма 1"/>
          <p:cNvGraphicFramePr/>
          <p:nvPr>
            <p:extLst>
              <p:ext uri="{D42A27DB-BD31-4B8C-83A1-F6EECF244321}">
                <p14:modId xmlns:p14="http://schemas.microsoft.com/office/powerpoint/2010/main" val="348789196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35221369"/>
      </p:ext>
    </p:extLst>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66,1 комфортность условий предоставления услуг, 70,7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93,8 баллов. По критериям удовлетворенности качеством образовательной организации, данная организация получила 84 баллов. Итоговый показатель по данной организации составил 70,1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1350663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2488385"/>
      </p:ext>
    </p:extLst>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92,5 комфортность условий предоставления услуг, 53,7 баллов, по показателю доступности образовательной организации для обучения инвалидов и лиц с ограниченными возможностями здоровья, 15 баллов, по показателю доброжелательности, вежливости, компетентности работников, показатель составил 94,8 баллов. По критериям удовлетворенности качеством образовательной организации, данная организация получила 93 баллов. Итоговый показатель по данной организации составил 69,8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88807766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02431019"/>
      </p:ext>
    </p:extLst>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79,6 комфортность условий предоставления услуг, 73 баллов, по показателю доступности образовательной организации для обучения инвалидов и лиц с ограниченными возможностями здоровья, 22,5 баллов, по показателю доброжелательности, вежливости, компетентности работников, показатель составил 86,6 баллов. По критериям удовлетворенности качеством образовательной организации, данная организация получила 84 баллов. Итоговый показатель по данной организации составил 69,1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05369749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31951379"/>
      </p:ext>
    </p:extLst>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97,3 комфортность условий предоставления услуг, 52,7 баллов, по показателю доступности образовательной организации для обучения инвалидов и лиц с ограниченными возможностями здоровья, 28 баллов, по показателю доброжелательности, вежливости, компетентности работников, показатель составил 90 баллов. По критериям удовлетворенности качеством образовательной организации, данная организация получила 74,2 баллов. Итоговый показатель по данной организации составил 68,4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22607929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282345"/>
      </p:ext>
    </p:extLst>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93,5 комфортность условий предоставления услуг, 57,7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82,5 баллов. Итоговый показатель по данной организации составил 67,6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77980465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2785831"/>
      </p:ext>
    </p:extLst>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82,9 комфортность условий предоставления услуг, 48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94,8 баллов. По критериям удовлетворенности качеством образовательной организации, данная организация получила 93,6 баллов. Итоговый показатель по данной организации составил 67,1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98519898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5867813"/>
      </p:ext>
    </p:extLst>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709529"/>
          </a:xfrm>
          <a:prstGeom prst="rect">
            <a:avLst/>
          </a:prstGeom>
          <a:noFill/>
        </p:spPr>
        <p:txBody>
          <a:bodyPr wrap="square" rtlCol="0">
            <a:spAutoFit/>
          </a:bodyPr>
          <a:lstStyle/>
          <a:p>
            <a:pPr indent="358775"/>
            <a:r>
              <a:rPr lang="ru-RU" sz="1000" smtClean="0"/>
              <a:t>Итоговые оценки: 56,4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8 баллов, по показателю доброжелательности, вежливости, компетентности работников, показатель составил 80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66,9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46136775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980869"/>
      </p:ext>
    </p:extLst>
  </p:cSld>
  <p:clrMapOvr>
    <a:masterClrMapping/>
  </p:clrMapOvr>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79,1 комфортность условий предоставления услуг, 71,7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87,6 баллов. По критериям удовлетворенности качеством образовательной организации, данная организация получила 86,4 баллов. Итоговый показатель по данной организации составил 65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68657995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42448772"/>
      </p:ext>
    </p:extLst>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359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7017306"/>
          </a:xfrm>
          <a:prstGeom prst="rect">
            <a:avLst/>
          </a:prstGeom>
          <a:noFill/>
        </p:spPr>
        <p:txBody>
          <a:bodyPr wrap="square" rtlCol="0">
            <a:spAutoFit/>
          </a:bodyPr>
          <a:lstStyle/>
          <a:p>
            <a:pPr indent="358775"/>
            <a:r>
              <a:rPr lang="ru-RU" sz="1000" smtClean="0"/>
              <a:t>Итоговые оценки: 85,6 комфортность условий предоставления услуг, 58 баллов, по показателю доступности образовательной организации для обучения инвалидов и лиц с ограниченными возможностями здоровья, 14 баллов, по показателю доброжелательности, вежливости, компетентности работников, показатель составил 87,2 баллов. По критериям удовлетворенности качеством образовательной организации, данная организация получила 76,2 баллов. Итоговый показатель по данной организации составил 64,2 баллов</a:t>
            </a:r>
          </a:p>
          <a:p>
            <a:pPr indent="358775"/>
            <a:r>
              <a:rPr lang="ru-RU" sz="1000" smtClean="0"/>
              <a:t>Необходимо ликвидировать недоработки в размещении информации на стендах и на официальном сайте в сети интернет, с целью уменьшения уровня неудовлетворенности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5224472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734394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86,2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78250192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92523457"/>
      </p:ext>
    </p:extLst>
  </p:cSld>
  <p:clrMapOvr>
    <a:masterClrMapping/>
  </p:clrMapOvr>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8094524"/>
          </a:xfrm>
          <a:prstGeom prst="rect">
            <a:avLst/>
          </a:prstGeom>
          <a:noFill/>
        </p:spPr>
        <p:txBody>
          <a:bodyPr wrap="square" rtlCol="0">
            <a:spAutoFit/>
          </a:bodyPr>
          <a:lstStyle/>
          <a:p>
            <a:pPr indent="358775"/>
            <a:r>
              <a:rPr lang="ru-RU" sz="1000" smtClean="0"/>
              <a:t>Итоговые оценки: 72,1 комфортность условий предоставления услуг, 72,7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84 баллов. По критериям удовлетворенности качеством образовательной организации, данная организация получила 86 баллов. Итоговый показатель по данной организации составил 63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258820710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6287625"/>
      </p:ext>
    </p:extLst>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8556188"/>
          </a:xfrm>
          <a:prstGeom prst="rect">
            <a:avLst/>
          </a:prstGeom>
          <a:noFill/>
        </p:spPr>
        <p:txBody>
          <a:bodyPr wrap="square" rtlCol="0">
            <a:spAutoFit/>
          </a:bodyPr>
          <a:lstStyle/>
          <a:p>
            <a:pPr indent="358775"/>
            <a:r>
              <a:rPr lang="ru-RU" sz="1000" smtClean="0"/>
              <a:t>Итоговые оценки: 92 комфортность условий предоставления услуг, 54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64,8 баллов. По критериям удовлетворенности качеством образовательной организации, данная организация получила 51,2 баллов. Итоговый показатель по данной организации составил 52,4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336894140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42447121"/>
      </p:ext>
    </p:extLst>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grpSp>
        <p:nvGrpSpPr>
          <p:cNvPr id="12" name="Group 25"/>
          <p:cNvGrpSpPr>
            <a:grpSpLocks/>
          </p:cNvGrpSpPr>
          <p:nvPr/>
        </p:nvGrpSpPr>
        <p:grpSpPr bwMode="auto">
          <a:xfrm>
            <a:off x="878083" y="1322329"/>
            <a:ext cx="9250312" cy="341989"/>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ОРГАНИЗАЦИИ </a:t>
              </a:r>
              <a:r>
                <a:rPr lang="ru-RU" sz="1800" b="1" smtClean="0">
                  <a:solidFill>
                    <a:srgbClr val="2C5230"/>
                  </a:solidFill>
                  <a:latin typeface="Arial Narrow" pitchFamily="34" charset="0"/>
                </a:rPr>
                <a:t>ДОПОЛНИТЕЛЬНОГО ОБРАЗОВАНИЯ ДЕТЕЙ</a:t>
              </a:r>
              <a:endParaRPr lang="ru-RU" sz="1600" b="1" dirty="0">
                <a:solidFill>
                  <a:srgbClr val="2C5230"/>
                </a:solidFill>
                <a:latin typeface="Arial Narrow" pitchFamily="34" charset="0"/>
              </a:endParaRPr>
            </a:p>
          </p:txBody>
        </p:sp>
      </p:grpSp>
      <p:sp>
        <p:nvSpPr>
          <p:cNvPr id="5" name="Прямоугольник 4"/>
          <p:cNvSpPr/>
          <p:nvPr/>
        </p:nvSpPr>
        <p:spPr>
          <a:xfrm>
            <a:off x="171502" y="1818678"/>
            <a:ext cx="10079722" cy="369332"/>
          </a:xfrm>
          <a:prstGeom prst="rect">
            <a:avLst/>
          </a:prstGeom>
        </p:spPr>
        <p:txBody>
          <a:bodyPr wrap="square">
            <a:spAutoFit/>
          </a:bodyPr>
          <a:lstStyle/>
          <a:p>
            <a:pPr>
              <a:spcAft>
                <a:spcPts val="300"/>
              </a:spcAft>
            </a:pPr>
            <a:r>
              <a:rPr lang="ru-RU" sz="1800" dirty="0" smtClean="0">
                <a:latin typeface="+mn-lt"/>
              </a:rPr>
              <a:t>Всего оценено – </a:t>
            </a:r>
            <a:r>
              <a:rPr lang="ru-RU" sz="1800" b="1" dirty="0" smtClean="0">
                <a:latin typeface="+mn-lt"/>
              </a:rPr>
              <a:t>25</a:t>
            </a:r>
            <a:r>
              <a:rPr lang="ru-RU" sz="1800" dirty="0" smtClean="0">
                <a:latin typeface="+mn-lt"/>
              </a:rPr>
              <a:t> организаций. Итоговый балл  -  </a:t>
            </a:r>
            <a:r>
              <a:rPr lang="ru-RU" sz="1800" b="1" dirty="0" smtClean="0">
                <a:latin typeface="+mn-lt"/>
              </a:rPr>
              <a:t>83,2</a:t>
            </a:r>
            <a:r>
              <a:rPr lang="ru-RU" sz="1800" dirty="0" smtClean="0">
                <a:latin typeface="+mn-lt"/>
              </a:rPr>
              <a:t> балла</a:t>
            </a:r>
          </a:p>
        </p:txBody>
      </p:sp>
      <p:graphicFrame>
        <p:nvGraphicFramePr>
          <p:cNvPr id="16" name="Диаграмма 15"/>
          <p:cNvGraphicFramePr/>
          <p:nvPr>
            <p:extLst>
              <p:ext uri="{D42A27DB-BD31-4B8C-83A1-F6EECF244321}">
                <p14:modId xmlns:p14="http://schemas.microsoft.com/office/powerpoint/2010/main" val="3927074950"/>
              </p:ext>
            </p:extLst>
          </p:nvPr>
        </p:nvGraphicFramePr>
        <p:xfrm>
          <a:off x="171501" y="2561578"/>
          <a:ext cx="6720618" cy="4480667"/>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Box 16"/>
          <p:cNvSpPr txBox="1"/>
          <p:nvPr/>
        </p:nvSpPr>
        <p:spPr>
          <a:xfrm>
            <a:off x="7241348" y="2470245"/>
            <a:ext cx="3009876" cy="3108543"/>
          </a:xfrm>
          <a:prstGeom prst="rect">
            <a:avLst/>
          </a:prstGeom>
          <a:noFill/>
        </p:spPr>
        <p:txBody>
          <a:bodyPr wrap="square" rtlCol="0">
            <a:spAutoFit/>
          </a:bodyPr>
          <a:lstStyle/>
          <a:p>
            <a:r>
              <a:rPr lang="ru-RU" sz="1400" dirty="0" smtClean="0"/>
              <a:t>Организации дополнительного образования детей в целом получили 83,2 балла.</a:t>
            </a:r>
          </a:p>
          <a:p>
            <a:endParaRPr lang="ru-RU" sz="1400" dirty="0"/>
          </a:p>
          <a:p>
            <a:r>
              <a:rPr lang="ru-RU" sz="1400" dirty="0" smtClean="0"/>
              <a:t>72% организации получили итоговый балл уровня «отлично» (по градации </a:t>
            </a:r>
            <a:r>
              <a:rPr lang="en-US" sz="1400" dirty="0" smtClean="0"/>
              <a:t>bus.gov.ru)</a:t>
            </a:r>
            <a:r>
              <a:rPr lang="ru-RU" sz="1400" dirty="0" smtClean="0"/>
              <a:t>, 28% организаций получили оценку уровня «Выше среднего»</a:t>
            </a:r>
            <a:endParaRPr lang="en-US" sz="1400" dirty="0" smtClean="0"/>
          </a:p>
          <a:p>
            <a:endParaRPr lang="en-US" sz="1400" dirty="0"/>
          </a:p>
          <a:p>
            <a:r>
              <a:rPr lang="ru-RU" sz="1400" dirty="0" smtClean="0"/>
              <a:t>Проблемная зона организаций, как и в других видах организаций – обеспечение доступности для инвалидов</a:t>
            </a:r>
            <a:endParaRPr lang="ru-RU" sz="1400" dirty="0"/>
          </a:p>
        </p:txBody>
      </p:sp>
    </p:spTree>
    <p:extLst>
      <p:ext uri="{BB962C8B-B14F-4D97-AF65-F5344CB8AC3E}">
        <p14:creationId xmlns:p14="http://schemas.microsoft.com/office/powerpoint/2010/main" val="3455807380"/>
      </p:ext>
    </p:extLst>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1477328"/>
          </a:xfrm>
          <a:prstGeom prst="rect">
            <a:avLst/>
          </a:prstGeom>
          <a:noFill/>
        </p:spPr>
        <p:txBody>
          <a:bodyPr wrap="square" rtlCol="0">
            <a:spAutoFit/>
          </a:bodyPr>
          <a:lstStyle/>
          <a:p>
            <a:pPr indent="358775"/>
            <a:r>
              <a:rPr lang="ru-RU" sz="1000" smtClean="0"/>
              <a:t>Итоговые оценки: 96,4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100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98,4 баллов. Итоговый показатель по данной организации составил 97,7 баллов</a:t>
            </a:r>
            <a:endParaRPr lang="ru-RU" sz="1000" dirty="0"/>
          </a:p>
        </p:txBody>
      </p:sp>
      <p:graphicFrame>
        <p:nvGraphicFramePr>
          <p:cNvPr id="2" name="Диаграмма 1"/>
          <p:cNvGraphicFramePr/>
          <p:nvPr>
            <p:extLst>
              <p:ext uri="{D42A27DB-BD31-4B8C-83A1-F6EECF244321}">
                <p14:modId xmlns:p14="http://schemas.microsoft.com/office/powerpoint/2010/main" val="271373180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88009394"/>
      </p:ext>
    </p:extLst>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1477328"/>
          </a:xfrm>
          <a:prstGeom prst="rect">
            <a:avLst/>
          </a:prstGeom>
          <a:noFill/>
        </p:spPr>
        <p:txBody>
          <a:bodyPr wrap="square" rtlCol="0">
            <a:spAutoFit/>
          </a:bodyPr>
          <a:lstStyle/>
          <a:p>
            <a:pPr indent="358775"/>
            <a:r>
              <a:rPr lang="ru-RU" sz="1000" smtClean="0"/>
              <a:t>Итоговые оценки: 93,2 комфортность условий предоставления услуг, 94 баллов, по показателю доступности образовательной организации для обучения инвалидов и лиц с ограниченными возможностями здоровья, 92 баллов, по показателю доброжелательности, вежливости, компетентности работников, показатель составил 98,6 баллов. По критериям удовлетворенности качеством образовательной организации, данная организация получила 99 баллов. Итоговый показатель по данной организации составил 95,4 баллов</a:t>
            </a:r>
            <a:endParaRPr lang="ru-RU" sz="1000" dirty="0"/>
          </a:p>
        </p:txBody>
      </p:sp>
      <p:graphicFrame>
        <p:nvGraphicFramePr>
          <p:cNvPr id="2" name="Диаграмма 1"/>
          <p:cNvGraphicFramePr/>
          <p:nvPr>
            <p:extLst>
              <p:ext uri="{D42A27DB-BD31-4B8C-83A1-F6EECF244321}">
                <p14:modId xmlns:p14="http://schemas.microsoft.com/office/powerpoint/2010/main" val="258289198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298642"/>
      </p:ext>
    </p:extLst>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94,7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50,9 баллов, по показателю доброжелательности, вежливости, компетентности работников, показатель составил 97,4 баллов. По критериям удовлетворенности качеством образовательной организации, данная организация получила 98 баллов. Итоговый показатель по данной организации составил 87,7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67039820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96720089"/>
      </p:ext>
    </p:extLst>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99,6 баллов. По критериям удовлетворенности качеством образовательной организации, данная организация получила 99,2 баллов. Итоговый показатель по данной организации составил 87,7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11355607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87383020"/>
      </p:ext>
    </p:extLst>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98,2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87,2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99960767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27659380"/>
      </p:ext>
    </p:extLst>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2708434"/>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83,7 баллов, по показателю доступности образовательной организации для обучения инвалидов и лиц с ограниченными возможностями здоровья, 60,2 баллов, по показателю доброжелательности, вежливости, компетентности работников, показатель составил 98,2 баллов. По критериям удовлетворенности качеством образовательной организации, данная организация получила 98,2 баллов. Итоговый показатель по данной организации составил 87,1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239078854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78682188"/>
      </p:ext>
    </p:extLst>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369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97 баллов. По критериям удовлетворенности качеством образовательной организации, данная организация получила 98 баллов. Итоговый показатель по данной организации составил 85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14844763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105385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86,2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43402093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8538423"/>
      </p:ext>
    </p:extLst>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96,8 комфортность условий предоставления услуг, 99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99 баллов. По критериям удовлетворенности качеством образовательной организации, данная организация получила 99,8 баллов. Итоговый показатель по данной организации составил 84,9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51096568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77354114"/>
      </p:ext>
    </p:extLst>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324535"/>
          </a:xfrm>
          <a:prstGeom prst="rect">
            <a:avLst/>
          </a:prstGeom>
          <a:noFill/>
        </p:spPr>
        <p:txBody>
          <a:bodyPr wrap="square" rtlCol="0">
            <a:spAutoFit/>
          </a:bodyPr>
          <a:lstStyle/>
          <a:p>
            <a:pPr indent="358775"/>
            <a:r>
              <a:rPr lang="ru-RU" sz="1000" smtClean="0"/>
              <a:t>Итоговые оценки: 99 комфортность условий предоставления услуг, 77,7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98,7 баллов. Итоговый показатель по данной организации составил 84,9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78040953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5112078"/>
      </p:ext>
    </p:extLst>
  </p:cSld>
  <p:clrMapOvr>
    <a:masterClrMapping/>
  </p:clrMapOvr>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93,8 комфортность условий предоставления услуг, 96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98 баллов. По критериям удовлетворенности качеством образовательной организации, данная организация получила 98,5 баллов. Итоговый показатель по данной организации составил 84,9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91413469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19484203"/>
      </p:ext>
    </p:extLst>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86,4 комфортность условий предоставления услуг, 86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99 баллов. По критериям удовлетворенности качеством образовательной организации, данная организация получила 98,8 баллов. Итоговый показатель по данной организации составил 84,4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2896573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64104390"/>
      </p:ext>
    </p:extLst>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90,1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99,4 баллов. Итоговый показатель по данной организации составил 84,3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26571878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6813164"/>
      </p:ext>
    </p:extLst>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96,6 комфортность условий предоставления услуг, 99,7 баллов, по показателю доступности образовательной организации для обучения инвалидов и лиц с ограниченными возможностями здоровья, 26,7 баллов, по показателю доброжелательности, вежливости, компетентности работников, показатель составил 99,4 баллов. По критериям удовлетворенности качеством образовательной организации, данная организация получила 97,9 баллов. Итоговый показатель по данной организации составил 84,1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0570167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05354785"/>
      </p:ext>
    </p:extLst>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3785652"/>
          </a:xfrm>
          <a:prstGeom prst="rect">
            <a:avLst/>
          </a:prstGeom>
          <a:noFill/>
        </p:spPr>
        <p:txBody>
          <a:bodyPr wrap="square" rtlCol="0">
            <a:spAutoFit/>
          </a:bodyPr>
          <a:lstStyle/>
          <a:p>
            <a:pPr indent="358775"/>
            <a:r>
              <a:rPr lang="ru-RU" sz="1000" smtClean="0"/>
              <a:t>Итоговые оценки: 97,3 комфортность условий предоставления услуг, 71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98 баллов. По критериям удовлетворенности качеством образовательной организации, данная организация получила 91,3 баллов. Итоговый показатель по данной организации составил 82,3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26920063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99756833"/>
      </p:ext>
    </p:extLst>
  </p:cSld>
  <p:clrMapOvr>
    <a:masterClrMapping/>
  </p:clrMapOvr>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91,1 комфортность условий предоставления услуг, 80,7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93,5 баллов. Итоговый показатель по данной организации составил 82,3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7434421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86701935"/>
      </p:ext>
    </p:extLst>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22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98,5 баллов. Итоговый показатель по данной организации составил 81,8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53685869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24559714"/>
      </p:ext>
    </p:extLst>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379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82 баллов, по показателю доступности образовательной организации для обучения инвалидов и лиц с ограниченными возможностями здоровья, 31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97,1 баллов. Итоговый показатель по данной организации составил 81,2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2923668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572931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99,6 комфортность условий предоставления услуг, 84,7 баллов, по показателю доступности образовательной организации для обучения инвалидов и лиц с ограниченными возможностями здоровья, 55,6 баллов, по показателю доброжелательности, вежливости, компетентности работников, показатель составил 96,6 баллов. По критериям удовлетворенности качеством образовательной организации, данная организация получила 94 баллов. Итоговый показатель по данной организации составил 86,1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43135020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033593"/>
      </p:ext>
    </p:extLst>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940088"/>
          </a:xfrm>
          <a:prstGeom prst="rect">
            <a:avLst/>
          </a:prstGeom>
          <a:noFill/>
        </p:spPr>
        <p:txBody>
          <a:bodyPr wrap="square" rtlCol="0">
            <a:spAutoFit/>
          </a:bodyPr>
          <a:lstStyle/>
          <a:p>
            <a:pPr indent="358775"/>
            <a:r>
              <a:rPr lang="ru-RU" sz="1000" smtClean="0"/>
              <a:t>Итоговые оценки: 90,2 комфортность условий предоставления услуг, 66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95,6 баллов. Итоговый показатель по данной организации составил 80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657113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9531820"/>
      </p:ext>
    </p:extLst>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81,7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79,9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32899901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47607214"/>
      </p:ext>
    </p:extLst>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90,8 комфортность условий предоставления услуг, 82,7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88,8 баллов. По критериям удовлетворенности качеством образовательной организации, данная организация получила 86,9 баллов. Итоговый показатель по данной организации составил 79,8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79491746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43303320"/>
      </p:ext>
    </p:extLst>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324535"/>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66,7 баллов, по показателю доступности образовательной организации для обучения инвалидов и лиц с ограниченными возможностями здоровья, 35,6 баллов, по показателю доброжелательности, вежливости, компетентности работников, показатель составил 99,4 баллов. По критериям удовлетворенности качеством образовательной организации, данная организация получила 98,6 баллов. Итоговый показатель по данной организации составил 79,1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98087476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2588111"/>
      </p:ext>
    </p:extLst>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94,8 баллов. Итоговый показатель по данной организации составил 75,7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6864187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248309"/>
      </p:ext>
    </p:extLst>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90 комфортность условий предоставления услуг, 73,7 баллов, по показателю доступности образовательной организации для обучения инвалидов и лиц с ограниченными возможностями здоровья, 20 баллов, по показателю доброжелательности, вежливости, компетентности работников, показатель составил 96,4 баллов. По критериям удовлетворенности качеством образовательной организации, данная организация получила 96 баллов. Итоговый показатель по данной организации составил 75,2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7681828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4733482"/>
      </p:ext>
    </p:extLst>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63,9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74,2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924918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14489984"/>
      </p:ext>
    </p:extLst>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863417"/>
          </a:xfrm>
          <a:prstGeom prst="rect">
            <a:avLst/>
          </a:prstGeom>
          <a:noFill/>
        </p:spPr>
        <p:txBody>
          <a:bodyPr wrap="square" rtlCol="0">
            <a:spAutoFit/>
          </a:bodyPr>
          <a:lstStyle/>
          <a:p>
            <a:pPr indent="358775"/>
            <a:r>
              <a:rPr lang="ru-RU" sz="1000" smtClean="0"/>
              <a:t>Итоговые оценки: 56,1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18 баллов, по показателю доброжелательности, вежливости, компетентности работников, показатель составил 99,8 баллов. По критериям удовлетворенности качеством образовательной организации, данная организация получила 99,8 баллов. Итоговый показатель по данной организации составил 74,1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81297640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65847293"/>
      </p:ext>
    </p:extLst>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grpSp>
        <p:nvGrpSpPr>
          <p:cNvPr id="12" name="Group 25"/>
          <p:cNvGrpSpPr>
            <a:grpSpLocks/>
          </p:cNvGrpSpPr>
          <p:nvPr/>
        </p:nvGrpSpPr>
        <p:grpSpPr bwMode="auto">
          <a:xfrm>
            <a:off x="878083" y="1322329"/>
            <a:ext cx="9250312" cy="341989"/>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ОБРАЗОВАТЕЛЬНЫЕ ОРГАНИЗАЦИИ ПРОФЕССИОНАЛЬНОГО ОБУЧЕНИЯ</a:t>
              </a:r>
              <a:endParaRPr lang="ru-RU" sz="1600" b="1" dirty="0">
                <a:solidFill>
                  <a:srgbClr val="2C5230"/>
                </a:solidFill>
                <a:latin typeface="Arial Narrow" pitchFamily="34" charset="0"/>
              </a:endParaRPr>
            </a:p>
          </p:txBody>
        </p:sp>
      </p:grpSp>
      <p:sp>
        <p:nvSpPr>
          <p:cNvPr id="5" name="Прямоугольник 4"/>
          <p:cNvSpPr/>
          <p:nvPr/>
        </p:nvSpPr>
        <p:spPr>
          <a:xfrm>
            <a:off x="171502" y="1818678"/>
            <a:ext cx="10079722" cy="369332"/>
          </a:xfrm>
          <a:prstGeom prst="rect">
            <a:avLst/>
          </a:prstGeom>
        </p:spPr>
        <p:txBody>
          <a:bodyPr wrap="square">
            <a:spAutoFit/>
          </a:bodyPr>
          <a:lstStyle/>
          <a:p>
            <a:pPr>
              <a:spcAft>
                <a:spcPts val="300"/>
              </a:spcAft>
            </a:pPr>
            <a:r>
              <a:rPr lang="ru-RU" sz="1800" dirty="0" smtClean="0">
                <a:latin typeface="+mn-lt"/>
              </a:rPr>
              <a:t>Всего оценено – 10 организаций. Итоговый балл  -  </a:t>
            </a:r>
            <a:r>
              <a:rPr lang="ru-RU" sz="1800" b="1" dirty="0" smtClean="0">
                <a:latin typeface="+mn-lt"/>
              </a:rPr>
              <a:t>84,0</a:t>
            </a:r>
            <a:r>
              <a:rPr lang="ru-RU" sz="1800" dirty="0" smtClean="0">
                <a:latin typeface="+mn-lt"/>
              </a:rPr>
              <a:t> балла</a:t>
            </a:r>
          </a:p>
        </p:txBody>
      </p:sp>
      <p:sp>
        <p:nvSpPr>
          <p:cNvPr id="2" name="TextBox 1"/>
          <p:cNvSpPr txBox="1"/>
          <p:nvPr/>
        </p:nvSpPr>
        <p:spPr>
          <a:xfrm>
            <a:off x="7241348" y="2470245"/>
            <a:ext cx="3009876" cy="3970318"/>
          </a:xfrm>
          <a:prstGeom prst="rect">
            <a:avLst/>
          </a:prstGeom>
          <a:noFill/>
        </p:spPr>
        <p:txBody>
          <a:bodyPr wrap="square" rtlCol="0">
            <a:spAutoFit/>
          </a:bodyPr>
          <a:lstStyle/>
          <a:p>
            <a:r>
              <a:rPr lang="ru-RU" sz="1400" dirty="0" smtClean="0"/>
              <a:t>Государственные организации в целом получили более высокий итоговый балл. </a:t>
            </a:r>
          </a:p>
          <a:p>
            <a:endParaRPr lang="ru-RU" sz="1400" dirty="0"/>
          </a:p>
          <a:p>
            <a:r>
              <a:rPr lang="ru-RU" sz="1400" dirty="0" smtClean="0"/>
              <a:t>60% организаций получили итоговый балл уровня «отлично» (по градации </a:t>
            </a:r>
            <a:r>
              <a:rPr lang="en-US" sz="1400" dirty="0" smtClean="0"/>
              <a:t>bus.gov.ru)</a:t>
            </a:r>
            <a:r>
              <a:rPr lang="ru-RU" sz="1400" dirty="0" smtClean="0"/>
              <a:t>, 40% итоговый балл уровня «выше среднего»</a:t>
            </a:r>
            <a:endParaRPr lang="en-US" sz="1400" dirty="0" smtClean="0"/>
          </a:p>
          <a:p>
            <a:endParaRPr lang="en-US" sz="1400" dirty="0"/>
          </a:p>
          <a:p>
            <a:r>
              <a:rPr lang="ru-RU" sz="1400" dirty="0" smtClean="0"/>
              <a:t>Наиболее высоко оценены критерии </a:t>
            </a:r>
            <a:r>
              <a:rPr lang="ru-RU" sz="1400" dirty="0"/>
              <a:t>«доброжелательность, вежливость сотрудников</a:t>
            </a:r>
            <a:r>
              <a:rPr lang="ru-RU" sz="1400" dirty="0" smtClean="0"/>
              <a:t>», «Удовлетворенность условиями оказания услуг» и наиболее</a:t>
            </a:r>
            <a:endParaRPr lang="ru-RU" sz="1400" dirty="0"/>
          </a:p>
          <a:p>
            <a:r>
              <a:rPr lang="ru-RU" sz="1400" dirty="0"/>
              <a:t>п</a:t>
            </a:r>
            <a:r>
              <a:rPr lang="ru-RU" sz="1400" dirty="0" smtClean="0"/>
              <a:t>роблемная зона организаций – обеспечение доступности для инвалидов</a:t>
            </a:r>
            <a:endParaRPr lang="ru-RU" sz="1400" dirty="0"/>
          </a:p>
        </p:txBody>
      </p:sp>
      <p:graphicFrame>
        <p:nvGraphicFramePr>
          <p:cNvPr id="16" name="Диаграмма 15"/>
          <p:cNvGraphicFramePr/>
          <p:nvPr>
            <p:extLst>
              <p:ext uri="{D42A27DB-BD31-4B8C-83A1-F6EECF244321}">
                <p14:modId xmlns:p14="http://schemas.microsoft.com/office/powerpoint/2010/main" val="2217790387"/>
              </p:ext>
            </p:extLst>
          </p:nvPr>
        </p:nvGraphicFramePr>
        <p:xfrm>
          <a:off x="313897" y="2438748"/>
          <a:ext cx="6741995" cy="43032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55807380"/>
      </p:ext>
    </p:extLst>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389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3477875"/>
          </a:xfrm>
          <a:prstGeom prst="rect">
            <a:avLst/>
          </a:prstGeom>
          <a:noFill/>
        </p:spPr>
        <p:txBody>
          <a:bodyPr wrap="square" rtlCol="0">
            <a:spAutoFit/>
          </a:bodyPr>
          <a:lstStyle/>
          <a:p>
            <a:pPr indent="358775"/>
            <a:r>
              <a:rPr lang="ru-RU" sz="1000" smtClean="0"/>
              <a:t>Итоговые оценки: 96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75,6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98,6 баллов. Итоговый показатель по данной организации составил 93,5 баллов</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36976907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594386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97,7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55,3 баллов, по показателю доброжелательности, вежливости, компетентности работников, показатель составил 92,6 баллов. По критериям удовлетворенности качеством образовательной организации, данная организация получила 89,9 баллов. Итоговый показатель по данной организации составил 86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47167322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7748852"/>
      </p:ext>
    </p:extLst>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2708434"/>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100 баллов, по показателю доброжелательности, вежливости, компетентности работников, показатель составил 87,2 баллов. По критериям удовлетворенности качеством образовательной организации, данная организация получила 92 баллов. Итоговый показатель по данной организации составил 93,4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407593231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6096868"/>
      </p:ext>
    </p:extLst>
  </p:cSld>
  <p:clrMapOvr>
    <a:masterClrMapping/>
  </p:clrMapOvr>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2708434"/>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82 баллов, по показателю доступности образовательной организации для обучения инвалидов и лиц с ограниченными возможностями здоровья, 74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92,2 баллов. Итоговый показатель по данной организации составил 89,2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endParaRPr lang="ru-RU" sz="1000" dirty="0"/>
          </a:p>
        </p:txBody>
      </p:sp>
      <p:graphicFrame>
        <p:nvGraphicFramePr>
          <p:cNvPr id="2" name="Диаграмма 1"/>
          <p:cNvGraphicFramePr/>
          <p:nvPr>
            <p:extLst>
              <p:ext uri="{D42A27DB-BD31-4B8C-83A1-F6EECF244321}">
                <p14:modId xmlns:p14="http://schemas.microsoft.com/office/powerpoint/2010/main" val="98351762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72436391"/>
      </p:ext>
    </p:extLst>
  </p:cSld>
  <p:clrMapOvr>
    <a:masterClrMapping/>
  </p:clrMapOvr>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555093"/>
          </a:xfrm>
          <a:prstGeom prst="rect">
            <a:avLst/>
          </a:prstGeom>
          <a:noFill/>
        </p:spPr>
        <p:txBody>
          <a:bodyPr wrap="square" rtlCol="0">
            <a:spAutoFit/>
          </a:bodyPr>
          <a:lstStyle/>
          <a:p>
            <a:pPr indent="358775"/>
            <a:r>
              <a:rPr lang="ru-RU" sz="1000" smtClean="0"/>
              <a:t>Итоговые оценки: 96,8 комфортность условий предоставления услуг, 89,7 баллов, по показателю доступности образовательной организации для обучения инвалидов и лиц с ограниченными возможностями здоровья, 69,9 баллов, по показателю доброжелательности, вежливости, компетентности работников, показатель составил 94,6 баллов. По критериям удовлетворенности качеством образовательной организации, данная организация получила 92,4 баллов. Итоговый показатель по данной организации составил 88,7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13341912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36955925"/>
      </p:ext>
    </p:extLst>
  </p:cSld>
  <p:clrMapOvr>
    <a:masterClrMapping/>
  </p:clrMapOvr>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96,4 комфортность условий предоставления услуг, 96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92 баллов. Итоговый показатель по данной организации составил 87,3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26594086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55274756"/>
      </p:ext>
    </p:extLst>
  </p:cSld>
  <p:clrMapOvr>
    <a:masterClrMapping/>
  </p:clrMapOvr>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99,2 комфортность условий предоставления услуг, 87,7 баллов, по показателю доступности образовательной организации для обучения инвалидов и лиц с ограниченными возможностями здоровья, 48,4 баллов, по показателю доброжелательности, вежливости, компетентности работников, показатель составил 95,6 баллов. По критериям удовлетворенности качеством образовательной организации, данная организация получила 94,5 баллов. Итоговый показатель по данной организации составил 85,1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861991072"/>
              </p:ext>
            </p:extLst>
          </p:nvPr>
        </p:nvGraphicFramePr>
        <p:xfrm>
          <a:off x="356204" y="1132114"/>
          <a:ext cx="631673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3472001"/>
      </p:ext>
    </p:extLst>
  </p:cSld>
  <p:clrMapOvr>
    <a:masterClrMapping/>
  </p:clrMapOvr>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368143" y="986440"/>
            <a:ext cx="4325257" cy="6709529"/>
          </a:xfrm>
          <a:prstGeom prst="rect">
            <a:avLst/>
          </a:prstGeom>
          <a:noFill/>
        </p:spPr>
        <p:txBody>
          <a:bodyPr wrap="square" rtlCol="0">
            <a:spAutoFit/>
          </a:bodyPr>
          <a:lstStyle/>
          <a:p>
            <a:pPr indent="358775"/>
            <a:r>
              <a:rPr lang="ru-RU" sz="1000" dirty="0" smtClean="0"/>
              <a:t>Итоговые оценки: 93,6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58 баллов, по показателю доброжелательности, вежливости, компетентности работников, показатель составил 78,4 баллов. По критериям удовлетворенности качеством образовательной организации, данная организация получила 81,1 баллов. Итоговый показатель по данной организации составил 79,6 баллов</a:t>
            </a:r>
          </a:p>
          <a:p>
            <a:pPr indent="358775"/>
            <a:r>
              <a:rPr lang="ru-RU" sz="1000" dirty="0" smtClean="0"/>
              <a:t>Необходимо ликвидировать элементы, которые являются причиной дискомфорта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выяснить, кто именно из персонала, </a:t>
            </a:r>
            <a:r>
              <a:rPr lang="ru-RU" sz="1000" dirty="0" err="1" smtClean="0"/>
              <a:t>овечающего</a:t>
            </a:r>
            <a:r>
              <a:rPr lang="ru-RU" sz="1000" dirty="0" smtClean="0"/>
              <a:t>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dirty="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a:t>
            </a:r>
            <a:r>
              <a:rPr lang="ru-RU" sz="1000" dirty="0" err="1" smtClean="0"/>
              <a:t>доброжедательности</a:t>
            </a:r>
            <a:r>
              <a:rPr lang="ru-RU" sz="1000" dirty="0" smtClean="0"/>
              <a:t>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1642796907"/>
              </p:ext>
            </p:extLst>
          </p:nvPr>
        </p:nvGraphicFramePr>
        <p:xfrm>
          <a:off x="356204" y="1132114"/>
          <a:ext cx="6229653"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4644528"/>
      </p:ext>
    </p:extLst>
  </p:cSld>
  <p:clrMapOvr>
    <a:masterClrMapping/>
  </p:clrMapOvr>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93,6 комфортность условий предоставления услуг, 82,7 баллов, по показателю доступности образовательной организации для обучения инвалидов и лиц с ограниченными возможностями здоровья, 35,7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91 баллов. Итоговый показатель по данной организации составил 79,2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50415644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64253501"/>
      </p:ext>
    </p:extLst>
  </p:cSld>
  <p:clrMapOvr>
    <a:masterClrMapping/>
  </p:clrMapOvr>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411687" y="986440"/>
            <a:ext cx="4281714" cy="6863417"/>
          </a:xfrm>
          <a:prstGeom prst="rect">
            <a:avLst/>
          </a:prstGeom>
          <a:noFill/>
        </p:spPr>
        <p:txBody>
          <a:bodyPr wrap="square" rtlCol="0">
            <a:spAutoFit/>
          </a:bodyPr>
          <a:lstStyle/>
          <a:p>
            <a:pPr indent="358775"/>
            <a:r>
              <a:rPr lang="ru-RU" sz="1000" dirty="0" smtClean="0"/>
              <a:t>Итоговые оценки: 84 комфортность условий предоставления услуг, 84 баллов, по показателю доступности образовательной организации для обучения инвалидов и лиц с ограниченными возможностями здоровья, 35 баллов, по показателю доброжелательности, вежливости, компетентности работников, показатель составил 82,2 баллов. По критериям удовлетворенности качеством образовательной организации, данная организация получила 86,5 баллов. Итоговый показатель по данной организации составил 74,3 баллов</a:t>
            </a:r>
          </a:p>
          <a:p>
            <a:pPr indent="358775"/>
            <a:r>
              <a:rPr lang="ru-RU" sz="1000" dirty="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dirty="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dirty="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a:t>
            </a:r>
            <a:r>
              <a:rPr lang="ru-RU" sz="1000" dirty="0" err="1" smtClean="0"/>
              <a:t>сурдопереводу</a:t>
            </a:r>
            <a:r>
              <a:rPr lang="ru-RU" sz="1000" dirty="0" smtClean="0"/>
              <a:t>.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dirty="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dirty="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2354672775"/>
              </p:ext>
            </p:extLst>
          </p:nvPr>
        </p:nvGraphicFramePr>
        <p:xfrm>
          <a:off x="356204" y="1132114"/>
          <a:ext cx="6251425"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01168239"/>
      </p:ext>
    </p:extLst>
  </p:cSld>
  <p:clrMapOvr>
    <a:masterClrMapping/>
  </p:clrMapOvr>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401753"/>
          </a:xfrm>
          <a:prstGeom prst="rect">
            <a:avLst/>
          </a:prstGeom>
          <a:noFill/>
        </p:spPr>
        <p:txBody>
          <a:bodyPr wrap="square" rtlCol="0">
            <a:spAutoFit/>
          </a:bodyPr>
          <a:lstStyle/>
          <a:p>
            <a:pPr indent="358775"/>
            <a:r>
              <a:rPr lang="ru-RU" sz="1000" smtClean="0"/>
              <a:t>Итоговые оценки: 92,2 комфортность условий предоставления услуг, 80 баллов, по показателю доступности образовательной организации для обучения инвалидов и лиц с ограниченными возможностями здоровья, 20 баллов, по показателю доброжелательности, вежливости, компетентности работников, показатель составил 85,4 баллов. По критериям удовлетворенности качеством образовательной организации, данная организация получила 70 баллов. Итоговый показатель по данной организации составил 69,5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p>
          <a:p>
            <a:pPr indent="358775"/>
            <a:r>
              <a:rPr lang="ru-RU" sz="1000" smtClean="0"/>
              <a:t>Выяснить, что является причиной неудовлетворенности уровнем вежливости и дружелюбия  сотрудников, при использовании дистанционных форм взаимодействия. Устранить причины неудовлетворенности.</a:t>
            </a:r>
            <a:endParaRPr lang="ru-RU" sz="1000" dirty="0"/>
          </a:p>
        </p:txBody>
      </p:sp>
      <p:graphicFrame>
        <p:nvGraphicFramePr>
          <p:cNvPr id="2" name="Диаграмма 1"/>
          <p:cNvGraphicFramePr/>
          <p:nvPr>
            <p:extLst>
              <p:ext uri="{D42A27DB-BD31-4B8C-83A1-F6EECF244321}">
                <p14:modId xmlns:p14="http://schemas.microsoft.com/office/powerpoint/2010/main" val="229046319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3740218"/>
      </p:ext>
    </p:extLst>
  </p:cSld>
  <p:clrMapOvr>
    <a:masterClrMapping/>
  </p:clrMapOvr>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399</a:t>
            </a:fld>
            <a:endParaRPr lang="ru-RU" altLang="ru-RU" sz="1000" smtClean="0"/>
          </a:p>
        </p:txBody>
      </p:sp>
      <p:grpSp>
        <p:nvGrpSpPr>
          <p:cNvPr id="30" name="Group 25"/>
          <p:cNvGrpSpPr>
            <a:grpSpLocks/>
          </p:cNvGrpSpPr>
          <p:nvPr/>
        </p:nvGrpSpPr>
        <p:grpSpPr bwMode="auto">
          <a:xfrm>
            <a:off x="285015" y="1842447"/>
            <a:ext cx="9956894" cy="3575713"/>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3200" b="1" i="0" dirty="0" smtClean="0">
                  <a:solidFill>
                    <a:schemeClr val="bg1"/>
                  </a:solidFill>
                  <a:latin typeface="Arial Narrow" pitchFamily="34" charset="0"/>
                </a:rPr>
                <a:t>СОКОЛОВА Л.Ю.</a:t>
              </a:r>
            </a:p>
            <a:p>
              <a:pPr algn="ctr">
                <a:lnSpc>
                  <a:spcPct val="95000"/>
                </a:lnSpc>
                <a:spcAft>
                  <a:spcPct val="25000"/>
                </a:spcAft>
              </a:pPr>
              <a:r>
                <a:rPr lang="ru-RU" sz="2400" b="1" dirty="0" smtClean="0">
                  <a:solidFill>
                    <a:schemeClr val="bg1"/>
                  </a:solidFill>
                  <a:latin typeface="Arial Narrow" pitchFamily="34" charset="0"/>
                </a:rPr>
                <a:t>Коммерческий директор</a:t>
              </a:r>
              <a:endParaRPr lang="ru-RU" sz="1800" b="1" i="0" dirty="0">
                <a:solidFill>
                  <a:schemeClr val="bg1"/>
                </a:solidFill>
                <a:latin typeface="Arial Narrow" pitchFamily="34" charset="0"/>
              </a:endParaRPr>
            </a:p>
            <a:p>
              <a:pPr algn="ctr">
                <a:lnSpc>
                  <a:spcPct val="95000"/>
                </a:lnSpc>
                <a:spcAft>
                  <a:spcPct val="25000"/>
                </a:spcAft>
              </a:pPr>
              <a:r>
                <a:rPr lang="ru-RU" sz="2800" b="1" dirty="0">
                  <a:solidFill>
                    <a:schemeClr val="bg1"/>
                  </a:solidFill>
                  <a:latin typeface="Arial Narrow" pitchFamily="34" charset="0"/>
                </a:rPr>
                <a:t>8 </a:t>
              </a:r>
              <a:r>
                <a:rPr lang="ru-RU" sz="2800" b="1" dirty="0" smtClean="0">
                  <a:solidFill>
                    <a:schemeClr val="bg1"/>
                  </a:solidFill>
                  <a:latin typeface="Arial Narrow" pitchFamily="34" charset="0"/>
                </a:rPr>
                <a:t>(964) 706-49-76</a:t>
              </a:r>
            </a:p>
            <a:p>
              <a:pPr algn="ctr">
                <a:lnSpc>
                  <a:spcPct val="95000"/>
                </a:lnSpc>
                <a:spcAft>
                  <a:spcPct val="25000"/>
                </a:spcAft>
              </a:pPr>
              <a:r>
                <a:rPr lang="ru-RU" sz="2800" b="1" dirty="0">
                  <a:solidFill>
                    <a:schemeClr val="bg1"/>
                  </a:solidFill>
                  <a:latin typeface="Arial Narrow" pitchFamily="34" charset="0"/>
                </a:rPr>
                <a:t>8 (964) </a:t>
              </a:r>
              <a:r>
                <a:rPr lang="ru-RU" sz="2800" b="1" dirty="0" smtClean="0">
                  <a:solidFill>
                    <a:schemeClr val="bg1"/>
                  </a:solidFill>
                  <a:latin typeface="Arial Narrow" pitchFamily="34" charset="0"/>
                </a:rPr>
                <a:t>957-63-69</a:t>
              </a:r>
            </a:p>
            <a:p>
              <a:pPr algn="ctr">
                <a:lnSpc>
                  <a:spcPct val="95000"/>
                </a:lnSpc>
                <a:spcAft>
                  <a:spcPct val="25000"/>
                </a:spcAft>
              </a:pPr>
              <a:r>
                <a:rPr lang="ru-RU" sz="2800" b="1" dirty="0" smtClean="0">
                  <a:solidFill>
                    <a:schemeClr val="bg1"/>
                  </a:solidFill>
                  <a:latin typeface="Arial Narrow" pitchFamily="34" charset="0"/>
                </a:rPr>
                <a:t>8 (916) 160-68-49</a:t>
              </a:r>
              <a:endParaRPr lang="ru-RU" sz="2800" b="1" dirty="0">
                <a:solidFill>
                  <a:schemeClr val="bg1"/>
                </a:solidFill>
                <a:latin typeface="Arial Narrow" pitchFamily="34" charset="0"/>
              </a:endParaRPr>
            </a:p>
          </p:txBody>
        </p:sp>
      </p:grpSp>
    </p:spTree>
    <p:extLst>
      <p:ext uri="{BB962C8B-B14F-4D97-AF65-F5344CB8AC3E}">
        <p14:creationId xmlns:p14="http://schemas.microsoft.com/office/powerpoint/2010/main" val="31992838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a:t>
            </a:fld>
            <a:endParaRPr lang="ru-RU" altLang="ru-RU" sz="1000" smtClean="0"/>
          </a:p>
        </p:txBody>
      </p:sp>
      <p:grpSp>
        <p:nvGrpSpPr>
          <p:cNvPr id="7" name="Group 25"/>
          <p:cNvGrpSpPr>
            <a:grpSpLocks/>
          </p:cNvGrpSpPr>
          <p:nvPr/>
        </p:nvGrpSpPr>
        <p:grpSpPr bwMode="auto">
          <a:xfrm>
            <a:off x="171501" y="1420435"/>
            <a:ext cx="8019498" cy="460847"/>
            <a:chOff x="2200" y="2631"/>
            <a:chExt cx="614" cy="930"/>
          </a:xfrm>
        </p:grpSpPr>
        <p:sp>
          <p:nvSpPr>
            <p:cNvPr id="9" name="Rectangle 27"/>
            <p:cNvSpPr>
              <a:spLocks noChangeArrowheads="1"/>
            </p:cNvSpPr>
            <p:nvPr/>
          </p:nvSpPr>
          <p:spPr bwMode="auto">
            <a:xfrm>
              <a:off x="2200" y="2631"/>
              <a:ext cx="614" cy="930"/>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2800"/>
            </a:p>
          </p:txBody>
        </p:sp>
        <p:sp>
          <p:nvSpPr>
            <p:cNvPr id="10" name="Rectangle 28"/>
            <p:cNvSpPr>
              <a:spLocks noChangeArrowheads="1"/>
            </p:cNvSpPr>
            <p:nvPr/>
          </p:nvSpPr>
          <p:spPr bwMode="auto">
            <a:xfrm>
              <a:off x="2216" y="2631"/>
              <a:ext cx="597" cy="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2400" b="1" dirty="0">
                  <a:solidFill>
                    <a:srgbClr val="2C5230"/>
                  </a:solidFill>
                  <a:latin typeface="Arial Narrow" pitchFamily="34" charset="0"/>
                </a:rPr>
                <a:t>Критерии </a:t>
              </a:r>
              <a:r>
                <a:rPr lang="ru-RU" sz="2400" b="1" dirty="0" smtClean="0">
                  <a:solidFill>
                    <a:srgbClr val="2C5230"/>
                  </a:solidFill>
                  <a:latin typeface="Arial Narrow" pitchFamily="34" charset="0"/>
                </a:rPr>
                <a:t>НОК УООД</a:t>
              </a:r>
              <a:endParaRPr lang="ru-RU" sz="2000" b="1" dirty="0">
                <a:solidFill>
                  <a:srgbClr val="2C5230"/>
                </a:solidFill>
                <a:latin typeface="Arial Narrow" pitchFamily="34" charset="0"/>
              </a:endParaRPr>
            </a:p>
          </p:txBody>
        </p:sp>
      </p:gr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pSp>
        <p:nvGrpSpPr>
          <p:cNvPr id="11" name="Group 25"/>
          <p:cNvGrpSpPr>
            <a:grpSpLocks/>
          </p:cNvGrpSpPr>
          <p:nvPr/>
        </p:nvGrpSpPr>
        <p:grpSpPr bwMode="auto">
          <a:xfrm>
            <a:off x="860981" y="2208015"/>
            <a:ext cx="9117874" cy="516864"/>
            <a:chOff x="2200" y="2631"/>
            <a:chExt cx="614" cy="614"/>
          </a:xfrm>
        </p:grpSpPr>
        <p:sp>
          <p:nvSpPr>
            <p:cNvPr id="12"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1800"/>
            </a:p>
          </p:txBody>
        </p:sp>
        <p:sp>
          <p:nvSpPr>
            <p:cNvPr id="13"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Критерий </a:t>
              </a:r>
              <a:r>
                <a:rPr lang="ru-RU" sz="1800" b="1" dirty="0">
                  <a:solidFill>
                    <a:srgbClr val="2C5230"/>
                  </a:solidFill>
                  <a:latin typeface="Arial Narrow" pitchFamily="34" charset="0"/>
                </a:rPr>
                <a:t>1. </a:t>
              </a:r>
              <a:r>
                <a:rPr lang="ru-RU" sz="1800" b="1" dirty="0" smtClean="0">
                  <a:solidFill>
                    <a:srgbClr val="2C5230"/>
                  </a:solidFill>
                  <a:latin typeface="Arial Narrow" pitchFamily="34" charset="0"/>
                </a:rPr>
                <a:t> </a:t>
              </a:r>
              <a:r>
                <a:rPr lang="ru-RU" sz="1800" b="1" dirty="0">
                  <a:solidFill>
                    <a:srgbClr val="2C5230"/>
                  </a:solidFill>
                  <a:latin typeface="Arial Narrow" pitchFamily="34" charset="0"/>
                </a:rPr>
                <a:t>«Открытость и доступность информации об </a:t>
              </a:r>
              <a:r>
                <a:rPr lang="ru-RU" sz="1800" b="1" dirty="0" smtClean="0">
                  <a:solidFill>
                    <a:srgbClr val="2C5230"/>
                  </a:solidFill>
                  <a:latin typeface="Arial Narrow" pitchFamily="34" charset="0"/>
                </a:rPr>
                <a:t>образовательной организации» </a:t>
              </a:r>
              <a:endParaRPr lang="ru-RU" sz="1800" b="1" dirty="0">
                <a:solidFill>
                  <a:srgbClr val="2C5230"/>
                </a:solidFill>
                <a:latin typeface="Arial Narrow" pitchFamily="34" charset="0"/>
              </a:endParaRPr>
            </a:p>
          </p:txBody>
        </p:sp>
      </p:grpSp>
      <p:grpSp>
        <p:nvGrpSpPr>
          <p:cNvPr id="15" name="Group 25"/>
          <p:cNvGrpSpPr>
            <a:grpSpLocks/>
          </p:cNvGrpSpPr>
          <p:nvPr/>
        </p:nvGrpSpPr>
        <p:grpSpPr bwMode="auto">
          <a:xfrm>
            <a:off x="860981" y="2947408"/>
            <a:ext cx="9117874" cy="516864"/>
            <a:chOff x="2200" y="2631"/>
            <a:chExt cx="614" cy="614"/>
          </a:xfrm>
        </p:grpSpPr>
        <p:sp>
          <p:nvSpPr>
            <p:cNvPr id="16"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1800"/>
            </a:p>
          </p:txBody>
        </p:sp>
        <p:sp>
          <p:nvSpPr>
            <p:cNvPr id="17"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Критерий 2. «Комфортность </a:t>
              </a:r>
              <a:r>
                <a:rPr lang="ru-RU" sz="1800" b="1" dirty="0">
                  <a:solidFill>
                    <a:srgbClr val="2C5230"/>
                  </a:solidFill>
                  <a:latin typeface="Arial Narrow" pitchFamily="34" charset="0"/>
                </a:rPr>
                <a:t>условий предоставления услуг»</a:t>
              </a:r>
            </a:p>
          </p:txBody>
        </p:sp>
      </p:grpSp>
      <p:grpSp>
        <p:nvGrpSpPr>
          <p:cNvPr id="18" name="Group 25"/>
          <p:cNvGrpSpPr>
            <a:grpSpLocks/>
          </p:cNvGrpSpPr>
          <p:nvPr/>
        </p:nvGrpSpPr>
        <p:grpSpPr bwMode="auto">
          <a:xfrm>
            <a:off x="860983" y="3698812"/>
            <a:ext cx="9117874" cy="516864"/>
            <a:chOff x="2200" y="2631"/>
            <a:chExt cx="614" cy="614"/>
          </a:xfrm>
        </p:grpSpPr>
        <p:sp>
          <p:nvSpPr>
            <p:cNvPr id="19"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1800"/>
            </a:p>
          </p:txBody>
        </p:sp>
        <p:sp>
          <p:nvSpPr>
            <p:cNvPr id="20"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Критерий 3</a:t>
              </a:r>
              <a:r>
                <a:rPr lang="ru-RU" sz="1800" b="1" dirty="0">
                  <a:solidFill>
                    <a:srgbClr val="2C5230"/>
                  </a:solidFill>
                  <a:latin typeface="Arial Narrow" pitchFamily="34" charset="0"/>
                </a:rPr>
                <a:t>. «Доступность услуг для </a:t>
              </a:r>
              <a:r>
                <a:rPr lang="ru-RU" sz="1800" b="1" dirty="0" smtClean="0">
                  <a:solidFill>
                    <a:srgbClr val="2C5230"/>
                  </a:solidFill>
                  <a:latin typeface="Arial Narrow" pitchFamily="34" charset="0"/>
                </a:rPr>
                <a:t>инвалидов»</a:t>
              </a:r>
              <a:endParaRPr lang="ru-RU" sz="1800" b="1" dirty="0">
                <a:solidFill>
                  <a:srgbClr val="2C5230"/>
                </a:solidFill>
                <a:latin typeface="Arial Narrow" pitchFamily="34" charset="0"/>
              </a:endParaRPr>
            </a:p>
          </p:txBody>
        </p:sp>
      </p:grpSp>
      <p:grpSp>
        <p:nvGrpSpPr>
          <p:cNvPr id="21" name="Group 25"/>
          <p:cNvGrpSpPr>
            <a:grpSpLocks/>
          </p:cNvGrpSpPr>
          <p:nvPr/>
        </p:nvGrpSpPr>
        <p:grpSpPr bwMode="auto">
          <a:xfrm>
            <a:off x="862149" y="4464670"/>
            <a:ext cx="9117874" cy="516864"/>
            <a:chOff x="2200" y="2631"/>
            <a:chExt cx="614" cy="614"/>
          </a:xfrm>
        </p:grpSpPr>
        <p:sp>
          <p:nvSpPr>
            <p:cNvPr id="22"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1800"/>
            </a:p>
          </p:txBody>
        </p:sp>
        <p:sp>
          <p:nvSpPr>
            <p:cNvPr id="23"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Критерий 4. «Доброжелательность</a:t>
              </a:r>
              <a:r>
                <a:rPr lang="ru-RU" sz="1800" b="1" dirty="0">
                  <a:solidFill>
                    <a:srgbClr val="2C5230"/>
                  </a:solidFill>
                  <a:latin typeface="Arial Narrow" pitchFamily="34" charset="0"/>
                </a:rPr>
                <a:t>, вежливость работников </a:t>
              </a:r>
              <a:r>
                <a:rPr lang="ru-RU" sz="1800" b="1" dirty="0" smtClean="0">
                  <a:solidFill>
                    <a:srgbClr val="2C5230"/>
                  </a:solidFill>
                  <a:latin typeface="Arial Narrow" pitchFamily="34" charset="0"/>
                </a:rPr>
                <a:t>образовательной организации»</a:t>
              </a:r>
              <a:endParaRPr lang="ru-RU" sz="1800" b="1" dirty="0">
                <a:solidFill>
                  <a:srgbClr val="2C5230"/>
                </a:solidFill>
                <a:latin typeface="Arial Narrow" pitchFamily="34" charset="0"/>
              </a:endParaRPr>
            </a:p>
          </p:txBody>
        </p:sp>
      </p:grpSp>
      <p:grpSp>
        <p:nvGrpSpPr>
          <p:cNvPr id="24" name="Group 25"/>
          <p:cNvGrpSpPr>
            <a:grpSpLocks/>
          </p:cNvGrpSpPr>
          <p:nvPr/>
        </p:nvGrpSpPr>
        <p:grpSpPr bwMode="auto">
          <a:xfrm>
            <a:off x="872075" y="5238101"/>
            <a:ext cx="9117874" cy="516864"/>
            <a:chOff x="2200" y="2631"/>
            <a:chExt cx="614" cy="614"/>
          </a:xfrm>
        </p:grpSpPr>
        <p:sp>
          <p:nvSpPr>
            <p:cNvPr id="25"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1800"/>
            </a:p>
          </p:txBody>
        </p:sp>
        <p:sp>
          <p:nvSpPr>
            <p:cNvPr id="26"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800" b="1" dirty="0" smtClean="0">
                  <a:solidFill>
                    <a:srgbClr val="2C5230"/>
                  </a:solidFill>
                  <a:latin typeface="Arial Narrow" pitchFamily="34" charset="0"/>
                </a:rPr>
                <a:t>Критерий 5.  «Удовлетворенность условиями оказания услуг»</a:t>
              </a:r>
              <a:endParaRPr lang="ru-RU" sz="1800" b="1" dirty="0">
                <a:solidFill>
                  <a:srgbClr val="2C5230"/>
                </a:solidFill>
                <a:latin typeface="Arial Narrow" pitchFamily="34" charset="0"/>
              </a:endParaRPr>
            </a:p>
          </p:txBody>
        </p:sp>
      </p:grpSp>
    </p:spTree>
    <p:extLst>
      <p:ext uri="{BB962C8B-B14F-4D97-AF65-F5344CB8AC3E}">
        <p14:creationId xmlns:p14="http://schemas.microsoft.com/office/powerpoint/2010/main" val="36281562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48 баллов, по показателю доброжелательности, вежливости, компетентности работников, показатель составил 97,4 баллов. По критериям удовлетворенности качеством образовательной организации, данная организация получила 97,8 баллов. Итоговый показатель по данной организации составил 86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34020621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3249898"/>
      </p:ext>
    </p:extLst>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400</a:t>
            </a:fld>
            <a:endParaRPr lang="ru-RU" altLang="ru-RU" sz="1000" smtClean="0"/>
          </a:p>
        </p:txBody>
      </p:sp>
      <p:grpSp>
        <p:nvGrpSpPr>
          <p:cNvPr id="30" name="Group 25"/>
          <p:cNvGrpSpPr>
            <a:grpSpLocks/>
          </p:cNvGrpSpPr>
          <p:nvPr/>
        </p:nvGrpSpPr>
        <p:grpSpPr bwMode="auto">
          <a:xfrm>
            <a:off x="285015" y="1842447"/>
            <a:ext cx="9956894" cy="3575713"/>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3200" b="1" dirty="0" smtClean="0">
                  <a:solidFill>
                    <a:schemeClr val="bg1"/>
                  </a:solidFill>
                  <a:latin typeface="Arial Narrow" pitchFamily="34" charset="0"/>
                </a:rPr>
                <a:t>СПАСИБО ЗА ВНИМАНИЕ</a:t>
              </a:r>
              <a:endParaRPr lang="ru-RU" sz="2800" b="1" i="0" dirty="0">
                <a:solidFill>
                  <a:schemeClr val="bg1"/>
                </a:solidFill>
                <a:latin typeface="Arial Narrow" pitchFamily="34" charset="0"/>
              </a:endParaRPr>
            </a:p>
          </p:txBody>
        </p:sp>
      </p:grpSp>
    </p:spTree>
    <p:extLst>
      <p:ext uri="{BB962C8B-B14F-4D97-AF65-F5344CB8AC3E}">
        <p14:creationId xmlns:p14="http://schemas.microsoft.com/office/powerpoint/2010/main" val="18481164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85,4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61,8 баллов, по показателю доброжелательности, вежливости, компетентности работников, показатель составил 93,2 баллов. По критериям удовлетворенности качеством образовательной организации, данная организация получила 94 баллов. Итоговый показатель по данной организации составил 85,8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88242365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975486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98,1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54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93,7 баллов. Итоговый показатель по данной организации составил 85,5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41364659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4231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85,6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99,4 баллов. По критериям удовлетворенности качеством образовательной организации, данная организация получила 98 баллов. Итоговый показатель по данной организации составил 85,3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12280721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707201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95,7 комфортность условий предоставления услуг, 91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96,8 баллов. Итоговый показатель по данной организации составил 85,3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87899351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509458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96,9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44 баллов, по показателю доброжелательности, вежливости, компетентности работников, показатель составил 93,6 баллов. По критериям удовлетворенности качеством образовательной организации, данная организация получила 92,8 баллов. Итоговый показатель по данной организации составил 85,1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05441958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568064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94 баллов, по показателю доступности образовательной организации для обучения инвалидов и лиц с ограниченными возможностями здоровья, 42 баллов, по показателю доброжелательности, вежливости, компетентности работников, показатель составил 95,4 баллов. По критериям удовлетворенности качеством образовательной организации, данная организация получила 94,6 баллов. Итоговый показатель по данной организации составил 85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79561618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08207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87,8 комфортность условий предоставления услуг, 86,7 баллов, по показателю доступности образовательной организации для обучения инвалидов и лиц с ограниченными возможностями здоровья, 60 баллов, по показателю доброжелательности, вежливости, компетентности работников, показатель составил 93,6 баллов. По критериям удовлетворенности качеством образовательной организации, данная организация получила 95,9 баллов. Итоговый показатель по данной организации составил 84,8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84006899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674411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99,2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96,6 баллов. Итоговый показатель по данной организации составил 84,7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52347469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92828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49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89,7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92 баллов. Итоговый показатель по данной организации составил 84,3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689750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43657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a:t>
            </a:fld>
            <a:endParaRPr lang="ru-RU" altLang="ru-RU" sz="1000" smtClean="0"/>
          </a:p>
        </p:txBody>
      </p:sp>
      <p:grpSp>
        <p:nvGrpSpPr>
          <p:cNvPr id="7" name="Group 25"/>
          <p:cNvGrpSpPr>
            <a:grpSpLocks/>
          </p:cNvGrpSpPr>
          <p:nvPr/>
        </p:nvGrpSpPr>
        <p:grpSpPr bwMode="auto">
          <a:xfrm>
            <a:off x="158440" y="1104750"/>
            <a:ext cx="10215646" cy="460847"/>
            <a:chOff x="2200" y="2631"/>
            <a:chExt cx="614" cy="930"/>
          </a:xfrm>
        </p:grpSpPr>
        <p:sp>
          <p:nvSpPr>
            <p:cNvPr id="9" name="Rectangle 27"/>
            <p:cNvSpPr>
              <a:spLocks noChangeArrowheads="1"/>
            </p:cNvSpPr>
            <p:nvPr/>
          </p:nvSpPr>
          <p:spPr bwMode="auto">
            <a:xfrm>
              <a:off x="2200" y="2631"/>
              <a:ext cx="614" cy="930"/>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1800"/>
            </a:p>
          </p:txBody>
        </p:sp>
        <p:sp>
          <p:nvSpPr>
            <p:cNvPr id="10" name="Rectangle 28"/>
            <p:cNvSpPr>
              <a:spLocks noChangeArrowheads="1"/>
            </p:cNvSpPr>
            <p:nvPr/>
          </p:nvSpPr>
          <p:spPr bwMode="auto">
            <a:xfrm>
              <a:off x="2216" y="2631"/>
              <a:ext cx="597" cy="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600" b="1" dirty="0" smtClean="0">
                  <a:solidFill>
                    <a:srgbClr val="2C5230"/>
                  </a:solidFill>
                  <a:latin typeface="Arial Narrow" pitchFamily="34" charset="0"/>
                </a:rPr>
                <a:t>ОТКРЫТОСТЬ И ДОСТУПНОСТЬ ИНФОРМАЦИИ </a:t>
              </a:r>
              <a:r>
                <a:rPr lang="ru-RU" sz="1600" b="1" dirty="0">
                  <a:solidFill>
                    <a:srgbClr val="2C5230"/>
                  </a:solidFill>
                  <a:latin typeface="Arial Narrow" pitchFamily="34" charset="0"/>
                </a:rPr>
                <a:t>КОМФОРТНОСТЬ УСЛОВИЙ ПРЕДОСТАВЛЕНИЯ </a:t>
              </a:r>
              <a:r>
                <a:rPr lang="ru-RU" sz="1600" b="1" dirty="0" smtClean="0">
                  <a:solidFill>
                    <a:srgbClr val="2C5230"/>
                  </a:solidFill>
                  <a:latin typeface="Arial Narrow" pitchFamily="34" charset="0"/>
                </a:rPr>
                <a:t>УСЛУГ</a:t>
              </a:r>
              <a:endParaRPr lang="ru-RU" sz="1600" b="1" dirty="0">
                <a:solidFill>
                  <a:srgbClr val="2C5230"/>
                </a:solidFill>
                <a:latin typeface="Arial Narrow" pitchFamily="34" charset="0"/>
              </a:endParaRPr>
            </a:p>
          </p:txBody>
        </p:sp>
      </p:gr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2" name="Таблица 1"/>
          <p:cNvGraphicFramePr>
            <a:graphicFrameLocks noGrp="1"/>
          </p:cNvGraphicFramePr>
          <p:nvPr>
            <p:extLst>
              <p:ext uri="{D42A27DB-BD31-4B8C-83A1-F6EECF244321}">
                <p14:modId xmlns:p14="http://schemas.microsoft.com/office/powerpoint/2010/main" val="2761148911"/>
              </p:ext>
            </p:extLst>
          </p:nvPr>
        </p:nvGraphicFramePr>
        <p:xfrm>
          <a:off x="380477" y="1763713"/>
          <a:ext cx="9950065" cy="5830738"/>
        </p:xfrm>
        <a:graphic>
          <a:graphicData uri="http://schemas.openxmlformats.org/drawingml/2006/table">
            <a:tbl>
              <a:tblPr firstRow="1" firstCol="1" bandRow="1"/>
              <a:tblGrid>
                <a:gridCol w="566580"/>
                <a:gridCol w="2525486"/>
                <a:gridCol w="4349828"/>
                <a:gridCol w="2508171"/>
              </a:tblGrid>
              <a:tr h="188343">
                <a:tc>
                  <a:txBody>
                    <a:bodyPr/>
                    <a:lstStyle/>
                    <a:p>
                      <a:pPr indent="270510" algn="just">
                        <a:lnSpc>
                          <a:spcPct val="120000"/>
                        </a:lnSpc>
                        <a:spcAft>
                          <a:spcPts val="0"/>
                        </a:spcAft>
                      </a:pPr>
                      <a:r>
                        <a:rPr lang="ru-RU" sz="1000" dirty="0">
                          <a:effectLst/>
                          <a:latin typeface="Arial"/>
                          <a:ea typeface="Times New Roman"/>
                          <a:cs typeface="Times New Roman"/>
                        </a:rPr>
                        <a:t> </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ctr">
                        <a:lnSpc>
                          <a:spcPct val="120000"/>
                        </a:lnSpc>
                        <a:spcAft>
                          <a:spcPts val="0"/>
                        </a:spcAft>
                      </a:pPr>
                      <a:r>
                        <a:rPr lang="ru-RU" sz="1000" b="1" dirty="0">
                          <a:effectLst/>
                          <a:latin typeface="Arial"/>
                          <a:ea typeface="Times New Roman"/>
                          <a:cs typeface="Times New Roman"/>
                        </a:rPr>
                        <a:t>Критерии</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ctr">
                        <a:lnSpc>
                          <a:spcPct val="120000"/>
                        </a:lnSpc>
                        <a:spcAft>
                          <a:spcPts val="0"/>
                        </a:spcAft>
                      </a:pPr>
                      <a:r>
                        <a:rPr lang="ru-RU" sz="1000" b="1" dirty="0">
                          <a:effectLst/>
                          <a:latin typeface="Arial"/>
                          <a:ea typeface="Times New Roman"/>
                          <a:cs typeface="Times New Roman"/>
                        </a:rPr>
                        <a:t>Показатели</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ctr">
                        <a:lnSpc>
                          <a:spcPct val="115000"/>
                        </a:lnSpc>
                        <a:spcAft>
                          <a:spcPts val="0"/>
                        </a:spcAft>
                      </a:pPr>
                      <a:r>
                        <a:rPr lang="ru-RU" sz="1000" b="1" dirty="0">
                          <a:effectLst/>
                          <a:latin typeface="Arial"/>
                          <a:ea typeface="Times New Roman"/>
                          <a:cs typeface="Times New Roman"/>
                        </a:rPr>
                        <a:t>Источники информации и способы ее сбора </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3374">
                <a:tc rowSpan="3">
                  <a:txBody>
                    <a:bodyPr/>
                    <a:lstStyle/>
                    <a:p>
                      <a:pPr indent="270510" algn="just">
                        <a:lnSpc>
                          <a:spcPct val="120000"/>
                        </a:lnSpc>
                        <a:spcAft>
                          <a:spcPts val="0"/>
                        </a:spcAft>
                      </a:pPr>
                      <a:r>
                        <a:rPr lang="ru-RU" sz="1000" dirty="0">
                          <a:effectLst/>
                          <a:latin typeface="Arial"/>
                          <a:ea typeface="Times New Roman"/>
                          <a:cs typeface="Times New Roman"/>
                        </a:rPr>
                        <a:t>1.</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270510" algn="just">
                        <a:lnSpc>
                          <a:spcPct val="115000"/>
                        </a:lnSpc>
                        <a:spcAft>
                          <a:spcPts val="0"/>
                        </a:spcAft>
                      </a:pPr>
                      <a:r>
                        <a:rPr lang="ru-RU" sz="1000" dirty="0">
                          <a:effectLst/>
                          <a:latin typeface="Arial"/>
                          <a:ea typeface="Times New Roman"/>
                          <a:cs typeface="Times New Roman"/>
                        </a:rPr>
                        <a:t>ОТКРЫТОСТЬ И ДОСТУПНОСТЬ ИНФОРМАЦИИ ОБ ОРГАНИЗАЦИИ</a:t>
                      </a:r>
                      <a:endParaRPr lang="ru-RU" sz="1100" dirty="0">
                        <a:effectLst/>
                        <a:latin typeface="Times New Roman"/>
                        <a:ea typeface="Times New Roman"/>
                        <a:cs typeface="Times New Roman"/>
                      </a:endParaRPr>
                    </a:p>
                    <a:p>
                      <a:pPr indent="270510" algn="just">
                        <a:lnSpc>
                          <a:spcPct val="115000"/>
                        </a:lnSpc>
                        <a:spcAft>
                          <a:spcPts val="0"/>
                        </a:spcAft>
                      </a:pPr>
                      <a:r>
                        <a:rPr lang="ru-RU" sz="1000" i="1" dirty="0">
                          <a:effectLst/>
                          <a:latin typeface="Arial"/>
                          <a:ea typeface="Times New Roman"/>
                          <a:cs typeface="Times New Roman"/>
                        </a:rPr>
                        <a:t>(установлен для организаций в сфере культуры, охраны здоровья, образования, социального обслуживания и федеральных учреждений медико-социальной экспертизы)</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dirty="0">
                          <a:effectLst/>
                          <a:latin typeface="Arial"/>
                          <a:ea typeface="Times New Roman"/>
                          <a:cs typeface="Times New Roman"/>
                        </a:rPr>
                        <a:t>1.1. Соответствие информации о деятельности организации, размещенной на общедоступных информационных ресурсах, ее содержанию и порядку (форме), установленным законодательными и иными нормативными правовыми актами Российской Федерации</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dirty="0">
                          <a:effectLst/>
                          <a:latin typeface="Arial"/>
                          <a:ea typeface="Times New Roman"/>
                          <a:cs typeface="Times New Roman"/>
                        </a:rPr>
                        <a:t>Анализ информационных стендов в помещении организации и официальных сайтов организации.</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030">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1000" dirty="0">
                          <a:effectLst/>
                          <a:latin typeface="Arial"/>
                          <a:ea typeface="Times New Roman"/>
                          <a:cs typeface="Times New Roman"/>
                        </a:rPr>
                        <a:t>1.2. Наличие на официальном сайте организации информация о дистанционных способах обратной связи и взаимодействия с получателями услуг и их функционирование</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a:effectLst/>
                          <a:latin typeface="Arial"/>
                          <a:ea typeface="Times New Roman"/>
                          <a:cs typeface="Times New Roman"/>
                        </a:rPr>
                        <a:t>Анализ официальных сайтов организации.</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5889">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1000" dirty="0">
                          <a:effectLst/>
                          <a:latin typeface="Arial"/>
                          <a:ea typeface="Times New Roman"/>
                          <a:cs typeface="Times New Roman"/>
                        </a:rPr>
                        <a:t>1.3. Доля получателей услуг, удовлетворенных открытостью, полнотой и доступностью информации о деятельности организации</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100">
                        <a:effectLst/>
                        <a:latin typeface="Times New Roman"/>
                        <a:ea typeface="Times New Roman"/>
                        <a:cs typeface="Times New Roman"/>
                      </a:endParaRPr>
                    </a:p>
                    <a:p>
                      <a:pPr indent="270510" algn="just">
                        <a:lnSpc>
                          <a:spcPct val="115000"/>
                        </a:lnSpc>
                        <a:spcAft>
                          <a:spcPts val="0"/>
                        </a:spcAft>
                      </a:pPr>
                      <a:r>
                        <a:rPr lang="ru-RU" sz="1000">
                          <a:effectLst/>
                          <a:latin typeface="Arial"/>
                          <a:ea typeface="Times New Roman"/>
                          <a:cs typeface="Times New Roman"/>
                        </a:rPr>
                        <a:t>Рекомендуемый образец Анкеты для опроса получателей услуг, вопросы 2 и 4.</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15">
                <a:tc rowSpan="3">
                  <a:txBody>
                    <a:bodyPr/>
                    <a:lstStyle/>
                    <a:p>
                      <a:pPr indent="270510" algn="just">
                        <a:lnSpc>
                          <a:spcPct val="120000"/>
                        </a:lnSpc>
                        <a:spcAft>
                          <a:spcPts val="0"/>
                        </a:spcAft>
                      </a:pPr>
                      <a:r>
                        <a:rPr lang="ru-RU" sz="1000">
                          <a:effectLst/>
                          <a:latin typeface="Arial"/>
                          <a:ea typeface="Times New Roman"/>
                          <a:cs typeface="Times New Roman"/>
                        </a:rPr>
                        <a:t>2. </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270510" algn="just">
                        <a:lnSpc>
                          <a:spcPct val="115000"/>
                        </a:lnSpc>
                        <a:spcAft>
                          <a:spcPts val="0"/>
                        </a:spcAft>
                      </a:pPr>
                      <a:r>
                        <a:rPr lang="ru-RU" sz="1000">
                          <a:effectLst/>
                          <a:latin typeface="Arial"/>
                          <a:ea typeface="Times New Roman"/>
                          <a:cs typeface="Times New Roman"/>
                        </a:rPr>
                        <a:t>КОМФОРТНОСТЬ УСЛОВИЙ ПРЕДОСТАВЛЕНИЯ УСЛУГ</a:t>
                      </a:r>
                      <a:endParaRPr lang="ru-RU" sz="1100">
                        <a:effectLst/>
                        <a:latin typeface="Times New Roman"/>
                        <a:ea typeface="Times New Roman"/>
                        <a:cs typeface="Times New Roman"/>
                      </a:endParaRPr>
                    </a:p>
                    <a:p>
                      <a:pPr indent="270510" algn="just">
                        <a:lnSpc>
                          <a:spcPct val="115000"/>
                        </a:lnSpc>
                        <a:spcAft>
                          <a:spcPts val="0"/>
                        </a:spcAft>
                      </a:pPr>
                      <a:r>
                        <a:rPr lang="ru-RU" sz="1000" i="1">
                          <a:effectLst/>
                          <a:latin typeface="Arial"/>
                          <a:ea typeface="Times New Roman"/>
                          <a:cs typeface="Times New Roman"/>
                        </a:rPr>
                        <a:t>(установлен для организаций в сфере образования и культуры, кроме организаций культуры, осуществляющих создание, исполнение, показ и интерпретацию произведений литературы и искусства, для которых в целях определения итоговой оценки качества по организации в целом используется расчетная величина значения данного критерия)</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dirty="0">
                          <a:effectLst/>
                          <a:latin typeface="Arial"/>
                          <a:ea typeface="Times New Roman"/>
                          <a:cs typeface="Times New Roman"/>
                        </a:rPr>
                        <a:t>2.1. </a:t>
                      </a:r>
                      <a:r>
                        <a:rPr lang="ru-RU" sz="1000" dirty="0">
                          <a:solidFill>
                            <a:srgbClr val="000000"/>
                          </a:solidFill>
                          <a:effectLst/>
                          <a:latin typeface="Arial"/>
                          <a:ea typeface="Times New Roman"/>
                          <a:cs typeface="Times New Roman"/>
                        </a:rPr>
                        <a:t>Обеспечение в организации комфортных условий для предоставления услуг </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a:effectLst/>
                          <a:latin typeface="Arial"/>
                          <a:ea typeface="Times New Roman"/>
                          <a:cs typeface="Times New Roman"/>
                        </a:rPr>
                        <a:t>Изучение условий в помещении организации.</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15">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1000" i="1">
                          <a:solidFill>
                            <a:srgbClr val="000000"/>
                          </a:solidFill>
                          <a:effectLst/>
                          <a:latin typeface="Arial"/>
                          <a:ea typeface="Times New Roman"/>
                          <a:cs typeface="Times New Roman"/>
                        </a:rPr>
                        <a:t>2.2. Показатель не установлен – для итоговой оценки организации используется расчетная величина</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i="1" dirty="0">
                          <a:solidFill>
                            <a:srgbClr val="000000"/>
                          </a:solidFill>
                          <a:effectLst/>
                          <a:latin typeface="Arial"/>
                          <a:ea typeface="Times New Roman"/>
                          <a:cs typeface="Times New Roman"/>
                        </a:rPr>
                        <a:t>Расчетная величина значения показателя</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83434">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1000">
                          <a:effectLst/>
                          <a:latin typeface="Arial"/>
                          <a:ea typeface="Times New Roman"/>
                          <a:cs typeface="Times New Roman"/>
                        </a:rPr>
                        <a:t>2.3. Доля получателей услуг, удовлетворенных комфортностью предоставления услуг</a:t>
                      </a:r>
                      <a:endParaRPr lang="ru-RU" sz="110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00" dirty="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100" dirty="0">
                        <a:effectLst/>
                        <a:latin typeface="Times New Roman"/>
                        <a:ea typeface="Times New Roman"/>
                        <a:cs typeface="Times New Roman"/>
                      </a:endParaRPr>
                    </a:p>
                    <a:p>
                      <a:pPr indent="270510" algn="just">
                        <a:lnSpc>
                          <a:spcPct val="115000"/>
                        </a:lnSpc>
                        <a:spcAft>
                          <a:spcPts val="0"/>
                        </a:spcAft>
                      </a:pPr>
                      <a:r>
                        <a:rPr lang="ru-RU" sz="1000" dirty="0">
                          <a:effectLst/>
                          <a:latin typeface="Arial"/>
                          <a:ea typeface="Times New Roman"/>
                          <a:cs typeface="Times New Roman"/>
                        </a:rPr>
                        <a:t>Рекомендуемый образец Анкеты для опроса получателей услуг, вопрос 6.</a:t>
                      </a:r>
                      <a:endParaRPr lang="ru-RU" sz="1100" dirty="0">
                        <a:effectLst/>
                        <a:latin typeface="Times New Roman"/>
                        <a:ea typeface="Times New Roman"/>
                        <a:cs typeface="Times New Roman"/>
                      </a:endParaRPr>
                    </a:p>
                  </a:txBody>
                  <a:tcPr marL="33500" marR="3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32452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97,7 комфортность условий предоставления услуг, 91,7 баллов, по показателю доступности образовательной организации для обучения инвалидов и лиц с ограниченными возможностями здоровья, 52 баллов, по показателю доброжелательности, вежливости, компетентности работников, показатель составил 92,8 баллов. По критериям удовлетворенности качеством образовательной организации, данная организация получила 86,8 баллов. Итоговый показатель по данной организации составил 84,2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4408019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779608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97,1 комфортность условий предоставления услуг, 91,7 баллов, по показателю доступности образовательной организации для обучения инвалидов и лиц с ограниченными возможностями здоровья, 52,5 баллов, по показателю доброжелательности, вежливости, компетентности работников, показатель составил 90 баллов. По критериям удовлетворенности качеством образовательной организации, данная организация получила 89,7 баллов. Итоговый показатель по данной организации составил 84,2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50700801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747920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94,5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58 баллов, по показателю доброжелательности, вежливости, компетентности работников, показатель составил 98,8 баллов. По критериям удовлетворенности качеством образовательной организации, данная организация получила 92,5 баллов. Итоговый показатель по данной организации составил 84,1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66763954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6370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66 баллов, по показателю доброжелательности, вежливости, компетентности работников, показатель составил 86,2 баллов. По критериям удовлетворенности качеством образовательной организации, данная организация получила 85,8 баллов. Итоговый показатель по данной организации составил 84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23689636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42350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95,5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24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83,9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029676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924469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98,5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97 баллов. Итоговый показатель по данной организации составил 83,8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04400886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66972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862870"/>
          </a:xfrm>
          <a:prstGeom prst="rect">
            <a:avLst/>
          </a:prstGeom>
          <a:noFill/>
        </p:spPr>
        <p:txBody>
          <a:bodyPr wrap="square" rtlCol="0">
            <a:spAutoFit/>
          </a:bodyPr>
          <a:lstStyle/>
          <a:p>
            <a:pPr indent="358775"/>
            <a:r>
              <a:rPr lang="ru-RU" sz="1000" smtClean="0"/>
              <a:t>Итоговые оценки: 95,5 комфортность условий предоставления услуг, 75,7 баллов, по показателю доступности образовательной организации для обучения инвалидов и лиц с ограниченными возможностями здоровья, 58,9 баллов, по показателю доброжелательности, вежливости, компетентности работников, показатель составил 96,6 баллов. По критериям удовлетворенности качеством образовательной организации, данная организация получила 92,2 баллов. Итоговый показатель по данной организации составил 83,8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70617674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947735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324535"/>
          </a:xfrm>
          <a:prstGeom prst="rect">
            <a:avLst/>
          </a:prstGeom>
          <a:noFill/>
        </p:spPr>
        <p:txBody>
          <a:bodyPr wrap="square" rtlCol="0">
            <a:spAutoFit/>
          </a:bodyPr>
          <a:lstStyle/>
          <a:p>
            <a:pPr indent="358775"/>
            <a:r>
              <a:rPr lang="ru-RU" sz="1000" smtClean="0"/>
              <a:t>Итоговые оценки: 96,4 комфортность условий предоставления услуг, 77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96 баллов. По критериям удовлетворенности качеством образовательной организации, данная организация получила 98,8 баллов. Итоговый показатель по данной организации составил 83,6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44881850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227656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92,7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44 баллов, по показателю доброжелательности, вежливости, компетентности работников, показатель составил 96,2 баллов. По критериям удовлетворенности качеством образовательной организации, данная организация получила 95,2 баллов. Итоговый показатель по данной организации составил 83,6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98800917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263296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59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100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40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83,3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977613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7932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a:t>
            </a:fld>
            <a:endParaRPr lang="ru-RU" altLang="ru-RU" sz="1000" smtClean="0"/>
          </a:p>
        </p:txBody>
      </p:sp>
      <p:grpSp>
        <p:nvGrpSpPr>
          <p:cNvPr id="7" name="Group 25"/>
          <p:cNvGrpSpPr>
            <a:grpSpLocks/>
          </p:cNvGrpSpPr>
          <p:nvPr/>
        </p:nvGrpSpPr>
        <p:grpSpPr bwMode="auto">
          <a:xfrm>
            <a:off x="158440" y="1104750"/>
            <a:ext cx="10215646" cy="460847"/>
            <a:chOff x="2200" y="2631"/>
            <a:chExt cx="614" cy="930"/>
          </a:xfrm>
        </p:grpSpPr>
        <p:sp>
          <p:nvSpPr>
            <p:cNvPr id="9" name="Rectangle 27"/>
            <p:cNvSpPr>
              <a:spLocks noChangeArrowheads="1"/>
            </p:cNvSpPr>
            <p:nvPr/>
          </p:nvSpPr>
          <p:spPr bwMode="auto">
            <a:xfrm>
              <a:off x="2200" y="2631"/>
              <a:ext cx="614" cy="930"/>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2800"/>
            </a:p>
          </p:txBody>
        </p:sp>
        <p:sp>
          <p:nvSpPr>
            <p:cNvPr id="10" name="Rectangle 28"/>
            <p:cNvSpPr>
              <a:spLocks noChangeArrowheads="1"/>
            </p:cNvSpPr>
            <p:nvPr/>
          </p:nvSpPr>
          <p:spPr bwMode="auto">
            <a:xfrm>
              <a:off x="2216" y="2631"/>
              <a:ext cx="597" cy="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2400" b="1" dirty="0" smtClean="0">
                  <a:solidFill>
                    <a:srgbClr val="2C5230"/>
                  </a:solidFill>
                  <a:latin typeface="Arial Narrow" pitchFamily="34" charset="0"/>
                </a:rPr>
                <a:t>ДОСТУПНОСТЬ УСЛУГ ДЛЯ ИНВАЛИДОВ, ДОБРОЖЕЛАТЕЬНОСТЬ</a:t>
              </a:r>
              <a:endParaRPr lang="ru-RU" sz="2000" b="1" dirty="0">
                <a:solidFill>
                  <a:srgbClr val="2C5230"/>
                </a:solidFill>
                <a:latin typeface="Arial Narrow" pitchFamily="34" charset="0"/>
              </a:endParaRPr>
            </a:p>
          </p:txBody>
        </p:sp>
      </p:gr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4" name="Таблица 3"/>
          <p:cNvGraphicFramePr>
            <a:graphicFrameLocks noGrp="1"/>
          </p:cNvGraphicFramePr>
          <p:nvPr>
            <p:extLst>
              <p:ext uri="{D42A27DB-BD31-4B8C-83A1-F6EECF244321}">
                <p14:modId xmlns:p14="http://schemas.microsoft.com/office/powerpoint/2010/main" val="1824188264"/>
              </p:ext>
            </p:extLst>
          </p:nvPr>
        </p:nvGraphicFramePr>
        <p:xfrm>
          <a:off x="544287" y="1763713"/>
          <a:ext cx="9775369" cy="5306176"/>
        </p:xfrm>
        <a:graphic>
          <a:graphicData uri="http://schemas.openxmlformats.org/drawingml/2006/table">
            <a:tbl>
              <a:tblPr firstRow="1" firstCol="1" bandRow="1"/>
              <a:tblGrid>
                <a:gridCol w="555170"/>
                <a:gridCol w="3948400"/>
                <a:gridCol w="2807664"/>
                <a:gridCol w="2464135"/>
              </a:tblGrid>
              <a:tr h="379994">
                <a:tc rowSpan="3">
                  <a:txBody>
                    <a:bodyPr/>
                    <a:lstStyle/>
                    <a:p>
                      <a:pPr indent="270510" algn="just">
                        <a:lnSpc>
                          <a:spcPct val="115000"/>
                        </a:lnSpc>
                        <a:spcAft>
                          <a:spcPts val="0"/>
                        </a:spcAft>
                      </a:pPr>
                      <a:r>
                        <a:rPr lang="ru-RU" sz="800" dirty="0">
                          <a:effectLst/>
                          <a:latin typeface="Arial"/>
                          <a:ea typeface="Times New Roman"/>
                          <a:cs typeface="Times New Roman"/>
                        </a:rPr>
                        <a:t>3. </a:t>
                      </a:r>
                      <a:endParaRPr lang="ru-RU" sz="1000" dirty="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270510" algn="just">
                        <a:lnSpc>
                          <a:spcPct val="115000"/>
                        </a:lnSpc>
                        <a:spcAft>
                          <a:spcPts val="0"/>
                        </a:spcAft>
                      </a:pPr>
                      <a:r>
                        <a:rPr lang="ru-RU" sz="800" dirty="0">
                          <a:effectLst/>
                          <a:latin typeface="Arial"/>
                          <a:ea typeface="Calibri"/>
                          <a:cs typeface="Times New Roman"/>
                        </a:rPr>
                        <a:t>ДОСТУПНОСТЬ УСЛУГ ДЛЯ ИНВАЛИДОВ</a:t>
                      </a:r>
                      <a:endParaRPr lang="ru-RU" sz="1000" dirty="0">
                        <a:effectLst/>
                        <a:latin typeface="Times New Roman"/>
                        <a:ea typeface="Times New Roman"/>
                        <a:cs typeface="Times New Roman"/>
                      </a:endParaRPr>
                    </a:p>
                    <a:p>
                      <a:pPr indent="270510" algn="just">
                        <a:lnSpc>
                          <a:spcPct val="115000"/>
                        </a:lnSpc>
                        <a:spcAft>
                          <a:spcPts val="0"/>
                        </a:spcAft>
                      </a:pPr>
                      <a:r>
                        <a:rPr lang="x-none" sz="800" i="1">
                          <a:effectLst/>
                          <a:latin typeface="Arial"/>
                          <a:ea typeface="Times New Roman"/>
                          <a:cs typeface="Times New Roman"/>
                        </a:rPr>
                        <a:t>(установлен для организаций в сфере культуры, охраны здоровья, образования, социального обслуживания и федеральных учреждений медико-социальной экспертизы)</a:t>
                      </a:r>
                      <a:endParaRPr lang="ru-RU" sz="1000" dirty="0">
                        <a:effectLst/>
                        <a:latin typeface="Times New Roman"/>
                        <a:ea typeface="Times New Roman"/>
                        <a:cs typeface="Times New Roman"/>
                      </a:endParaRPr>
                    </a:p>
                    <a:p>
                      <a:pPr indent="270510" algn="just">
                        <a:lnSpc>
                          <a:spcPct val="115000"/>
                        </a:lnSpc>
                        <a:spcAft>
                          <a:spcPts val="0"/>
                        </a:spcAft>
                      </a:pPr>
                      <a:r>
                        <a:rPr lang="ru-RU" sz="800" dirty="0">
                          <a:effectLst/>
                          <a:latin typeface="Arial"/>
                          <a:ea typeface="Times New Roman"/>
                          <a:cs typeface="Times New Roman"/>
                        </a:rPr>
                        <a:t> </a:t>
                      </a:r>
                      <a:endParaRPr lang="ru-RU" sz="1000" dirty="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a:effectLst/>
                          <a:latin typeface="Arial"/>
                          <a:ea typeface="Times New Roman"/>
                          <a:cs typeface="Times New Roman"/>
                        </a:rPr>
                        <a:t>3.1. Оборудование помещений организации социальной сферы и прилегающей к ней территории с учетом доступности для инвалидов</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a:effectLst/>
                          <a:latin typeface="Arial"/>
                          <a:ea typeface="Times New Roman"/>
                          <a:cs typeface="Times New Roman"/>
                        </a:rPr>
                        <a:t>Изучение условий доступности организаций для инвалидов.</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994">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800">
                          <a:effectLst/>
                          <a:latin typeface="Arial"/>
                          <a:ea typeface="Times New Roman"/>
                          <a:cs typeface="Times New Roman"/>
                        </a:rPr>
                        <a:t>3.2. </a:t>
                      </a:r>
                      <a:r>
                        <a:rPr lang="ru-RU" sz="800">
                          <a:solidFill>
                            <a:srgbClr val="000000"/>
                          </a:solidFill>
                          <a:effectLst/>
                          <a:latin typeface="Arial"/>
                          <a:ea typeface="Times New Roman"/>
                          <a:cs typeface="Times New Roman"/>
                        </a:rPr>
                        <a:t>Обеспечение в организации социальной сферы условий доступности, позволяющих инвалидам получать услуги наравне с другими</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a:effectLst/>
                          <a:latin typeface="Arial"/>
                          <a:ea typeface="Times New Roman"/>
                          <a:cs typeface="Times New Roman"/>
                        </a:rPr>
                        <a:t>Изучение условий доступности услуг для инвалидов.</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4983">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800">
                          <a:effectLst/>
                          <a:latin typeface="Arial"/>
                          <a:ea typeface="Times New Roman"/>
                          <a:cs typeface="Times New Roman"/>
                        </a:rPr>
                        <a:t>3.3. Доля получателей услуг, удовлетворенных доступностью услуг для инвалидов</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000">
                        <a:effectLst/>
                        <a:latin typeface="Times New Roman"/>
                        <a:ea typeface="Times New Roman"/>
                        <a:cs typeface="Times New Roman"/>
                      </a:endParaRPr>
                    </a:p>
                    <a:p>
                      <a:pPr indent="270510" algn="just">
                        <a:lnSpc>
                          <a:spcPct val="115000"/>
                        </a:lnSpc>
                        <a:spcAft>
                          <a:spcPts val="0"/>
                        </a:spcAft>
                      </a:pPr>
                      <a:r>
                        <a:rPr lang="ru-RU" sz="800">
                          <a:effectLst/>
                          <a:latin typeface="Arial"/>
                          <a:ea typeface="Times New Roman"/>
                          <a:cs typeface="Times New Roman"/>
                        </a:rPr>
                        <a:t>Рекомендуемый образец Анкеты для опроса получателей услуг, вопрос 8.</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4983">
                <a:tc rowSpan="3">
                  <a:txBody>
                    <a:bodyPr/>
                    <a:lstStyle/>
                    <a:p>
                      <a:pPr indent="270510" algn="just">
                        <a:lnSpc>
                          <a:spcPct val="115000"/>
                        </a:lnSpc>
                        <a:spcAft>
                          <a:spcPts val="0"/>
                        </a:spcAft>
                      </a:pPr>
                      <a:r>
                        <a:rPr lang="ru-RU" sz="800">
                          <a:effectLst/>
                          <a:latin typeface="Arial"/>
                          <a:ea typeface="Times New Roman"/>
                          <a:cs typeface="Times New Roman"/>
                        </a:rPr>
                        <a:t>4. </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270510" algn="just">
                        <a:lnSpc>
                          <a:spcPct val="115000"/>
                        </a:lnSpc>
                        <a:spcAft>
                          <a:spcPts val="0"/>
                        </a:spcAft>
                      </a:pPr>
                      <a:r>
                        <a:rPr lang="x-none" sz="800">
                          <a:effectLst/>
                          <a:latin typeface="Arial"/>
                          <a:ea typeface="Times New Roman"/>
                          <a:cs typeface="Times New Roman"/>
                        </a:rPr>
                        <a:t>ДОБРОЖЕЛАТЕЛЬНОСТЬ</a:t>
                      </a:r>
                      <a:r>
                        <a:rPr lang="ru-RU" sz="800">
                          <a:effectLst/>
                          <a:latin typeface="Arial"/>
                          <a:ea typeface="Times New Roman"/>
                          <a:cs typeface="Times New Roman"/>
                        </a:rPr>
                        <a:t>, </a:t>
                      </a:r>
                      <a:r>
                        <a:rPr lang="x-none" sz="800">
                          <a:effectLst/>
                          <a:latin typeface="Arial"/>
                          <a:ea typeface="Times New Roman"/>
                          <a:cs typeface="Times New Roman"/>
                        </a:rPr>
                        <a:t>ВЕЖЛИВОСТЬ </a:t>
                      </a:r>
                      <a:r>
                        <a:rPr lang="ru-RU" sz="800">
                          <a:effectLst/>
                          <a:latin typeface="Arial"/>
                          <a:ea typeface="Times New Roman"/>
                          <a:cs typeface="Times New Roman"/>
                        </a:rPr>
                        <a:t> Р</a:t>
                      </a:r>
                      <a:r>
                        <a:rPr lang="x-none" sz="800">
                          <a:effectLst/>
                          <a:latin typeface="Arial"/>
                          <a:ea typeface="Times New Roman"/>
                          <a:cs typeface="Times New Roman"/>
                        </a:rPr>
                        <a:t>АБОТНИКОВ ОРГАНИЗАЦИЙ</a:t>
                      </a:r>
                      <a:endParaRPr lang="ru-RU" sz="1000">
                        <a:effectLst/>
                        <a:latin typeface="Times New Roman"/>
                        <a:ea typeface="Times New Roman"/>
                        <a:cs typeface="Times New Roman"/>
                      </a:endParaRPr>
                    </a:p>
                    <a:p>
                      <a:pPr indent="270510" algn="just">
                        <a:lnSpc>
                          <a:spcPct val="115000"/>
                        </a:lnSpc>
                        <a:spcAft>
                          <a:spcPts val="0"/>
                        </a:spcAft>
                      </a:pPr>
                      <a:r>
                        <a:rPr lang="ru-RU" sz="800" i="1">
                          <a:effectLst/>
                          <a:latin typeface="Arial"/>
                          <a:ea typeface="Times New Roman"/>
                          <a:cs typeface="Times New Roman"/>
                        </a:rPr>
                        <a:t>(установлен для организаций в сфере охраны здоровья, образования, социального обслуживания, федеральных учреждений медико-социальной экспертизы, а также для организаций в сфере культуры </a:t>
                      </a:r>
                      <a:r>
                        <a:rPr lang="x-none" sz="800" i="1">
                          <a:effectLst/>
                          <a:latin typeface="Arial"/>
                          <a:ea typeface="Times New Roman"/>
                          <a:cs typeface="Times New Roman"/>
                        </a:rPr>
                        <a:t>кроме организаций</a:t>
                      </a:r>
                      <a:r>
                        <a:rPr lang="ru-RU" sz="800" i="1">
                          <a:effectLst/>
                          <a:latin typeface="Arial"/>
                          <a:ea typeface="Times New Roman"/>
                          <a:cs typeface="Times New Roman"/>
                        </a:rPr>
                        <a:t> культуры</a:t>
                      </a:r>
                      <a:r>
                        <a:rPr lang="x-none" sz="800" i="1">
                          <a:effectLst/>
                          <a:latin typeface="Arial"/>
                          <a:ea typeface="Times New Roman"/>
                          <a:cs typeface="Times New Roman"/>
                        </a:rPr>
                        <a:t>, осуществляющих создание, исполнение, показ и интерпретацию произведений литературы и искусства</a:t>
                      </a:r>
                      <a:r>
                        <a:rPr lang="ru-RU" sz="800" i="1">
                          <a:effectLst/>
                          <a:latin typeface="Arial"/>
                          <a:ea typeface="Times New Roman"/>
                          <a:cs typeface="Times New Roman"/>
                        </a:rPr>
                        <a:t>, для которых в целях определения </a:t>
                      </a:r>
                      <a:r>
                        <a:rPr lang="x-none" sz="800" i="1">
                          <a:effectLst/>
                          <a:latin typeface="Arial"/>
                          <a:ea typeface="Times New Roman"/>
                          <a:cs typeface="Times New Roman"/>
                        </a:rPr>
                        <a:t>итоговой оценки</a:t>
                      </a:r>
                      <a:r>
                        <a:rPr lang="ru-RU" sz="800" i="1">
                          <a:effectLst/>
                          <a:latin typeface="Arial"/>
                          <a:ea typeface="Times New Roman"/>
                          <a:cs typeface="Times New Roman"/>
                        </a:rPr>
                        <a:t> качества по </a:t>
                      </a:r>
                      <a:r>
                        <a:rPr lang="x-none" sz="800" i="1">
                          <a:effectLst/>
                          <a:latin typeface="Arial"/>
                          <a:ea typeface="Times New Roman"/>
                          <a:cs typeface="Times New Roman"/>
                        </a:rPr>
                        <a:t>организации</a:t>
                      </a:r>
                      <a:r>
                        <a:rPr lang="ru-RU" sz="800" i="1">
                          <a:effectLst/>
                          <a:latin typeface="Arial"/>
                          <a:ea typeface="Times New Roman"/>
                          <a:cs typeface="Times New Roman"/>
                        </a:rPr>
                        <a:t> в целом</a:t>
                      </a:r>
                      <a:r>
                        <a:rPr lang="x-none" sz="800" i="1">
                          <a:effectLst/>
                          <a:latin typeface="Arial"/>
                          <a:ea typeface="Times New Roman"/>
                          <a:cs typeface="Times New Roman"/>
                        </a:rPr>
                        <a:t> используется расчетная величина</a:t>
                      </a:r>
                      <a:r>
                        <a:rPr lang="ru-RU" sz="800" i="1">
                          <a:effectLst/>
                          <a:latin typeface="Arial"/>
                          <a:ea typeface="Times New Roman"/>
                          <a:cs typeface="Times New Roman"/>
                        </a:rPr>
                        <a:t> значения данного критерия</a:t>
                      </a:r>
                      <a:r>
                        <a:rPr lang="x-none" sz="800" i="1">
                          <a:effectLst/>
                          <a:latin typeface="Arial"/>
                          <a:ea typeface="Times New Roman"/>
                          <a:cs typeface="Times New Roman"/>
                        </a:rPr>
                        <a:t>)</a:t>
                      </a:r>
                      <a:r>
                        <a:rPr lang="x-none" sz="800" b="1">
                          <a:effectLst/>
                          <a:latin typeface="Arial"/>
                          <a:ea typeface="Times New Roman"/>
                          <a:cs typeface="Times New Roman"/>
                        </a:rPr>
                        <a:t> </a:t>
                      </a:r>
                      <a:endParaRPr lang="ru-RU" sz="1000">
                        <a:effectLst/>
                        <a:latin typeface="Times New Roman"/>
                        <a:ea typeface="Times New Roman"/>
                        <a:cs typeface="Times New Roman"/>
                      </a:endParaRPr>
                    </a:p>
                    <a:p>
                      <a:pPr indent="270510" algn="just">
                        <a:lnSpc>
                          <a:spcPct val="115000"/>
                        </a:lnSpc>
                        <a:spcAft>
                          <a:spcPts val="0"/>
                        </a:spcAft>
                      </a:pPr>
                      <a:r>
                        <a:rPr lang="ru-RU" sz="800" b="1">
                          <a:effectLst/>
                          <a:latin typeface="Arial"/>
                          <a:ea typeface="Times New Roman"/>
                          <a:cs typeface="Times New Roman"/>
                        </a:rPr>
                        <a:t> </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dirty="0">
                          <a:effectLst/>
                          <a:latin typeface="Arial"/>
                          <a:ea typeface="Times New Roman"/>
                          <a:cs typeface="Times New Roman"/>
                        </a:rPr>
                        <a:t>4.1. Доля получателей услуг, удовлетворенных доброжелательностью, вежливостью работников организации социальной сферы, обеспечивающих первичный контакт и информирование получателя услуги при непосредственном обращении в организацию </a:t>
                      </a:r>
                      <a:endParaRPr lang="ru-RU" sz="1000" dirty="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000">
                        <a:effectLst/>
                        <a:latin typeface="Times New Roman"/>
                        <a:ea typeface="Times New Roman"/>
                        <a:cs typeface="Times New Roman"/>
                      </a:endParaRPr>
                    </a:p>
                    <a:p>
                      <a:pPr indent="270510" algn="just">
                        <a:lnSpc>
                          <a:spcPct val="115000"/>
                        </a:lnSpc>
                        <a:spcAft>
                          <a:spcPts val="0"/>
                        </a:spcAft>
                      </a:pPr>
                      <a:r>
                        <a:rPr lang="ru-RU" sz="800">
                          <a:effectLst/>
                          <a:latin typeface="Arial"/>
                          <a:ea typeface="Times New Roman"/>
                          <a:cs typeface="Times New Roman"/>
                        </a:rPr>
                        <a:t>Рекомендуемый образец Анкеты для опроса получателей услуг, вопрос 9.</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4983">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800" dirty="0">
                          <a:effectLst/>
                          <a:latin typeface="Arial"/>
                          <a:ea typeface="Times New Roman"/>
                          <a:cs typeface="Times New Roman"/>
                        </a:rPr>
                        <a:t>4.2. Доля получателей услуг, удовлетворенных доброжелательностью, вежливостью работников организации социальной сферы, обеспечивающих непосредственное оказание услуги при обращении в организацию </a:t>
                      </a:r>
                      <a:endParaRPr lang="ru-RU" sz="1000" dirty="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dirty="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000" dirty="0">
                        <a:effectLst/>
                        <a:latin typeface="Times New Roman"/>
                        <a:ea typeface="Times New Roman"/>
                        <a:cs typeface="Times New Roman"/>
                      </a:endParaRPr>
                    </a:p>
                    <a:p>
                      <a:pPr indent="270510" algn="just">
                        <a:lnSpc>
                          <a:spcPct val="115000"/>
                        </a:lnSpc>
                        <a:spcAft>
                          <a:spcPts val="0"/>
                        </a:spcAft>
                      </a:pPr>
                      <a:r>
                        <a:rPr lang="ru-RU" sz="800" dirty="0">
                          <a:effectLst/>
                          <a:latin typeface="Arial"/>
                          <a:ea typeface="Times New Roman"/>
                          <a:cs typeface="Times New Roman"/>
                        </a:rPr>
                        <a:t>Рекомендуемый образец Анкеты для опроса получателей услуг, вопрос 10.</a:t>
                      </a:r>
                      <a:endParaRPr lang="ru-RU" sz="1000" dirty="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9979">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800">
                          <a:effectLst/>
                          <a:latin typeface="Arial"/>
                          <a:ea typeface="Times New Roman"/>
                          <a:cs typeface="Times New Roman"/>
                        </a:rPr>
                        <a:t>4.3. Доля получателей услуг, удовлетворенных доброжелательностью, вежливостью работников организации социальной сферы при использовании дистанционных форм взаимодействия</a:t>
                      </a:r>
                      <a:endParaRPr lang="ru-RU" sz="100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800" dirty="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000" dirty="0">
                        <a:effectLst/>
                        <a:latin typeface="Times New Roman"/>
                        <a:ea typeface="Times New Roman"/>
                        <a:cs typeface="Times New Roman"/>
                      </a:endParaRPr>
                    </a:p>
                    <a:p>
                      <a:pPr indent="270510" algn="just">
                        <a:lnSpc>
                          <a:spcPct val="115000"/>
                        </a:lnSpc>
                        <a:spcAft>
                          <a:spcPts val="0"/>
                        </a:spcAft>
                      </a:pPr>
                      <a:r>
                        <a:rPr lang="ru-RU" sz="800" dirty="0">
                          <a:effectLst/>
                          <a:latin typeface="Arial"/>
                          <a:ea typeface="Times New Roman"/>
                          <a:cs typeface="Times New Roman"/>
                        </a:rPr>
                        <a:t>Рекомендуемый образец Анкеты для опроса получателей услуг, вопрос 12.</a:t>
                      </a:r>
                      <a:endParaRPr lang="ru-RU" sz="1000" dirty="0">
                        <a:effectLst/>
                        <a:latin typeface="Times New Roman"/>
                        <a:ea typeface="Times New Roman"/>
                        <a:cs typeface="Times New Roman"/>
                      </a:endParaRPr>
                    </a:p>
                  </a:txBody>
                  <a:tcPr marL="32282" marR="322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934819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98 комфортность условий предоставления услуг, 95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97,2 баллов. По критериям удовлетворенности качеством образовательной организации, данная организация получила 90,5 баллов. Итоговый показатель по данной организации составил 83,3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60550872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1366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83,7 баллов, по показателю доступности образовательной организации для обучения инвалидов и лиц с ограниченными возможностями здоровья, 62,4 баллов, по показателю доброжелательности, вежливости, компетентности работников, показатель составил 90,6 баллов. По критериям удовлетворенности качеством образовательной организации, данная организация получила 87,2 баллов. Итоговый показатель по данной организации составил 83,3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38299099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266638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95,9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30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83,2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94796000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7107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401205"/>
          </a:xfrm>
          <a:prstGeom prst="rect">
            <a:avLst/>
          </a:prstGeom>
          <a:noFill/>
        </p:spPr>
        <p:txBody>
          <a:bodyPr wrap="square" rtlCol="0">
            <a:spAutoFit/>
          </a:bodyPr>
          <a:lstStyle/>
          <a:p>
            <a:pPr indent="358775"/>
            <a:r>
              <a:rPr lang="ru-RU" sz="1000" smtClean="0"/>
              <a:t>Итоговые оценки: 96,2 комфортность условий предоставления услуг, 68,7 баллов, по показателю доступности образовательной организации для обучения инвалидов и лиц с ограниченными возможностями здоровья, 70 баллов, по показателю доброжелательности, вежливости, компетентности работников, показатель составил 88,4 баллов. По критериям удовлетворенности качеством образовательной организации, данная организация получила 92,4 баллов. Итоговый показатель по данной организации составил 83,1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5924516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7907915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94,9 комфортность условий предоставления услуг, 95,7 баллов, по показателю доступности образовательной организации для обучения инвалидов и лиц с ограниченными возможностями здоровья, 34 баллов, по показателю доброжелательности, вежливости, компетентности работников, показатель составил 95,2 баллов. По критериям удовлетворенности качеством образовательной организации, данная организация получила 95,5 баллов. Итоговый показатель по данной организации составил 83,1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60831735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2013932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93,5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56,1 баллов, по показателю доброжелательности, вежливости, компетентности работников, показатель составил 89,4 баллов. По критериям удовлетворенности качеством образовательной организации, данная организация получила 85,7 баллов. Итоговый показатель по данной организации составил 82,7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39523627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758794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97,2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56,2 баллов, по показателю доброжелательности, вежливости, компетентности работников, показатель составил 86,2 баллов. По критериям удовлетворенности качеством образовательной организации, данная организация получила 85 баллов. Итоговый показатель по данной организации составил 82,7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17443808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070609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3785652"/>
          </a:xfrm>
          <a:prstGeom prst="rect">
            <a:avLst/>
          </a:prstGeom>
          <a:noFill/>
        </p:spPr>
        <p:txBody>
          <a:bodyPr wrap="square" rtlCol="0">
            <a:spAutoFit/>
          </a:bodyPr>
          <a:lstStyle/>
          <a:p>
            <a:pPr indent="358775"/>
            <a:r>
              <a:rPr lang="ru-RU" sz="1000" smtClean="0"/>
              <a:t>Итоговые оценки: 93,9 комфортность условий предоставления услуг, 75 баллов, по показателю доступности образовательной организации для обучения инвалидов и лиц с ограниченными возможностями здоровья, 66,5 баллов, по показателю доброжелательности, вежливости, компетентности работников, показатель составил 91,8 баллов. По критериям удовлетворенности качеством образовательной организации, данная организация получила 85,9 баллов. Итоговый показатель по данной организации составил 82,6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84970067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060818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92,2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93,8 баллов. По критериям удовлетворенности качеством образовательной организации, данная организация получила 94 баллов. Итоговый показатель по данной организации составил 82,6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64935328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698394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69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26 баллов, по показателю доброжелательности, вежливости, компетентности работников, показатель составил 97,8 баллов. По критериям удовлетворенности качеством образовательной организации, данная организация получила 96,8 баллов. Итоговый показатель по данной организации составил 82,5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06326927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611836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a:t>
            </a:fld>
            <a:endParaRPr lang="ru-RU" altLang="ru-RU" sz="1000" smtClean="0"/>
          </a:p>
        </p:txBody>
      </p:sp>
      <p:grpSp>
        <p:nvGrpSpPr>
          <p:cNvPr id="7" name="Group 25"/>
          <p:cNvGrpSpPr>
            <a:grpSpLocks/>
          </p:cNvGrpSpPr>
          <p:nvPr/>
        </p:nvGrpSpPr>
        <p:grpSpPr bwMode="auto">
          <a:xfrm>
            <a:off x="158440" y="1104750"/>
            <a:ext cx="10215646" cy="460847"/>
            <a:chOff x="2200" y="2631"/>
            <a:chExt cx="614" cy="930"/>
          </a:xfrm>
        </p:grpSpPr>
        <p:sp>
          <p:nvSpPr>
            <p:cNvPr id="9" name="Rectangle 27"/>
            <p:cNvSpPr>
              <a:spLocks noChangeArrowheads="1"/>
            </p:cNvSpPr>
            <p:nvPr/>
          </p:nvSpPr>
          <p:spPr bwMode="auto">
            <a:xfrm>
              <a:off x="2200" y="2631"/>
              <a:ext cx="614" cy="930"/>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sz="2800"/>
            </a:p>
          </p:txBody>
        </p:sp>
        <p:sp>
          <p:nvSpPr>
            <p:cNvPr id="10" name="Rectangle 28"/>
            <p:cNvSpPr>
              <a:spLocks noChangeArrowheads="1"/>
            </p:cNvSpPr>
            <p:nvPr/>
          </p:nvSpPr>
          <p:spPr bwMode="auto">
            <a:xfrm>
              <a:off x="2216" y="2631"/>
              <a:ext cx="597" cy="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2400" b="1" dirty="0" smtClean="0">
                  <a:solidFill>
                    <a:srgbClr val="2C5230"/>
                  </a:solidFill>
                  <a:latin typeface="Arial Narrow" pitchFamily="34" charset="0"/>
                </a:rPr>
                <a:t>УДОВЛЕТВОРЕННОСТЬ УСЛОВИЯМИ ОКАЗАНИЯ УСЛУГ</a:t>
              </a:r>
              <a:endParaRPr lang="ru-RU" sz="2000" b="1" dirty="0">
                <a:solidFill>
                  <a:srgbClr val="2C5230"/>
                </a:solidFill>
                <a:latin typeface="Arial Narrow" pitchFamily="34" charset="0"/>
              </a:endParaRPr>
            </a:p>
          </p:txBody>
        </p:sp>
      </p:gr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2" name="Таблица 1"/>
          <p:cNvGraphicFramePr>
            <a:graphicFrameLocks noGrp="1"/>
          </p:cNvGraphicFramePr>
          <p:nvPr>
            <p:extLst>
              <p:ext uri="{D42A27DB-BD31-4B8C-83A1-F6EECF244321}">
                <p14:modId xmlns:p14="http://schemas.microsoft.com/office/powerpoint/2010/main" val="1029317677"/>
              </p:ext>
            </p:extLst>
          </p:nvPr>
        </p:nvGraphicFramePr>
        <p:xfrm>
          <a:off x="171502" y="1763713"/>
          <a:ext cx="10039298" cy="5433077"/>
        </p:xfrm>
        <a:graphic>
          <a:graphicData uri="http://schemas.openxmlformats.org/drawingml/2006/table">
            <a:tbl>
              <a:tblPr firstRow="1" firstCol="1" bandRow="1"/>
              <a:tblGrid>
                <a:gridCol w="764669"/>
                <a:gridCol w="3860494"/>
                <a:gridCol w="2883470"/>
                <a:gridCol w="2530665"/>
              </a:tblGrid>
              <a:tr h="1638695">
                <a:tc rowSpan="3">
                  <a:txBody>
                    <a:bodyPr/>
                    <a:lstStyle/>
                    <a:p>
                      <a:pPr indent="270510" algn="just">
                        <a:lnSpc>
                          <a:spcPct val="115000"/>
                        </a:lnSpc>
                        <a:spcAft>
                          <a:spcPts val="0"/>
                        </a:spcAft>
                      </a:pPr>
                      <a:r>
                        <a:rPr lang="ru-RU" sz="1050" dirty="0">
                          <a:effectLst/>
                          <a:latin typeface="Arial"/>
                          <a:ea typeface="Times New Roman"/>
                          <a:cs typeface="Times New Roman"/>
                        </a:rPr>
                        <a:t>5.</a:t>
                      </a:r>
                      <a:endParaRPr lang="ru-RU" sz="1200" dirty="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indent="270510" algn="just">
                        <a:lnSpc>
                          <a:spcPct val="115000"/>
                        </a:lnSpc>
                        <a:spcAft>
                          <a:spcPts val="0"/>
                        </a:spcAft>
                      </a:pPr>
                      <a:r>
                        <a:rPr lang="x-none" sz="1050">
                          <a:effectLst/>
                          <a:latin typeface="Arial"/>
                          <a:ea typeface="Times New Roman"/>
                          <a:cs typeface="Times New Roman"/>
                        </a:rPr>
                        <a:t>УДОВЛЕТВОРЕННОСТЬ УСЛОВИЯМИ ОКАЗАНИЯ УСЛУГ</a:t>
                      </a:r>
                      <a:endParaRPr lang="ru-RU" sz="1200" dirty="0">
                        <a:effectLst/>
                        <a:latin typeface="Times New Roman"/>
                        <a:ea typeface="Times New Roman"/>
                        <a:cs typeface="Times New Roman"/>
                      </a:endParaRPr>
                    </a:p>
                    <a:p>
                      <a:pPr indent="270510" algn="just">
                        <a:lnSpc>
                          <a:spcPct val="115000"/>
                        </a:lnSpc>
                        <a:spcAft>
                          <a:spcPts val="0"/>
                        </a:spcAft>
                      </a:pPr>
                      <a:r>
                        <a:rPr lang="ru-RU" sz="1050" i="1" dirty="0">
                          <a:effectLst/>
                          <a:latin typeface="Arial"/>
                          <a:ea typeface="Times New Roman"/>
                          <a:cs typeface="Times New Roman"/>
                        </a:rPr>
                        <a:t>(</a:t>
                      </a:r>
                      <a:r>
                        <a:rPr lang="x-none" sz="1050" i="1">
                          <a:effectLst/>
                          <a:latin typeface="Arial"/>
                          <a:ea typeface="Times New Roman"/>
                          <a:cs typeface="Times New Roman"/>
                        </a:rPr>
                        <a:t>установлен для организаций в сфере охраны здоровья, образования, социального обслуживания</a:t>
                      </a:r>
                      <a:r>
                        <a:rPr lang="ru-RU" sz="1050" i="1" dirty="0">
                          <a:effectLst/>
                          <a:latin typeface="Arial"/>
                          <a:ea typeface="Times New Roman"/>
                          <a:cs typeface="Times New Roman"/>
                        </a:rPr>
                        <a:t>,</a:t>
                      </a:r>
                      <a:r>
                        <a:rPr lang="x-none" sz="1050" i="1">
                          <a:effectLst/>
                          <a:latin typeface="Arial"/>
                          <a:ea typeface="Times New Roman"/>
                          <a:cs typeface="Times New Roman"/>
                        </a:rPr>
                        <a:t> федеральных учреждений медико-социальной экспертизы</a:t>
                      </a:r>
                      <a:r>
                        <a:rPr lang="ru-RU" sz="1050" i="1" dirty="0">
                          <a:effectLst/>
                          <a:latin typeface="Arial"/>
                          <a:ea typeface="Times New Roman"/>
                          <a:cs typeface="Times New Roman"/>
                        </a:rPr>
                        <a:t>, а также для организаций в сфере культуры </a:t>
                      </a:r>
                      <a:r>
                        <a:rPr lang="x-none" sz="1050" i="1">
                          <a:effectLst/>
                          <a:latin typeface="Arial"/>
                          <a:ea typeface="Times New Roman"/>
                          <a:cs typeface="Times New Roman"/>
                        </a:rPr>
                        <a:t>кроме организаций</a:t>
                      </a:r>
                      <a:r>
                        <a:rPr lang="ru-RU" sz="1050" i="1" dirty="0">
                          <a:effectLst/>
                          <a:latin typeface="Arial"/>
                          <a:ea typeface="Times New Roman"/>
                          <a:cs typeface="Times New Roman"/>
                        </a:rPr>
                        <a:t> культуры</a:t>
                      </a:r>
                      <a:r>
                        <a:rPr lang="x-none" sz="1050" i="1">
                          <a:effectLst/>
                          <a:latin typeface="Arial"/>
                          <a:ea typeface="Times New Roman"/>
                          <a:cs typeface="Times New Roman"/>
                        </a:rPr>
                        <a:t>, осуществляющих создание, исполнение, показ и интерпретацию произведений литературы и искусства</a:t>
                      </a:r>
                      <a:r>
                        <a:rPr lang="ru-RU" sz="1050" i="1" dirty="0">
                          <a:effectLst/>
                          <a:latin typeface="Arial"/>
                          <a:ea typeface="Times New Roman"/>
                          <a:cs typeface="Times New Roman"/>
                        </a:rPr>
                        <a:t>, для которых в целях определения </a:t>
                      </a:r>
                      <a:r>
                        <a:rPr lang="x-none" sz="1050" i="1">
                          <a:effectLst/>
                          <a:latin typeface="Arial"/>
                          <a:ea typeface="Times New Roman"/>
                          <a:cs typeface="Times New Roman"/>
                        </a:rPr>
                        <a:t>итоговой оценки</a:t>
                      </a:r>
                      <a:r>
                        <a:rPr lang="ru-RU" sz="1050" i="1" dirty="0">
                          <a:effectLst/>
                          <a:latin typeface="Arial"/>
                          <a:ea typeface="Times New Roman"/>
                          <a:cs typeface="Times New Roman"/>
                        </a:rPr>
                        <a:t> качества по </a:t>
                      </a:r>
                      <a:r>
                        <a:rPr lang="x-none" sz="1050" i="1">
                          <a:effectLst/>
                          <a:latin typeface="Arial"/>
                          <a:ea typeface="Times New Roman"/>
                          <a:cs typeface="Times New Roman"/>
                        </a:rPr>
                        <a:t>организации используется расчетная величина</a:t>
                      </a:r>
                      <a:r>
                        <a:rPr lang="ru-RU" sz="1050" i="1" dirty="0">
                          <a:effectLst/>
                          <a:latin typeface="Arial"/>
                          <a:ea typeface="Times New Roman"/>
                          <a:cs typeface="Times New Roman"/>
                        </a:rPr>
                        <a:t> значения данного критерия</a:t>
                      </a:r>
                      <a:r>
                        <a:rPr lang="x-none" sz="1050" i="1">
                          <a:effectLst/>
                          <a:latin typeface="Arial"/>
                          <a:ea typeface="Times New Roman"/>
                          <a:cs typeface="Times New Roman"/>
                        </a:rPr>
                        <a:t>)</a:t>
                      </a:r>
                      <a:r>
                        <a:rPr lang="x-none" sz="1050" b="1">
                          <a:effectLst/>
                          <a:latin typeface="Arial"/>
                          <a:ea typeface="Times New Roman"/>
                          <a:cs typeface="Times New Roman"/>
                        </a:rPr>
                        <a:t> </a:t>
                      </a:r>
                      <a:endParaRPr lang="ru-RU" sz="1200" dirty="0">
                        <a:effectLst/>
                        <a:latin typeface="Times New Roman"/>
                        <a:ea typeface="Times New Roman"/>
                        <a:cs typeface="Times New Roman"/>
                      </a:endParaRPr>
                    </a:p>
                    <a:p>
                      <a:pPr indent="270510" algn="just">
                        <a:lnSpc>
                          <a:spcPct val="115000"/>
                        </a:lnSpc>
                        <a:spcAft>
                          <a:spcPts val="0"/>
                        </a:spcAft>
                      </a:pPr>
                      <a:r>
                        <a:rPr lang="ru-RU" sz="1050" b="1" dirty="0">
                          <a:effectLst/>
                          <a:latin typeface="Arial"/>
                          <a:ea typeface="Times New Roman"/>
                          <a:cs typeface="Times New Roman"/>
                        </a:rPr>
                        <a:t> </a:t>
                      </a:r>
                      <a:endParaRPr lang="ru-RU" sz="1200" dirty="0">
                        <a:effectLst/>
                        <a:latin typeface="Times New Roman"/>
                        <a:ea typeface="Times New Roman"/>
                        <a:cs typeface="Times New Roman"/>
                      </a:endParaRPr>
                    </a:p>
                    <a:p>
                      <a:pPr indent="270510" algn="just">
                        <a:lnSpc>
                          <a:spcPct val="115000"/>
                        </a:lnSpc>
                        <a:spcAft>
                          <a:spcPts val="0"/>
                        </a:spcAft>
                      </a:pPr>
                      <a:r>
                        <a:rPr lang="x-none" sz="1050">
                          <a:effectLst/>
                          <a:latin typeface="Arial"/>
                          <a:ea typeface="Times New Roman"/>
                          <a:cs typeface="Times New Roman"/>
                        </a:rPr>
                        <a:t> </a:t>
                      </a:r>
                      <a:endParaRPr lang="ru-RU" sz="1200" dirty="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50" dirty="0">
                          <a:effectLst/>
                          <a:latin typeface="Arial"/>
                          <a:ea typeface="Times New Roman"/>
                          <a:cs typeface="Times New Roman"/>
                        </a:rPr>
                        <a:t>5.1. Доля получателей услуг, которые готовы рекомендовать организацию социальной сферы родственникам и знакомым (могли бы ее рекомендовать, если бы была возможность выбора организации социальной сферы)</a:t>
                      </a:r>
                      <a:endParaRPr lang="ru-RU" sz="1200" dirty="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5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200">
                        <a:effectLst/>
                        <a:latin typeface="Times New Roman"/>
                        <a:ea typeface="Times New Roman"/>
                        <a:cs typeface="Times New Roman"/>
                      </a:endParaRPr>
                    </a:p>
                    <a:p>
                      <a:pPr indent="270510" algn="just">
                        <a:lnSpc>
                          <a:spcPct val="115000"/>
                        </a:lnSpc>
                        <a:spcAft>
                          <a:spcPts val="0"/>
                        </a:spcAft>
                      </a:pPr>
                      <a:r>
                        <a:rPr lang="ru-RU" sz="1050">
                          <a:effectLst/>
                          <a:latin typeface="Arial"/>
                          <a:ea typeface="Times New Roman"/>
                          <a:cs typeface="Times New Roman"/>
                        </a:rPr>
                        <a:t>Рекомендуемый образец Анкеты для опроса получателей услуг, вопрос 13.</a:t>
                      </a:r>
                      <a:endParaRPr lang="ru-RU" sz="120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8695">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1050" dirty="0">
                          <a:effectLst/>
                          <a:latin typeface="Arial"/>
                          <a:ea typeface="Times New Roman"/>
                          <a:cs typeface="Times New Roman"/>
                        </a:rPr>
                        <a:t>5.2. Доля получателей услуг, удовлетворенных организационными условиями предоставления услуг</a:t>
                      </a:r>
                      <a:endParaRPr lang="ru-RU" sz="1200" dirty="0">
                        <a:effectLst/>
                        <a:latin typeface="Times New Roman"/>
                        <a:ea typeface="Times New Roman"/>
                        <a:cs typeface="Times New Roman"/>
                      </a:endParaRPr>
                    </a:p>
                    <a:p>
                      <a:pPr indent="270510" algn="just">
                        <a:lnSpc>
                          <a:spcPct val="115000"/>
                        </a:lnSpc>
                        <a:spcAft>
                          <a:spcPts val="0"/>
                        </a:spcAft>
                      </a:pPr>
                      <a:r>
                        <a:rPr lang="ru-RU" sz="1050" i="1" dirty="0">
                          <a:effectLst/>
                          <a:latin typeface="Arial"/>
                          <a:ea typeface="Times New Roman"/>
                          <a:cs typeface="Times New Roman"/>
                        </a:rPr>
                        <a:t>- в сфере культуры, образования, социального обслуживания – удовлетворенность графиком работы организации (структурного подразделения, отдельных специалистов), периодичностью прихода социального работника на дом и прочее)</a:t>
                      </a:r>
                      <a:endParaRPr lang="ru-RU" sz="1200" dirty="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50" dirty="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200" dirty="0">
                        <a:effectLst/>
                        <a:latin typeface="Times New Roman"/>
                        <a:ea typeface="Times New Roman"/>
                        <a:cs typeface="Times New Roman"/>
                      </a:endParaRPr>
                    </a:p>
                    <a:p>
                      <a:pPr indent="270510" algn="just">
                        <a:lnSpc>
                          <a:spcPct val="115000"/>
                        </a:lnSpc>
                        <a:spcAft>
                          <a:spcPts val="0"/>
                        </a:spcAft>
                      </a:pPr>
                      <a:r>
                        <a:rPr lang="ru-RU" sz="1050" dirty="0">
                          <a:effectLst/>
                          <a:latin typeface="Arial"/>
                          <a:ea typeface="Times New Roman"/>
                          <a:cs typeface="Times New Roman"/>
                        </a:rPr>
                        <a:t>Рекомендуемый образец Анкеты для опроса получателей услуг, вопрос 14.</a:t>
                      </a:r>
                      <a:endParaRPr lang="ru-RU" sz="1200" dirty="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6640">
                <a:tc vMerge="1">
                  <a:txBody>
                    <a:bodyPr/>
                    <a:lstStyle/>
                    <a:p>
                      <a:endParaRPr lang="ru-RU"/>
                    </a:p>
                  </a:txBody>
                  <a:tcPr/>
                </a:tc>
                <a:tc vMerge="1">
                  <a:txBody>
                    <a:bodyPr/>
                    <a:lstStyle/>
                    <a:p>
                      <a:endParaRPr lang="ru-RU"/>
                    </a:p>
                  </a:txBody>
                  <a:tcPr/>
                </a:tc>
                <a:tc>
                  <a:txBody>
                    <a:bodyPr/>
                    <a:lstStyle/>
                    <a:p>
                      <a:pPr indent="270510" algn="just">
                        <a:lnSpc>
                          <a:spcPct val="115000"/>
                        </a:lnSpc>
                        <a:spcAft>
                          <a:spcPts val="0"/>
                        </a:spcAft>
                      </a:pPr>
                      <a:r>
                        <a:rPr lang="ru-RU" sz="1050">
                          <a:effectLst/>
                          <a:latin typeface="Arial"/>
                          <a:ea typeface="Times New Roman"/>
                          <a:cs typeface="Times New Roman"/>
                        </a:rPr>
                        <a:t>5.3. Доля получателей услуг, удовлетворенных в целом условиями оказания услуг в организации социальной сферы</a:t>
                      </a:r>
                      <a:endParaRPr lang="ru-RU" sz="120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0510" algn="just">
                        <a:lnSpc>
                          <a:spcPct val="115000"/>
                        </a:lnSpc>
                        <a:spcAft>
                          <a:spcPts val="0"/>
                        </a:spcAft>
                      </a:pPr>
                      <a:r>
                        <a:rPr lang="ru-RU" sz="1050" dirty="0">
                          <a:effectLst/>
                          <a:latin typeface="Arial"/>
                          <a:ea typeface="Times New Roman"/>
                          <a:cs typeface="Times New Roman"/>
                        </a:rPr>
                        <a:t>Опрос потребителей услуг для выявления их мнения о качестве услуг в соответствии с приказом Минтруда России от 30 октября 2018 г. № 675н, зарегистрирован в Минюсте России от 20 ноября 2018 г. № 52726.</a:t>
                      </a:r>
                      <a:endParaRPr lang="ru-RU" sz="1200" dirty="0">
                        <a:effectLst/>
                        <a:latin typeface="Times New Roman"/>
                        <a:ea typeface="Times New Roman"/>
                        <a:cs typeface="Times New Roman"/>
                      </a:endParaRPr>
                    </a:p>
                    <a:p>
                      <a:pPr indent="270510" algn="just">
                        <a:lnSpc>
                          <a:spcPct val="115000"/>
                        </a:lnSpc>
                        <a:spcAft>
                          <a:spcPts val="0"/>
                        </a:spcAft>
                      </a:pPr>
                      <a:r>
                        <a:rPr lang="ru-RU" sz="1050" dirty="0">
                          <a:effectLst/>
                          <a:latin typeface="Arial"/>
                          <a:ea typeface="Times New Roman"/>
                          <a:cs typeface="Times New Roman"/>
                        </a:rPr>
                        <a:t>Рекомендуемый образец Анкеты для опроса получателей услуг, вопрос 15.</a:t>
                      </a:r>
                      <a:endParaRPr lang="ru-RU" sz="1200" dirty="0">
                        <a:effectLst/>
                        <a:latin typeface="Times New Roman"/>
                        <a:ea typeface="Times New Roman"/>
                        <a:cs typeface="Times New Roman"/>
                      </a:endParaRPr>
                    </a:p>
                  </a:txBody>
                  <a:tcPr marL="50728" marR="507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4280856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94,8 комфортность условий предоставления услуг, 85 баллов, по показателю доступности образовательной организации для обучения инвалидов и лиц с ограниченными возможностями здоровья, 60 баллов, по показателю доброжелательности, вежливости, компетентности работников, показатель составил 86,2 баллов. По критериям удовлетворенности качеством образовательной организации, данная организация получила 86,3 баллов. Итоговый показатель по данной организации составил 82,5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21017579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5796119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81,7 комфортность условий предоставления услуг, 97,7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95,4 баллов. По критериям удовлетворенности качеством образовательной организации, данная организация получила 91,4 баллов. Итоговый показатель по данной организации составил 82,4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61166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5303333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92,8 комфортность условий предоставления услуг, 81,7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97,6 баллов. По критериям удовлетворенности качеством образовательной организации, данная организация получила 94 баллов. Итоговый показатель по данной организации составил 82,4 баллов</a:t>
            </a:r>
          </a:p>
          <a:p>
            <a:pPr indent="358775"/>
            <a:r>
              <a:rPr lang="ru-RU" sz="1000" smtClean="0"/>
              <a:t>Необходимо привести информацию об организации в соответствие с требованиями законодательства</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38925813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473149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555641"/>
          </a:xfrm>
          <a:prstGeom prst="rect">
            <a:avLst/>
          </a:prstGeom>
          <a:noFill/>
        </p:spPr>
        <p:txBody>
          <a:bodyPr wrap="square" rtlCol="0">
            <a:spAutoFit/>
          </a:bodyPr>
          <a:lstStyle/>
          <a:p>
            <a:pPr indent="358775"/>
            <a:r>
              <a:rPr lang="ru-RU" sz="1000" smtClean="0"/>
              <a:t>Итоговые оценки: 84,7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36,1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82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428645410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9668252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98,1 комфортность условий предоставления услуг, 88 баллов, по показателю доступности образовательной организации для обучения инвалидов и лиц с ограниченными возможностями здоровья, 25,9 баллов, по показателю доброжелательности, вежливости, компетентности работников, показатель составил 99,2 баллов. По критериям удовлетворенности качеством образовательной организации, данная организация получила 98,6 баллов. Итоговый показатель по данной организации составил 82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30958350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3786338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91 баллов, по показателю доступности образовательной организации для обучения инвалидов и лиц с ограниченными возможностями здоровья, 50 баллов, по показателю доброжелательности, вежливости, компетентности работников, показатель составил 88,2 баллов. По критериям удовлетворенности качеством образовательной организации, данная организация получила 79,9 баллов. Итоговый показатель по данной организации составил 81,6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6133336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344229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97,4 комфортность условий предоставления услуг, 94,7 баллов, по показателю доступности образовательной организации для обучения инвалидов и лиц с ограниченными возможностями здоровья, 36,5 баллов, по показателю доброжелательности, вежливости, компетентности работников, показатель составил 92 баллов. По критериям удовлетворенности качеством образовательной организации, данная организация получила 87 баллов. Итоговый показатель по данной организации составил 81,5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98672245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0940733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66,3 комфортность условий предоставления услуг, 96,7 баллов, по показателю доступности образовательной организации для обучения инвалидов и лиц с ограниченными возможностями здоровья, 46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97,1 баллов. Итоговый показатель по данной организации составил 81,2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401741590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56599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93,2 комфортность условий предоставления услуг, 82,7 баллов, по показателю доступности образовательной организации для обучения инвалидов и лиц с ограниченными возможностями здоровья, 59,1 баллов, по показателю доброжелательности, вежливости, компетентности работников, показатель составил 86,4 баллов. По критериям удовлетворенности качеством образовательной организации, данная организация получила 84,5 баллов. Итоговый показатель по данной организации составил 81,2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32416597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698211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79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98,8 комфортность условий предоставления услуг, 98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96,8 баллов. По критериям удовлетворенности качеством образовательной организации, данная организация получила 96 баллов. Итоговый показатель по данной организации составил 81,1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6620884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98262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11" name="Таблица 10"/>
          <p:cNvGraphicFramePr>
            <a:graphicFrameLocks noGrp="1"/>
          </p:cNvGraphicFramePr>
          <p:nvPr>
            <p:extLst>
              <p:ext uri="{D42A27DB-BD31-4B8C-83A1-F6EECF244321}">
                <p14:modId xmlns:p14="http://schemas.microsoft.com/office/powerpoint/2010/main" val="2053558258"/>
              </p:ext>
            </p:extLst>
          </p:nvPr>
        </p:nvGraphicFramePr>
        <p:xfrm>
          <a:off x="380478" y="1607138"/>
          <a:ext cx="9401761" cy="5433363"/>
        </p:xfrm>
        <a:graphic>
          <a:graphicData uri="http://schemas.openxmlformats.org/drawingml/2006/table">
            <a:tbl>
              <a:tblPr firstRow="1" bandRow="1">
                <a:tableStyleId>{2D5ABB26-0587-4C30-8999-92F81FD0307C}</a:tableStyleId>
              </a:tblPr>
              <a:tblGrid>
                <a:gridCol w="9401761"/>
              </a:tblGrid>
              <a:tr h="1313483">
                <a:tc>
                  <a:txBody>
                    <a:bodyPr/>
                    <a:lstStyle/>
                    <a:p>
                      <a:pPr marL="0" indent="0" algn="l">
                        <a:lnSpc>
                          <a:spcPct val="150000"/>
                        </a:lnSpc>
                        <a:spcAft>
                          <a:spcPts val="0"/>
                        </a:spcAft>
                        <a:buFont typeface="Calibri" panose="020F0502020204030204" pitchFamily="34" charset="0"/>
                        <a:buNone/>
                      </a:pPr>
                      <a:r>
                        <a:rPr lang="ru-RU" sz="1800" b="1" kern="1200" dirty="0" smtClean="0">
                          <a:solidFill>
                            <a:schemeClr val="tx1"/>
                          </a:solidFill>
                          <a:effectLst/>
                          <a:latin typeface="+mn-lt"/>
                          <a:ea typeface="Times New Roman"/>
                          <a:cs typeface="Times New Roman"/>
                        </a:rPr>
                        <a:t>Аудит информации об образовательной</a:t>
                      </a:r>
                      <a:r>
                        <a:rPr lang="ru-RU" sz="1800" b="1" kern="1200" baseline="0" dirty="0" smtClean="0">
                          <a:solidFill>
                            <a:schemeClr val="tx1"/>
                          </a:solidFill>
                          <a:effectLst/>
                          <a:latin typeface="+mn-lt"/>
                          <a:ea typeface="Times New Roman"/>
                          <a:cs typeface="Times New Roman"/>
                        </a:rPr>
                        <a:t> организации, подлежащей НОК УООД</a:t>
                      </a:r>
                      <a:r>
                        <a:rPr lang="ru-RU" sz="1800" b="1" kern="1200" dirty="0" smtClean="0">
                          <a:solidFill>
                            <a:schemeClr val="tx1"/>
                          </a:solidFill>
                          <a:effectLst/>
                          <a:latin typeface="+mn-lt"/>
                          <a:ea typeface="Times New Roman"/>
                          <a:cs typeface="Times New Roman"/>
                        </a:rPr>
                        <a:t>:</a:t>
                      </a:r>
                      <a:endParaRPr lang="ru-RU" sz="1800" kern="1200" dirty="0" smtClean="0">
                        <a:solidFill>
                          <a:schemeClr val="tx1"/>
                        </a:solidFill>
                        <a:effectLst/>
                        <a:latin typeface="+mn-lt"/>
                        <a:ea typeface="+mn-ea"/>
                        <a:cs typeface="+mn-cs"/>
                      </a:endParaRPr>
                    </a:p>
                    <a:p>
                      <a:pPr marL="285750" indent="-285750" algn="l">
                        <a:lnSpc>
                          <a:spcPct val="100000"/>
                        </a:lnSpc>
                        <a:spcAft>
                          <a:spcPts val="0"/>
                        </a:spcAft>
                        <a:buFont typeface="Calibri" panose="020F0502020204030204" pitchFamily="34" charset="0"/>
                        <a:buChar char="−"/>
                      </a:pPr>
                      <a:r>
                        <a:rPr lang="ru-RU" sz="1600" kern="1200" dirty="0" smtClean="0">
                          <a:solidFill>
                            <a:schemeClr val="tx1"/>
                          </a:solidFill>
                          <a:effectLst/>
                          <a:latin typeface="+mn-lt"/>
                          <a:ea typeface="+mn-ea"/>
                          <a:cs typeface="+mn-cs"/>
                        </a:rPr>
                        <a:t>информации, представленной на официальных сайтах образовательных организаций, подлежащих НОК УООД,  </a:t>
                      </a:r>
                    </a:p>
                    <a:p>
                      <a:pPr marL="285750" indent="-285750" algn="just">
                        <a:lnSpc>
                          <a:spcPct val="100000"/>
                        </a:lnSpc>
                        <a:spcAft>
                          <a:spcPts val="0"/>
                        </a:spcAft>
                        <a:buFont typeface="Calibri" panose="020F0502020204030204" pitchFamily="34" charset="0"/>
                        <a:buChar char="−"/>
                      </a:pPr>
                      <a:r>
                        <a:rPr lang="ru-RU" sz="1600" kern="1200" dirty="0" smtClean="0">
                          <a:solidFill>
                            <a:schemeClr val="tx1"/>
                          </a:solidFill>
                          <a:effectLst/>
                          <a:latin typeface="+mn-lt"/>
                          <a:ea typeface="Times New Roman"/>
                          <a:cs typeface="Times New Roman"/>
                        </a:rPr>
                        <a:t>информации, размещенной на  стендах</a:t>
                      </a:r>
                      <a:r>
                        <a:rPr lang="ru-RU" sz="1600" kern="1200" baseline="0" dirty="0" smtClean="0">
                          <a:solidFill>
                            <a:schemeClr val="tx1"/>
                          </a:solidFill>
                          <a:effectLst/>
                          <a:latin typeface="+mn-lt"/>
                          <a:ea typeface="Times New Roman"/>
                          <a:cs typeface="Times New Roman"/>
                        </a:rPr>
                        <a:t> в помещении образовательной организации </a:t>
                      </a:r>
                      <a:endParaRPr lang="ru-RU" sz="1600" kern="1200" dirty="0" smtClean="0">
                        <a:solidFill>
                          <a:schemeClr val="tx1"/>
                        </a:solidFill>
                        <a:effectLst/>
                        <a:latin typeface="+mn-lt"/>
                        <a:ea typeface="Times New Roman"/>
                        <a:cs typeface="Times New Roman"/>
                      </a:endParaRPr>
                    </a:p>
                  </a:txBody>
                  <a:tcPr marL="68580" marR="68580" marT="0" marB="0"/>
                </a:tc>
              </a:tr>
              <a:tr h="0">
                <a:tc>
                  <a:txBody>
                    <a:bodyPr/>
                    <a:lstStyle/>
                    <a:p>
                      <a:pPr marL="0" indent="0" algn="l">
                        <a:lnSpc>
                          <a:spcPct val="150000"/>
                        </a:lnSpc>
                        <a:spcAft>
                          <a:spcPts val="0"/>
                        </a:spcAft>
                        <a:buFont typeface="Calibri" panose="020F0502020204030204" pitchFamily="34" charset="0"/>
                        <a:buNone/>
                      </a:pPr>
                      <a:r>
                        <a:rPr lang="ru-RU" sz="1800" b="1" kern="1200" dirty="0" smtClean="0">
                          <a:solidFill>
                            <a:schemeClr val="tx1"/>
                          </a:solidFill>
                          <a:effectLst/>
                          <a:latin typeface="+mn-lt"/>
                          <a:ea typeface="Times New Roman"/>
                          <a:cs typeface="Times New Roman"/>
                        </a:rPr>
                        <a:t>Аудит условий оказания услуг:</a:t>
                      </a:r>
                      <a:endParaRPr lang="ru-RU" sz="18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ru-RU" sz="1600" kern="1200" dirty="0" smtClean="0">
                          <a:solidFill>
                            <a:schemeClr val="tx1"/>
                          </a:solidFill>
                          <a:effectLst/>
                          <a:latin typeface="+mn-lt"/>
                          <a:ea typeface="+mn-ea"/>
                          <a:cs typeface="+mn-cs"/>
                        </a:rPr>
                        <a:t>визиты в образовательную организацию </a:t>
                      </a:r>
                    </a:p>
                    <a:p>
                      <a:pPr marL="285750" marR="0"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ru-RU" sz="1600" kern="1200" dirty="0" smtClean="0">
                          <a:solidFill>
                            <a:schemeClr val="tx1"/>
                          </a:solidFill>
                          <a:effectLst/>
                          <a:latin typeface="+mn-lt"/>
                          <a:ea typeface="+mn-ea"/>
                          <a:cs typeface="+mn-cs"/>
                        </a:rPr>
                        <a:t>заполнение протокола</a:t>
                      </a:r>
                      <a:r>
                        <a:rPr lang="ru-RU" sz="1600" kern="1200" baseline="0" dirty="0" smtClean="0">
                          <a:solidFill>
                            <a:schemeClr val="tx1"/>
                          </a:solidFill>
                          <a:effectLst/>
                          <a:latin typeface="+mn-lt"/>
                          <a:ea typeface="+mn-ea"/>
                          <a:cs typeface="+mn-cs"/>
                        </a:rPr>
                        <a:t> </a:t>
                      </a:r>
                      <a:r>
                        <a:rPr lang="ru-RU" sz="1600" kern="1200" baseline="0" dirty="0" err="1" smtClean="0">
                          <a:solidFill>
                            <a:schemeClr val="tx1"/>
                          </a:solidFill>
                          <a:effectLst/>
                          <a:latin typeface="+mn-lt"/>
                          <a:ea typeface="+mn-ea"/>
                          <a:cs typeface="+mn-cs"/>
                        </a:rPr>
                        <a:t>самообследования</a:t>
                      </a:r>
                      <a:r>
                        <a:rPr lang="ru-RU" sz="1600" kern="1200" baseline="0" dirty="0" smtClean="0">
                          <a:solidFill>
                            <a:schemeClr val="tx1"/>
                          </a:solidFill>
                          <a:effectLst/>
                          <a:latin typeface="+mn-lt"/>
                          <a:ea typeface="+mn-ea"/>
                          <a:cs typeface="+mn-cs"/>
                        </a:rPr>
                        <a:t>  представителем образовательной организации, </a:t>
                      </a:r>
                      <a:r>
                        <a:rPr lang="ru-RU" sz="1600" kern="1200" dirty="0" smtClean="0">
                          <a:solidFill>
                            <a:schemeClr val="tx1"/>
                          </a:solidFill>
                          <a:effectLst/>
                          <a:latin typeface="+mn-lt"/>
                          <a:ea typeface="+mn-ea"/>
                          <a:cs typeface="+mn-cs"/>
                        </a:rPr>
                        <a:t>подлежащей НОК УООД</a:t>
                      </a:r>
                      <a:endParaRPr lang="ru-RU" sz="1600" kern="1200" dirty="0" smtClean="0">
                        <a:solidFill>
                          <a:schemeClr val="tx1"/>
                        </a:solidFill>
                        <a:effectLst/>
                        <a:latin typeface="+mn-lt"/>
                        <a:ea typeface="Times New Roman"/>
                        <a:cs typeface="Times New Roman"/>
                      </a:endParaRPr>
                    </a:p>
                  </a:txBody>
                  <a:tcPr marL="68580" marR="68580" marT="0" marB="0"/>
                </a:tc>
              </a:tr>
              <a:tr h="0">
                <a:tc>
                  <a:txBody>
                    <a:bodyPr/>
                    <a:lstStyle/>
                    <a:p>
                      <a:pPr indent="0" algn="just">
                        <a:lnSpc>
                          <a:spcPct val="150000"/>
                        </a:lnSpc>
                        <a:spcAft>
                          <a:spcPts val="0"/>
                        </a:spcAft>
                      </a:pPr>
                      <a:r>
                        <a:rPr lang="ru-RU" sz="1800" b="1" kern="1200" dirty="0" smtClean="0">
                          <a:solidFill>
                            <a:schemeClr val="tx1"/>
                          </a:solidFill>
                          <a:effectLst/>
                          <a:latin typeface="+mn-lt"/>
                          <a:ea typeface="Times New Roman"/>
                          <a:cs typeface="Times New Roman"/>
                        </a:rPr>
                        <a:t>Сбор</a:t>
                      </a:r>
                      <a:r>
                        <a:rPr lang="ru-RU" sz="1800" b="1" kern="1200" baseline="0" dirty="0" smtClean="0">
                          <a:solidFill>
                            <a:schemeClr val="tx1"/>
                          </a:solidFill>
                          <a:effectLst/>
                          <a:latin typeface="+mn-lt"/>
                          <a:ea typeface="Times New Roman"/>
                          <a:cs typeface="Times New Roman"/>
                        </a:rPr>
                        <a:t> мнений получателей образовательных услуг </a:t>
                      </a:r>
                    </a:p>
                    <a:p>
                      <a:r>
                        <a:rPr lang="ru-RU" sz="1600" kern="1200" dirty="0" smtClean="0">
                          <a:solidFill>
                            <a:schemeClr val="tx1"/>
                          </a:solidFill>
                          <a:effectLst/>
                          <a:latin typeface="+mn-lt"/>
                          <a:ea typeface="Times New Roman"/>
                          <a:cs typeface="Times New Roman"/>
                        </a:rPr>
                        <a:t>Проводилось в форме </a:t>
                      </a:r>
                      <a:r>
                        <a:rPr lang="ru-RU" sz="1600" b="1" kern="1200" dirty="0" smtClean="0">
                          <a:solidFill>
                            <a:schemeClr val="tx1"/>
                          </a:solidFill>
                          <a:effectLst/>
                          <a:latin typeface="+mn-lt"/>
                          <a:ea typeface="Times New Roman"/>
                          <a:cs typeface="Times New Roman"/>
                        </a:rPr>
                        <a:t>онлайн-опроса</a:t>
                      </a:r>
                      <a:r>
                        <a:rPr lang="ru-RU" sz="1600" kern="1200" dirty="0" smtClean="0">
                          <a:solidFill>
                            <a:schemeClr val="tx1"/>
                          </a:solidFill>
                          <a:effectLst/>
                          <a:latin typeface="+mn-lt"/>
                          <a:ea typeface="Times New Roman"/>
                          <a:cs typeface="Times New Roman"/>
                        </a:rPr>
                        <a:t>. Для анкетирования получателей услуг использовано программное обеспечение </a:t>
                      </a:r>
                      <a:r>
                        <a:rPr lang="ru-RU" sz="1600" b="1" kern="1200" dirty="0" err="1" smtClean="0">
                          <a:solidFill>
                            <a:schemeClr val="tx1"/>
                          </a:solidFill>
                          <a:effectLst/>
                          <a:latin typeface="+mn-lt"/>
                          <a:ea typeface="Times New Roman"/>
                          <a:cs typeface="Times New Roman"/>
                        </a:rPr>
                        <a:t>SimpleForms</a:t>
                      </a:r>
                      <a:r>
                        <a:rPr lang="ru-RU" sz="1600" b="1" kern="1200" dirty="0" smtClean="0">
                          <a:solidFill>
                            <a:schemeClr val="tx1"/>
                          </a:solidFill>
                          <a:effectLst/>
                          <a:latin typeface="+mn-lt"/>
                          <a:ea typeface="Times New Roman"/>
                          <a:cs typeface="Times New Roman"/>
                        </a:rPr>
                        <a:t> </a:t>
                      </a:r>
                      <a:r>
                        <a:rPr lang="ru-RU" sz="1600" kern="1200" dirty="0" smtClean="0">
                          <a:solidFill>
                            <a:schemeClr val="tx1"/>
                          </a:solidFill>
                          <a:effectLst/>
                          <a:latin typeface="+mn-lt"/>
                          <a:ea typeface="Times New Roman"/>
                          <a:cs typeface="Times New Roman"/>
                        </a:rPr>
                        <a:t>– специализированная платформа для проведения онлайн-опросов/ анкетирования и опрашивания респондентов на мобильных устройствах (планшетах, смартфонах на базе </a:t>
                      </a:r>
                      <a:r>
                        <a:rPr lang="en-US" sz="1600" kern="1200" dirty="0" smtClean="0">
                          <a:solidFill>
                            <a:schemeClr val="tx1"/>
                          </a:solidFill>
                          <a:effectLst/>
                          <a:latin typeface="+mn-lt"/>
                          <a:ea typeface="Times New Roman"/>
                          <a:cs typeface="Times New Roman"/>
                        </a:rPr>
                        <a:t>Android</a:t>
                      </a:r>
                      <a:r>
                        <a:rPr lang="ru-RU" sz="1600" kern="1200" dirty="0" smtClean="0">
                          <a:solidFill>
                            <a:schemeClr val="tx1"/>
                          </a:solidFill>
                          <a:effectLst/>
                          <a:latin typeface="+mn-lt"/>
                          <a:ea typeface="Times New Roman"/>
                          <a:cs typeface="Times New Roman"/>
                        </a:rPr>
                        <a:t>).  Каждая оцениваемая организация получила ссылку, по которой получатели услуг могли заполнить анкету. Также ссылки на анкету были размещены на сайтах образовательных организаций. </a:t>
                      </a:r>
                    </a:p>
                    <a:p>
                      <a:pPr indent="0" algn="just">
                        <a:lnSpc>
                          <a:spcPct val="100000"/>
                        </a:lnSpc>
                        <a:spcAft>
                          <a:spcPts val="0"/>
                        </a:spcAft>
                      </a:pPr>
                      <a:r>
                        <a:rPr lang="ru-RU" sz="1600" kern="1200" dirty="0" smtClean="0">
                          <a:solidFill>
                            <a:schemeClr val="tx1"/>
                          </a:solidFill>
                          <a:effectLst/>
                          <a:latin typeface="+mn-lt"/>
                          <a:ea typeface="Times New Roman"/>
                          <a:cs typeface="Times New Roman"/>
                        </a:rPr>
                        <a:t> </a:t>
                      </a:r>
                    </a:p>
                    <a:p>
                      <a:pPr indent="0" algn="just">
                        <a:lnSpc>
                          <a:spcPct val="100000"/>
                        </a:lnSpc>
                        <a:spcAft>
                          <a:spcPts val="0"/>
                        </a:spcAft>
                      </a:pPr>
                      <a:r>
                        <a:rPr lang="ru-RU" sz="1600" kern="1200" dirty="0" smtClean="0">
                          <a:solidFill>
                            <a:schemeClr val="tx1"/>
                          </a:solidFill>
                          <a:effectLst/>
                          <a:latin typeface="+mn-lt"/>
                          <a:ea typeface="Times New Roman"/>
                          <a:cs typeface="Times New Roman"/>
                        </a:rPr>
                        <a:t>Респондентами выступали: </a:t>
                      </a:r>
                    </a:p>
                    <a:p>
                      <a:pPr marL="285750" indent="-285750" algn="just">
                        <a:lnSpc>
                          <a:spcPct val="100000"/>
                        </a:lnSpc>
                        <a:spcAft>
                          <a:spcPts val="0"/>
                        </a:spcAft>
                        <a:buFont typeface="Calibri" panose="020F0502020204030204" pitchFamily="34" charset="0"/>
                        <a:buChar char="−"/>
                      </a:pPr>
                      <a:r>
                        <a:rPr lang="ru-RU" sz="1600" kern="1200" dirty="0" smtClean="0">
                          <a:solidFill>
                            <a:schemeClr val="tx1"/>
                          </a:solidFill>
                          <a:effectLst/>
                          <a:latin typeface="+mn-lt"/>
                          <a:ea typeface="Times New Roman"/>
                          <a:cs typeface="Times New Roman"/>
                        </a:rPr>
                        <a:t>обучающиеся/ воспитанники образовательных учреждений,  достигшие 14-летнего возраста</a:t>
                      </a:r>
                    </a:p>
                    <a:p>
                      <a:pPr marL="285750" indent="-285750" algn="just">
                        <a:lnSpc>
                          <a:spcPct val="100000"/>
                        </a:lnSpc>
                        <a:spcAft>
                          <a:spcPts val="0"/>
                        </a:spcAft>
                        <a:buFont typeface="Calibri" panose="020F0502020204030204" pitchFamily="34" charset="0"/>
                        <a:buChar char="−"/>
                      </a:pPr>
                      <a:r>
                        <a:rPr lang="ru-RU" sz="1600" kern="1200" dirty="0" smtClean="0">
                          <a:solidFill>
                            <a:schemeClr val="tx1"/>
                          </a:solidFill>
                          <a:effectLst/>
                          <a:latin typeface="+mn-lt"/>
                          <a:ea typeface="Times New Roman"/>
                          <a:cs typeface="Times New Roman"/>
                        </a:rPr>
                        <a:t>родители (законные представители) обучающихся в образовательных организациях, подлежащих НОК УООД, независимо от возраста обучающихся</a:t>
                      </a:r>
                    </a:p>
                  </a:txBody>
                  <a:tcPr marL="38100" marR="38100" marT="63500" marB="63500"/>
                </a:tc>
              </a:tr>
            </a:tbl>
          </a:graphicData>
        </a:graphic>
      </p:graphicFrame>
      <p:grpSp>
        <p:nvGrpSpPr>
          <p:cNvPr id="12" name="Group 25"/>
          <p:cNvGrpSpPr>
            <a:grpSpLocks/>
          </p:cNvGrpSpPr>
          <p:nvPr/>
        </p:nvGrpSpPr>
        <p:grpSpPr bwMode="auto">
          <a:xfrm>
            <a:off x="171501" y="1174077"/>
            <a:ext cx="8019498" cy="304258"/>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600" b="1" dirty="0" smtClean="0">
                  <a:solidFill>
                    <a:srgbClr val="2C5230"/>
                  </a:solidFill>
                  <a:latin typeface="Arial Narrow" pitchFamily="34" charset="0"/>
                </a:rPr>
                <a:t>ТЕХНОЛОГИЯ ПРОВЕДЕНИЯ</a:t>
              </a:r>
              <a:endParaRPr lang="ru-RU" sz="1400" b="1" dirty="0">
                <a:solidFill>
                  <a:srgbClr val="2C5230"/>
                </a:solidFill>
                <a:latin typeface="Arial Narrow" pitchFamily="34" charset="0"/>
              </a:endParaRPr>
            </a:p>
          </p:txBody>
        </p:sp>
      </p:grpSp>
    </p:spTree>
    <p:extLst>
      <p:ext uri="{BB962C8B-B14F-4D97-AF65-F5344CB8AC3E}">
        <p14:creationId xmlns:p14="http://schemas.microsoft.com/office/powerpoint/2010/main" val="389808305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87 баллов, по показателю доступности образовательной организации для обучения инвалидов и лиц с ограниченными возможностями здоровья, 56,5 баллов, по показателю доброжелательности, вежливости, компетентности работников, показатель составил 84,2 баллов. По критериям удовлетворенности качеством образовательной организации, данная организация получила 81,9 баллов. Итоговый показатель по данной организации составил 81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97338911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45297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100 комфортность условий предоставления услуг, 97 баллов, по показателю доступности образовательной организации для обучения инвалидов и лиц с ограниченными возможностями здоровья, 16 баллов, по показателю доброжелательности, вежливости, компетентности работников, показатель составил 98,4 баллов. По критериям удовлетворенности качеством образовательной организации, данная организация получила 92,9 баллов. Итоговый показатель по данной организации составил 80,9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36230867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18245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97,6 комфортность условий предоставления услуг, 92 баллов, по показателю доступности образовательной организации для обучения инвалидов и лиц с ограниченными возможностями здоровья, 30,5 баллов, по показателю доброжелательности, вежливости, компетентности работников, показатель составил 92,2 баллов. По критериям удовлетворенности качеством образовательной организации, данная организация получила 91,4 баллов. Итоговый показатель по данной организации составил 80,7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80329006"/>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251897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95,3 комфортность условий предоставления услуг, 83,7 баллов, по показателю доступности образовательной организации для обучения инвалидов и лиц с ограниченными возможностями здоровья, 60,9 баллов, по показателю доброжелательности, вежливости, компетентности работников, показатель составил 83,8 баллов. По критериям удовлетворенности качеством образовательной организации, данная организация получила 79,8 баллов. Итоговый показатель по данной организации составил 80,7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29719469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06560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96 комфортность условий предоставления услуг, 81 баллов, по показателю доступности образовательной организации для обучения инвалидов и лиц с ограниченными возможностями здоровья, 50,1 баллов, по показателю доброжелательности, вежливости, компетентности работников, показатель составил 90,8 баллов. По критериям удовлетворенности качеством образовательной организации, данная организация получила 84,5 баллов. Итоговый показатель по данной организации составил 80,5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23291841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3611675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91,5 комфортность условий предоставления услуг, 81 баллов, по показателю доступности образовательной организации для обучения инвалидов и лиц с ограниченными возможностями здоровья, 48,9 баллов, по показателю доброжелательности, вежливости, компетентности работников, показатель составил 90,2 баллов. По критериям удовлетворенности качеством образовательной организации, данная организация получила 90,2 баллов. Итоговый показатель по данной организации составил 80,4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328932158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1635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708981"/>
          </a:xfrm>
          <a:prstGeom prst="rect">
            <a:avLst/>
          </a:prstGeom>
          <a:noFill/>
        </p:spPr>
        <p:txBody>
          <a:bodyPr wrap="square" rtlCol="0">
            <a:spAutoFit/>
          </a:bodyPr>
          <a:lstStyle/>
          <a:p>
            <a:pPr indent="358775"/>
            <a:r>
              <a:rPr lang="ru-RU" sz="1000" smtClean="0"/>
              <a:t>Итоговые оценки: 88,8 комфортность условий предоставления услуг, 90 баллов, по показателю доступности образовательной организации для обучения инвалидов и лиц с ограниченными возможностями здоровья, 44 баллов, по показателю доброжелательности, вежливости, компетентности работников, показатель составил 94,8 баллов. По критериям удовлетворенности качеством образовательной организации, данная организация получила 84 баллов. Итоговый показатель по данной организации составил 80,3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810635789"/>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9706419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91,8 комфортность условий предоставления услуг, 87 баллов, по показателю доступности образовательной организации для обучения инвалидов и лиц с ограниченными возможностями здоровья, 47,4 баллов, по показателю доброжелательности, вежливости, компетентности работников, показатель составил 90,4 баллов. По критериям удовлетворенности качеством образовательной организации, данная организация получила 84,9 баллов. Итоговый показатель по данной организации составил 80,3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67428770"/>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6084677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632311"/>
          </a:xfrm>
          <a:prstGeom prst="rect">
            <a:avLst/>
          </a:prstGeom>
          <a:noFill/>
        </p:spPr>
        <p:txBody>
          <a:bodyPr wrap="square" rtlCol="0">
            <a:spAutoFit/>
          </a:bodyPr>
          <a:lstStyle/>
          <a:p>
            <a:pPr indent="358775"/>
            <a:r>
              <a:rPr lang="ru-RU" sz="1000" smtClean="0"/>
              <a:t>Итоговые оценки: 94,5 комфортность условий предоставления услуг, 67 баллов, по показателю доступности образовательной организации для обучения инвалидов и лиц с ограниченными возможностями здоровья, 60 баллов, по показателю доброжелательности, вежливости, компетентности работников, показатель составил 90,2 баллов. По критериям удовлетворенности качеством образовательной организации, данная организация получила 89,4 баллов. Итоговый показатель по данной организации составил 80,2 баллов</a:t>
            </a:r>
          </a:p>
          <a:p>
            <a:pPr indent="358775"/>
            <a:r>
              <a:rPr lang="ru-RU" sz="1000" smtClean="0"/>
              <a:t>Необходимо обеспечить в организации комфортных условий для предоставления услуг (комфортная зона отдыха, понятная навигация внутри здания, доступность питьевой воды, доступность санитарно-гигиенических помещений, и, т.п.)  </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287489293"/>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6990947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89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100 комфортность условий предоставления услуг, 100 баллов, по показателю доступности образовательной организации для обучения инвалидов и лиц с ограниченными возможностями здоровья, 0 баллов, по показателю доброжелательности, вежливости, компетентности работников, показатель составил 100 баллов. По критериям удовлетворенности качеством образовательной организации, данная организация получила 100 баллов. Итоговый показатель по данной организации составил 80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942030485"/>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43843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Методическая часть</a:t>
              </a:r>
              <a:endParaRPr lang="ru-RU" sz="1100" b="1" i="0" dirty="0">
                <a:solidFill>
                  <a:schemeClr val="bg1"/>
                </a:solidFill>
                <a:latin typeface="Arial Narrow" pitchFamily="34" charset="0"/>
              </a:endParaRPr>
            </a:p>
          </p:txBody>
        </p:sp>
      </p:grpSp>
      <p:graphicFrame>
        <p:nvGraphicFramePr>
          <p:cNvPr id="11" name="Таблица 10"/>
          <p:cNvGraphicFramePr>
            <a:graphicFrameLocks noGrp="1"/>
          </p:cNvGraphicFramePr>
          <p:nvPr>
            <p:extLst>
              <p:ext uri="{D42A27DB-BD31-4B8C-83A1-F6EECF244321}">
                <p14:modId xmlns:p14="http://schemas.microsoft.com/office/powerpoint/2010/main" val="2038821094"/>
              </p:ext>
            </p:extLst>
          </p:nvPr>
        </p:nvGraphicFramePr>
        <p:xfrm>
          <a:off x="380478" y="1774209"/>
          <a:ext cx="9413278" cy="1146412"/>
        </p:xfrm>
        <a:graphic>
          <a:graphicData uri="http://schemas.openxmlformats.org/drawingml/2006/table">
            <a:tbl>
              <a:tblPr firstRow="1" bandRow="1">
                <a:tableStyleId>{2D5ABB26-0587-4C30-8999-92F81FD0307C}</a:tableStyleId>
              </a:tblPr>
              <a:tblGrid>
                <a:gridCol w="9413278"/>
              </a:tblGrid>
              <a:tr h="1146412">
                <a:tc>
                  <a:txBody>
                    <a:bodyPr/>
                    <a:lstStyle/>
                    <a:p>
                      <a:pPr>
                        <a:spcAft>
                          <a:spcPts val="600"/>
                        </a:spcAft>
                      </a:pPr>
                      <a:r>
                        <a:rPr lang="ru-RU" sz="1600" kern="1200" dirty="0" smtClean="0">
                          <a:solidFill>
                            <a:schemeClr val="tx1"/>
                          </a:solidFill>
                          <a:effectLst/>
                          <a:latin typeface="+mn-lt"/>
                          <a:ea typeface="+mn-ea"/>
                          <a:cs typeface="+mn-cs"/>
                        </a:rPr>
                        <a:t>В целях обеспечения качества проведения онлайн-опроса и исключения возможности подтасовки результатов были использованы следующие </a:t>
                      </a:r>
                      <a:r>
                        <a:rPr lang="ru-RU" sz="1600" b="1" kern="1200" dirty="0" smtClean="0">
                          <a:solidFill>
                            <a:schemeClr val="tx1"/>
                          </a:solidFill>
                          <a:effectLst/>
                          <a:latin typeface="+mn-lt"/>
                          <a:ea typeface="+mn-ea"/>
                          <a:cs typeface="+mn-cs"/>
                        </a:rPr>
                        <a:t>процедуры защиты и контроля</a:t>
                      </a:r>
                      <a:r>
                        <a:rPr lang="ru-RU" sz="1600" kern="1200" dirty="0" smtClean="0">
                          <a:solidFill>
                            <a:schemeClr val="tx1"/>
                          </a:solidFill>
                          <a:effectLst/>
                          <a:latin typeface="+mn-lt"/>
                          <a:ea typeface="+mn-ea"/>
                          <a:cs typeface="+mn-cs"/>
                        </a:rPr>
                        <a:t>:</a:t>
                      </a:r>
                    </a:p>
                    <a:p>
                      <a:pPr marL="1200150" lvl="2" indent="-285750">
                        <a:spcAft>
                          <a:spcPts val="600"/>
                        </a:spcAft>
                        <a:buFont typeface="Arial" panose="020B0604020202020204" pitchFamily="34" charset="0"/>
                        <a:buChar char="•"/>
                      </a:pPr>
                      <a:r>
                        <a:rPr lang="ru-RU" sz="1600" kern="1200" dirty="0" smtClean="0">
                          <a:solidFill>
                            <a:schemeClr val="tx1"/>
                          </a:solidFill>
                          <a:effectLst/>
                          <a:latin typeface="+mn-lt"/>
                          <a:ea typeface="+mn-ea"/>
                          <a:cs typeface="+mn-cs"/>
                        </a:rPr>
                        <a:t>защита от роботизированного ввода ответов (использование CAPTCHA, контроль IP-адреса)</a:t>
                      </a:r>
                    </a:p>
                    <a:p>
                      <a:pPr marL="1200150" lvl="2" indent="-285750">
                        <a:spcAft>
                          <a:spcPts val="600"/>
                        </a:spcAft>
                        <a:buFont typeface="Arial" panose="020B0604020202020204" pitchFamily="34" charset="0"/>
                        <a:buChar char="•"/>
                      </a:pPr>
                      <a:r>
                        <a:rPr lang="ru-RU" sz="1600" kern="1200" dirty="0" smtClean="0">
                          <a:solidFill>
                            <a:schemeClr val="tx1"/>
                          </a:solidFill>
                          <a:effectLst/>
                          <a:latin typeface="+mn-lt"/>
                          <a:ea typeface="+mn-ea"/>
                          <a:cs typeface="+mn-cs"/>
                        </a:rPr>
                        <a:t>контроль времени заполнения анкеты (удаление «слишком быстрых анкет»)</a:t>
                      </a:r>
                      <a:endParaRPr lang="ru-RU" sz="1600" kern="1200" dirty="0">
                        <a:solidFill>
                          <a:schemeClr val="tx1"/>
                        </a:solidFill>
                        <a:effectLst/>
                        <a:latin typeface="+mn-lt"/>
                        <a:ea typeface="+mn-ea"/>
                        <a:cs typeface="+mn-cs"/>
                      </a:endParaRPr>
                    </a:p>
                  </a:txBody>
                  <a:tcPr marL="68580" marR="68580" marT="0" marB="0"/>
                </a:tc>
              </a:tr>
            </a:tbl>
          </a:graphicData>
        </a:graphic>
      </p:graphicFrame>
      <p:grpSp>
        <p:nvGrpSpPr>
          <p:cNvPr id="12" name="Group 25"/>
          <p:cNvGrpSpPr>
            <a:grpSpLocks/>
          </p:cNvGrpSpPr>
          <p:nvPr/>
        </p:nvGrpSpPr>
        <p:grpSpPr bwMode="auto">
          <a:xfrm>
            <a:off x="171501" y="1174077"/>
            <a:ext cx="8019498" cy="304258"/>
            <a:chOff x="2200" y="2631"/>
            <a:chExt cx="614" cy="614"/>
          </a:xfrm>
        </p:grpSpPr>
        <p:sp>
          <p:nvSpPr>
            <p:cNvPr id="13"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4"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600" b="1" dirty="0" smtClean="0">
                  <a:solidFill>
                    <a:srgbClr val="2C5230"/>
                  </a:solidFill>
                  <a:latin typeface="Arial Narrow" pitchFamily="34" charset="0"/>
                </a:rPr>
                <a:t>КОНТРОЛЬ КАЧЕСТВА</a:t>
              </a:r>
              <a:endParaRPr lang="ru-RU" sz="1400" b="1" dirty="0">
                <a:solidFill>
                  <a:srgbClr val="2C5230"/>
                </a:solidFill>
                <a:latin typeface="Arial Narrow" pitchFamily="34" charset="0"/>
              </a:endParaRPr>
            </a:p>
          </p:txBody>
        </p:sp>
      </p:grpSp>
      <p:graphicFrame>
        <p:nvGraphicFramePr>
          <p:cNvPr id="10" name="Таблица 9"/>
          <p:cNvGraphicFramePr>
            <a:graphicFrameLocks noGrp="1"/>
          </p:cNvGraphicFramePr>
          <p:nvPr>
            <p:extLst>
              <p:ext uri="{D42A27DB-BD31-4B8C-83A1-F6EECF244321}">
                <p14:modId xmlns:p14="http://schemas.microsoft.com/office/powerpoint/2010/main" val="1151059660"/>
              </p:ext>
            </p:extLst>
          </p:nvPr>
        </p:nvGraphicFramePr>
        <p:xfrm>
          <a:off x="443309" y="4162566"/>
          <a:ext cx="9413278" cy="2324978"/>
        </p:xfrm>
        <a:graphic>
          <a:graphicData uri="http://schemas.openxmlformats.org/drawingml/2006/table">
            <a:tbl>
              <a:tblPr firstRow="1" bandRow="1">
                <a:tableStyleId>{2D5ABB26-0587-4C30-8999-92F81FD0307C}</a:tableStyleId>
              </a:tblPr>
              <a:tblGrid>
                <a:gridCol w="9413278"/>
              </a:tblGrid>
              <a:tr h="791571">
                <a:tc>
                  <a:txBody>
                    <a:bodyPr/>
                    <a:lstStyle/>
                    <a:p>
                      <a:pPr marL="0" indent="0" algn="just">
                        <a:lnSpc>
                          <a:spcPct val="100000"/>
                        </a:lnSpc>
                        <a:spcAft>
                          <a:spcPts val="0"/>
                        </a:spcAft>
                        <a:buFont typeface="Calibri" panose="020F0502020204030204" pitchFamily="34" charset="0"/>
                        <a:buNone/>
                      </a:pPr>
                      <a:r>
                        <a:rPr lang="ru-RU" sz="1600" kern="1200" dirty="0" smtClean="0">
                          <a:solidFill>
                            <a:schemeClr val="tx1"/>
                          </a:solidFill>
                          <a:effectLst/>
                          <a:latin typeface="+mn-lt"/>
                          <a:ea typeface="Times New Roman"/>
                          <a:cs typeface="Times New Roman"/>
                        </a:rPr>
                        <a:t>Независимая оценка КУООД произведена в отношении </a:t>
                      </a:r>
                      <a:r>
                        <a:rPr lang="ru-RU" sz="1600" b="1" kern="1200" dirty="0" smtClean="0">
                          <a:solidFill>
                            <a:schemeClr val="tx1"/>
                          </a:solidFill>
                          <a:effectLst/>
                          <a:latin typeface="+mn-lt"/>
                          <a:ea typeface="Times New Roman"/>
                          <a:cs typeface="Times New Roman"/>
                        </a:rPr>
                        <a:t>400 </a:t>
                      </a:r>
                      <a:r>
                        <a:rPr lang="ru-RU" sz="1600" kern="1200" dirty="0" smtClean="0">
                          <a:solidFill>
                            <a:schemeClr val="tx1"/>
                          </a:solidFill>
                          <a:effectLst/>
                          <a:latin typeface="+mn-lt"/>
                          <a:ea typeface="Times New Roman"/>
                          <a:cs typeface="Times New Roman"/>
                        </a:rPr>
                        <a:t>организаций ПРИМОРСКОГО КРАЯ, осуществляющих образовательную деятельность</a:t>
                      </a:r>
                    </a:p>
                  </a:txBody>
                  <a:tcPr marL="68580" marR="68580" marT="0" marB="0"/>
                </a:tc>
              </a:tr>
              <a:tr h="1533407">
                <a:tc>
                  <a:txBody>
                    <a:bodyPr/>
                    <a:lstStyle/>
                    <a:p>
                      <a:pPr marL="0" indent="0" algn="l">
                        <a:lnSpc>
                          <a:spcPct val="150000"/>
                        </a:lnSpc>
                        <a:spcAft>
                          <a:spcPts val="0"/>
                        </a:spcAft>
                        <a:buFont typeface="Calibri" panose="020F0502020204030204" pitchFamily="34" charset="0"/>
                        <a:buNone/>
                      </a:pPr>
                      <a:r>
                        <a:rPr lang="ru-RU" sz="1600" b="0" kern="1200" dirty="0" smtClean="0">
                          <a:solidFill>
                            <a:schemeClr val="tx1"/>
                          </a:solidFill>
                          <a:effectLst/>
                          <a:latin typeface="+mn-lt"/>
                          <a:ea typeface="Times New Roman"/>
                          <a:cs typeface="Times New Roman"/>
                        </a:rPr>
                        <a:t>В рамках</a:t>
                      </a:r>
                      <a:r>
                        <a:rPr lang="ru-RU" sz="1600" b="0" kern="1200" baseline="0" dirty="0" smtClean="0">
                          <a:solidFill>
                            <a:schemeClr val="tx1"/>
                          </a:solidFill>
                          <a:effectLst/>
                          <a:latin typeface="+mn-lt"/>
                          <a:ea typeface="Times New Roman"/>
                          <a:cs typeface="Times New Roman"/>
                        </a:rPr>
                        <a:t> НОК УООД опрошено  </a:t>
                      </a:r>
                      <a:r>
                        <a:rPr lang="ru-RU" sz="1600" b="1" kern="1200" baseline="0" dirty="0" smtClean="0">
                          <a:solidFill>
                            <a:schemeClr val="tx1"/>
                          </a:solidFill>
                          <a:effectLst/>
                          <a:latin typeface="+mn-lt"/>
                          <a:ea typeface="Times New Roman"/>
                          <a:cs typeface="Times New Roman"/>
                        </a:rPr>
                        <a:t>51 960 </a:t>
                      </a:r>
                      <a:r>
                        <a:rPr lang="ru-RU" sz="1600" b="0" kern="1200" baseline="0" dirty="0" smtClean="0">
                          <a:solidFill>
                            <a:schemeClr val="tx1"/>
                          </a:solidFill>
                          <a:effectLst/>
                          <a:latin typeface="+mn-lt"/>
                          <a:ea typeface="Times New Roman"/>
                          <a:cs typeface="Times New Roman"/>
                        </a:rPr>
                        <a:t>получателей образовательных услуг/ их законных представителей. </a:t>
                      </a:r>
                    </a:p>
                    <a:p>
                      <a:pPr marL="0" indent="0" algn="l">
                        <a:lnSpc>
                          <a:spcPct val="150000"/>
                        </a:lnSpc>
                        <a:spcAft>
                          <a:spcPts val="0"/>
                        </a:spcAft>
                        <a:buFont typeface="Calibri" panose="020F0502020204030204" pitchFamily="34" charset="0"/>
                        <a:buNone/>
                      </a:pPr>
                      <a:r>
                        <a:rPr lang="ru-RU" sz="1600" b="0" kern="1200" baseline="0" dirty="0" smtClean="0">
                          <a:solidFill>
                            <a:schemeClr val="tx1"/>
                          </a:solidFill>
                          <a:effectLst/>
                          <a:latin typeface="+mn-lt"/>
                          <a:ea typeface="Times New Roman"/>
                          <a:cs typeface="Times New Roman"/>
                        </a:rPr>
                        <a:t>В каждой оцениваемой организации опрошено не менее 40% получателей услуг.</a:t>
                      </a:r>
                    </a:p>
                  </a:txBody>
                  <a:tcPr marL="68580" marR="68580" marT="0" marB="0"/>
                </a:tc>
              </a:tr>
            </a:tbl>
          </a:graphicData>
        </a:graphic>
      </p:graphicFrame>
      <p:grpSp>
        <p:nvGrpSpPr>
          <p:cNvPr id="15" name="Group 25"/>
          <p:cNvGrpSpPr>
            <a:grpSpLocks/>
          </p:cNvGrpSpPr>
          <p:nvPr/>
        </p:nvGrpSpPr>
        <p:grpSpPr bwMode="auto">
          <a:xfrm>
            <a:off x="269459" y="3562434"/>
            <a:ext cx="8019498" cy="304258"/>
            <a:chOff x="2200" y="2631"/>
            <a:chExt cx="614" cy="614"/>
          </a:xfrm>
        </p:grpSpPr>
        <p:sp>
          <p:nvSpPr>
            <p:cNvPr id="16" name="Rectangle 27"/>
            <p:cNvSpPr>
              <a:spLocks noChangeArrowheads="1"/>
            </p:cNvSpPr>
            <p:nvPr/>
          </p:nvSpPr>
          <p:spPr bwMode="auto">
            <a:xfrm>
              <a:off x="2200" y="2631"/>
              <a:ext cx="614" cy="614"/>
            </a:xfrm>
            <a:prstGeom prst="rect">
              <a:avLst/>
            </a:prstGeom>
            <a:gradFill rotWithShape="1">
              <a:gsLst>
                <a:gs pos="0">
                  <a:srgbClr val="C4D7BF"/>
                </a:gs>
                <a:gs pos="100000">
                  <a:srgbClr val="E7EFE5"/>
                </a:gs>
              </a:gsLst>
              <a:lin ang="0" scaled="1"/>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17" name="Rectangle 28"/>
            <p:cNvSpPr>
              <a:spLocks noChangeArrowheads="1"/>
            </p:cNvSpPr>
            <p:nvPr/>
          </p:nvSpPr>
          <p:spPr bwMode="auto">
            <a:xfrm>
              <a:off x="2216" y="2631"/>
              <a:ext cx="597" cy="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nSpc>
                  <a:spcPct val="95000"/>
                </a:lnSpc>
                <a:spcAft>
                  <a:spcPct val="25000"/>
                </a:spcAft>
              </a:pPr>
              <a:r>
                <a:rPr lang="ru-RU" sz="1600" b="1" dirty="0" smtClean="0">
                  <a:solidFill>
                    <a:srgbClr val="2C5230"/>
                  </a:solidFill>
                  <a:latin typeface="Arial Narrow" pitchFamily="34" charset="0"/>
                </a:rPr>
                <a:t>ВЫБОРКА</a:t>
              </a:r>
              <a:endParaRPr lang="ru-RU" sz="1400" b="1" dirty="0">
                <a:solidFill>
                  <a:srgbClr val="2C5230"/>
                </a:solidFill>
                <a:latin typeface="Arial Narrow" pitchFamily="34" charset="0"/>
              </a:endParaRPr>
            </a:p>
          </p:txBody>
        </p:sp>
      </p:grpSp>
    </p:spTree>
    <p:extLst>
      <p:ext uri="{BB962C8B-B14F-4D97-AF65-F5344CB8AC3E}">
        <p14:creationId xmlns:p14="http://schemas.microsoft.com/office/powerpoint/2010/main" val="132231435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90</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4555093"/>
          </a:xfrm>
          <a:prstGeom prst="rect">
            <a:avLst/>
          </a:prstGeom>
          <a:noFill/>
        </p:spPr>
        <p:txBody>
          <a:bodyPr wrap="square" rtlCol="0">
            <a:spAutoFit/>
          </a:bodyPr>
          <a:lstStyle/>
          <a:p>
            <a:pPr indent="358775"/>
            <a:r>
              <a:rPr lang="ru-RU" sz="1000" smtClean="0"/>
              <a:t>Итоговые оценки: 94,9 комфортность условий предоставления услуг, 74 баллов, по показателю доступности образовательной организации для обучения инвалидов и лиц с ограниченными возможностями здоровья, 60,4 баллов, по показателю доброжелательности, вежливости, компетентности работников, показатель составил 90 баллов. По критериям удовлетворенности качеством образовательной организации, данная организация получила 80,4 баллов. Итоговый показатель по данной организации составил 79,9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887214"/>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13918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91</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95,2 комфортность условий предоставления услуг, 80,7 баллов, по показателю доступности образовательной организации для обучения инвалидов и лиц с ограниченными возможностями здоровья, 34,9 баллов, по показателю доброжелательности, вежливости, компетентности работников, показатель составил 93 баллов. По критериям удовлетворенности качеством образовательной организации, данная организация получила 92,7 баллов. Итоговый показатель по данной организации составил 79,3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19047635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7521049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92</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6093976"/>
          </a:xfrm>
          <a:prstGeom prst="rect">
            <a:avLst/>
          </a:prstGeom>
          <a:noFill/>
        </p:spPr>
        <p:txBody>
          <a:bodyPr wrap="square" rtlCol="0">
            <a:spAutoFit/>
          </a:bodyPr>
          <a:lstStyle/>
          <a:p>
            <a:pPr indent="358775"/>
            <a:r>
              <a:rPr lang="ru-RU" sz="1000" smtClean="0"/>
              <a:t>Итоговые оценки: 84,9 комфортность условий предоставления услуг, 76,7 баллов, по показателю доступности образовательной организации для обучения инвалидов и лиц с ограниченными возможностями здоровья, 59,5 баллов, по показателю доброжелательности, вежливости, компетентности работников, показатель составил 89,2 баллов. По критериям удовлетворенности качеством образовательной организации, данная организация получила 85,5 баллов. Итоговый показатель по данной организации составил 79,2 баллов</a:t>
            </a:r>
          </a:p>
          <a:p>
            <a:pPr indent="358775"/>
            <a:r>
              <a:rPr lang="ru-RU" sz="1000" smtClean="0"/>
              <a:t>Разместить на официальном сайте организации, недостающую информацию о дистанционных способах обратной связи  и взаимодействия с получателями услуг и обеспечить их функционирование  (адреса электронной почты, номера телефонов, формы обратной связи, размещение ответов на часто задаваемые вопросы, обеспечение функционирования средств получения обратной связи от получателей услуг)</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1211458962"/>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2726184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93</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98,4 комфортность условий предоставления услуг, 89 баллов, по показателю доступности образовательной организации для обучения инвалидов и лиц с ограниченными возможностями здоровья, 42 баллов, по показателю доброжелательности, вежливости, компетентности работников, показатель составил 90 баллов. По критериям удовлетворенности качеством образовательной организации, данная организация получила 76,1 баллов. Итоговый показатель по данной организации составил 79,1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254746997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7094601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94</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940088"/>
          </a:xfrm>
          <a:prstGeom prst="rect">
            <a:avLst/>
          </a:prstGeom>
          <a:noFill/>
        </p:spPr>
        <p:txBody>
          <a:bodyPr wrap="square" rtlCol="0">
            <a:spAutoFit/>
          </a:bodyPr>
          <a:lstStyle/>
          <a:p>
            <a:pPr indent="358775"/>
            <a:r>
              <a:rPr lang="ru-RU" sz="1000" smtClean="0"/>
              <a:t>Итоговые оценки: 90,9 комфортность условий предоставления услуг, 83 баллов, по показателю доступности образовательной организации для обучения инвалидов и лиц с ограниченными возможностями здоровья, 72 баллов, по показателю доброжелательности, вежливости, компетентности работников, показатель составил 75 баллов. По критериям удовлетворенности качеством образовательной организации, данная организация получила 74,6 баллов. Итоговый показатель по данной организации составил 79,1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выяснить, кто именно из персонала, овечающего за первичный контакт с получателями услуги, не соответствует по уровню доброжелательности и вежливости работников организации, что именно не нравится в их стиле коммуникации получателям услуги. По итогам - ликвидировать причины возникновения недовольства потребителями (провести беседы, тренинги, при необходимости принять необходимые кадровые решения)</a:t>
            </a:r>
          </a:p>
          <a:p>
            <a:pPr indent="358775"/>
            <a:r>
              <a:rPr lang="ru-RU" sz="1000" smtClean="0"/>
              <a:t>Выяснить, кто из сотрудников, обеспечивающих непосредственное оказание услуги при обращении в организацию социальной сферы, является/являются причиной неудовлетворенности получателями услуг уровнем доброжедательности и вежливости. Принять необходимое административное решение в отношении этих сотрудников.</a:t>
            </a:r>
            <a:endParaRPr lang="ru-RU" sz="1000" dirty="0"/>
          </a:p>
        </p:txBody>
      </p:sp>
      <p:graphicFrame>
        <p:nvGraphicFramePr>
          <p:cNvPr id="2" name="Диаграмма 1"/>
          <p:cNvGraphicFramePr/>
          <p:nvPr>
            <p:extLst>
              <p:ext uri="{D42A27DB-BD31-4B8C-83A1-F6EECF244321}">
                <p14:modId xmlns:p14="http://schemas.microsoft.com/office/powerpoint/2010/main" val="317214091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683311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95</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91,5 комфортность условий предоставления услуг, 92 баллов, по показателю доступности образовательной организации для обучения инвалидов и лиц с ограниченными возможностями здоровья, 36 баллов, по показателю доброжелательности, вежливости, компетентности работников, показатель составил 88 баллов. По критериям удовлетворенности качеством образовательной организации, данная организация получила 87,9 баллов. Итоговый показатель по данной организации составил 79,1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117171805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780146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96</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016758"/>
          </a:xfrm>
          <a:prstGeom prst="rect">
            <a:avLst/>
          </a:prstGeom>
          <a:noFill/>
        </p:spPr>
        <p:txBody>
          <a:bodyPr wrap="square" rtlCol="0">
            <a:spAutoFit/>
          </a:bodyPr>
          <a:lstStyle/>
          <a:p>
            <a:pPr indent="358775"/>
            <a:r>
              <a:rPr lang="ru-RU" sz="1000" smtClean="0"/>
              <a:t>Итоговые оценки: 94,1 комфортность условий предоставления услуг, 87 баллов, по показателю доступности образовательной организации для обучения инвалидов и лиц с ограниченными возможностями здоровья, 38 баллов, по показателю доброжелательности, вежливости, компетентности работников, показатель составил 87,8 баллов. По критериям удовлетворенности качеством образовательной организации, данная организация получила 88,4 баллов. Итоговый показатель по данной организации составил 79,1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endParaRPr lang="ru-RU" sz="1000" dirty="0"/>
          </a:p>
        </p:txBody>
      </p:sp>
      <p:graphicFrame>
        <p:nvGraphicFramePr>
          <p:cNvPr id="2" name="Диаграмма 1"/>
          <p:cNvGraphicFramePr/>
          <p:nvPr>
            <p:extLst>
              <p:ext uri="{D42A27DB-BD31-4B8C-83A1-F6EECF244321}">
                <p14:modId xmlns:p14="http://schemas.microsoft.com/office/powerpoint/2010/main" val="518721378"/>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059349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97</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786199"/>
          </a:xfrm>
          <a:prstGeom prst="rect">
            <a:avLst/>
          </a:prstGeom>
          <a:noFill/>
        </p:spPr>
        <p:txBody>
          <a:bodyPr wrap="square" rtlCol="0">
            <a:spAutoFit/>
          </a:bodyPr>
          <a:lstStyle/>
          <a:p>
            <a:pPr indent="358775"/>
            <a:r>
              <a:rPr lang="ru-RU" sz="1000" smtClean="0"/>
              <a:t>Итоговые оценки: 91,4 комфортность условий предоставления услуг, 88 баллов, по показателю доступности образовательной организации для обучения инвалидов и лиц с ограниченными возможностями здоровья, 37,3 баллов, по показателю доброжелательности, вежливости, компетентности работников, показатель составил 88,2 баллов. По критериям удовлетворенности качеством образовательной организации, данная организация получила 89,8 баллов. Итоговый показатель по данной организации составил 78,9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399118636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8671277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98</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3785652"/>
          </a:xfrm>
          <a:prstGeom prst="rect">
            <a:avLst/>
          </a:prstGeom>
          <a:noFill/>
        </p:spPr>
        <p:txBody>
          <a:bodyPr wrap="square" rtlCol="0">
            <a:spAutoFit/>
          </a:bodyPr>
          <a:lstStyle/>
          <a:p>
            <a:pPr indent="358775"/>
            <a:r>
              <a:rPr lang="ru-RU" sz="1000" smtClean="0"/>
              <a:t>Итоговые оценки: 91,2 комфортность условий предоставления услуг, 87 баллов, по показателю доступности образовательной организации для обучения инвалидов и лиц с ограниченными возможностями здоровья, 47 баллов, по показателю доброжелательности, вежливости, компетентности работников, показатель составил 88 баллов. По критериям удовлетворенности качеством образовательной организации, данная организация получила 81,3 баллов. Итоговый показатель по данной организации составил 78,9 баллов</a:t>
            </a:r>
          </a:p>
          <a:p>
            <a:pPr indent="358775"/>
            <a:r>
              <a:rPr lang="ru-RU" sz="1000" smtClean="0"/>
              <a:t>Необходимо ликвидировать элементы, которые являются причиной дискомфорта получателей услуг</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2150044761"/>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8906340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0"/>
          </p:nvPr>
        </p:nvSpPr>
        <p:spPr>
          <a:noFill/>
        </p:spPr>
        <p:txBody>
          <a:bodyPr/>
          <a:lstStyle>
            <a:lvl1pPr defTabSz="1044575" eaLnBrk="0" hangingPunct="0">
              <a:defRPr sz="2100">
                <a:solidFill>
                  <a:schemeClr val="tx1"/>
                </a:solidFill>
                <a:latin typeface="Arial" charset="0"/>
              </a:defRPr>
            </a:lvl1pPr>
            <a:lvl2pPr marL="742950" indent="-285750" defTabSz="1044575" eaLnBrk="0" hangingPunct="0">
              <a:defRPr sz="2100">
                <a:solidFill>
                  <a:schemeClr val="tx1"/>
                </a:solidFill>
                <a:latin typeface="Arial" charset="0"/>
              </a:defRPr>
            </a:lvl2pPr>
            <a:lvl3pPr marL="1143000" indent="-228600" defTabSz="1044575" eaLnBrk="0" hangingPunct="0">
              <a:defRPr sz="2100">
                <a:solidFill>
                  <a:schemeClr val="tx1"/>
                </a:solidFill>
                <a:latin typeface="Arial" charset="0"/>
              </a:defRPr>
            </a:lvl3pPr>
            <a:lvl4pPr marL="1600200" indent="-228600" defTabSz="1044575" eaLnBrk="0" hangingPunct="0">
              <a:defRPr sz="2100">
                <a:solidFill>
                  <a:schemeClr val="tx1"/>
                </a:solidFill>
                <a:latin typeface="Arial" charset="0"/>
              </a:defRPr>
            </a:lvl4pPr>
            <a:lvl5pPr marL="2057400" indent="-228600" defTabSz="1044575" eaLnBrk="0" hangingPunct="0">
              <a:defRPr sz="2100">
                <a:solidFill>
                  <a:schemeClr val="tx1"/>
                </a:solidFill>
                <a:latin typeface="Arial" charset="0"/>
              </a:defRPr>
            </a:lvl5pPr>
            <a:lvl6pPr marL="2514600" indent="-228600" defTabSz="1044575" eaLnBrk="0" fontAlgn="base" hangingPunct="0">
              <a:spcBef>
                <a:spcPct val="0"/>
              </a:spcBef>
              <a:spcAft>
                <a:spcPct val="0"/>
              </a:spcAft>
              <a:defRPr sz="2100">
                <a:solidFill>
                  <a:schemeClr val="tx1"/>
                </a:solidFill>
                <a:latin typeface="Arial" charset="0"/>
              </a:defRPr>
            </a:lvl6pPr>
            <a:lvl7pPr marL="2971800" indent="-228600" defTabSz="1044575" eaLnBrk="0" fontAlgn="base" hangingPunct="0">
              <a:spcBef>
                <a:spcPct val="0"/>
              </a:spcBef>
              <a:spcAft>
                <a:spcPct val="0"/>
              </a:spcAft>
              <a:defRPr sz="2100">
                <a:solidFill>
                  <a:schemeClr val="tx1"/>
                </a:solidFill>
                <a:latin typeface="Arial" charset="0"/>
              </a:defRPr>
            </a:lvl7pPr>
            <a:lvl8pPr marL="3429000" indent="-228600" defTabSz="1044575" eaLnBrk="0" fontAlgn="base" hangingPunct="0">
              <a:spcBef>
                <a:spcPct val="0"/>
              </a:spcBef>
              <a:spcAft>
                <a:spcPct val="0"/>
              </a:spcAft>
              <a:defRPr sz="2100">
                <a:solidFill>
                  <a:schemeClr val="tx1"/>
                </a:solidFill>
                <a:latin typeface="Arial" charset="0"/>
              </a:defRPr>
            </a:lvl8pPr>
            <a:lvl9pPr marL="3886200" indent="-228600" defTabSz="1044575" eaLnBrk="0" fontAlgn="base" hangingPunct="0">
              <a:spcBef>
                <a:spcPct val="0"/>
              </a:spcBef>
              <a:spcAft>
                <a:spcPct val="0"/>
              </a:spcAft>
              <a:defRPr sz="2100">
                <a:solidFill>
                  <a:schemeClr val="tx1"/>
                </a:solidFill>
                <a:latin typeface="Arial" charset="0"/>
              </a:defRPr>
            </a:lvl9pPr>
          </a:lstStyle>
          <a:p>
            <a:pPr eaLnBrk="1" hangingPunct="1"/>
            <a:fld id="{8EE03E25-98C0-4A3B-9A0A-2789B67D4F94}" type="slidenum">
              <a:rPr lang="ru-RU" altLang="ru-RU" sz="1000" smtClean="0"/>
              <a:pPr eaLnBrk="1" hangingPunct="1"/>
              <a:t>99</a:t>
            </a:fld>
            <a:endParaRPr lang="ru-RU" altLang="ru-RU" sz="1000" smtClean="0"/>
          </a:p>
        </p:txBody>
      </p:sp>
      <p:grpSp>
        <p:nvGrpSpPr>
          <p:cNvPr id="30" name="Group 25"/>
          <p:cNvGrpSpPr>
            <a:grpSpLocks/>
          </p:cNvGrpSpPr>
          <p:nvPr/>
        </p:nvGrpSpPr>
        <p:grpSpPr bwMode="auto">
          <a:xfrm>
            <a:off x="171501" y="627142"/>
            <a:ext cx="9956894" cy="345456"/>
            <a:chOff x="2200" y="2631"/>
            <a:chExt cx="614" cy="614"/>
          </a:xfrm>
        </p:grpSpPr>
        <p:sp>
          <p:nvSpPr>
            <p:cNvPr id="31" name="Rectangle 27"/>
            <p:cNvSpPr>
              <a:spLocks noChangeArrowheads="1"/>
            </p:cNvSpPr>
            <p:nvPr/>
          </p:nvSpPr>
          <p:spPr bwMode="auto">
            <a:xfrm>
              <a:off x="2200" y="2631"/>
              <a:ext cx="614" cy="6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a:solidFill>
                <a:srgbClr val="E7F1E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32" name="Rectangle 28"/>
            <p:cNvSpPr>
              <a:spLocks noChangeArrowheads="1"/>
            </p:cNvSpPr>
            <p:nvPr/>
          </p:nvSpPr>
          <p:spPr bwMode="auto">
            <a:xfrm>
              <a:off x="2251" y="2684"/>
              <a:ext cx="526" cy="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lnSpc>
                  <a:spcPct val="95000"/>
                </a:lnSpc>
                <a:spcAft>
                  <a:spcPct val="25000"/>
                </a:spcAft>
              </a:pPr>
              <a:r>
                <a:rPr lang="ru-RU" sz="1800" b="1" i="0" dirty="0" smtClean="0">
                  <a:solidFill>
                    <a:schemeClr val="bg1"/>
                  </a:solidFill>
                  <a:latin typeface="Arial Narrow" pitchFamily="34" charset="0"/>
                </a:rPr>
                <a:t>ИТОГОВЫЙ РЕЙТИНГ НОК - 2019</a:t>
              </a:r>
              <a:endParaRPr lang="ru-RU" sz="1100" b="1" i="0" dirty="0">
                <a:solidFill>
                  <a:schemeClr val="bg1"/>
                </a:solidFill>
                <a:latin typeface="Arial Narrow" pitchFamily="34" charset="0"/>
              </a:endParaRPr>
            </a:p>
          </p:txBody>
        </p:sp>
      </p:grpSp>
      <p:sp>
        <p:nvSpPr>
          <p:cNvPr id="16" name="TextBox 15"/>
          <p:cNvSpPr txBox="1"/>
          <p:nvPr/>
        </p:nvSpPr>
        <p:spPr>
          <a:xfrm>
            <a:off x="6531429" y="986440"/>
            <a:ext cx="4161971" cy="5478423"/>
          </a:xfrm>
          <a:prstGeom prst="rect">
            <a:avLst/>
          </a:prstGeom>
          <a:noFill/>
        </p:spPr>
        <p:txBody>
          <a:bodyPr wrap="square" rtlCol="0">
            <a:spAutoFit/>
          </a:bodyPr>
          <a:lstStyle/>
          <a:p>
            <a:pPr indent="358775"/>
            <a:r>
              <a:rPr lang="ru-RU" sz="1000" smtClean="0"/>
              <a:t>Итоговые оценки: 96,6 комфортность условий предоставления услуг, 84 баллов, по показателю доступности образовательной организации для обучения инвалидов и лиц с ограниченными возможностями здоровья, 30,5 баллов, по показателю доброжелательности, вежливости, компетентности работников, показатель составил 93 баллов. По критериям удовлетворенности качеством образовательной организации, данная организация получила 90 баллов. Итоговый показатель по данной организации составил 78,8 баллов</a:t>
            </a:r>
          </a:p>
          <a:p>
            <a:pPr indent="358775"/>
            <a:r>
              <a:rPr lang="ru-RU" sz="1000" smtClean="0"/>
              <a:t>Необходимо обеспечить оборудование помещений организации и прилегающей к ней территории с учетом доступности для инвалидов и лиц с ограничениями (оборудованными входными группами, выделенными местами на парковках и автостоянках, оборудование  адаптированных лифтов, поручней, обеспечение наличия сменных кресел-колясок, и специально оборудованных санитарно-гигиенических помещений)</a:t>
            </a:r>
          </a:p>
          <a:p>
            <a:pPr indent="358775"/>
            <a:r>
              <a:rPr lang="ru-RU" sz="1000" smtClean="0"/>
              <a:t>Необходимо обеспечить в организации социальной сферы условий доступности, позволяющих инвалидам получать услуги наравне с другими. Обеспечить дублирование звуковой и зрительной информации, дублирование надписей, знаков, прочей важной графической информации с помощью рельефно-точечного шрифта Брайля. Предусмотреть возможность предоставления нуждающимся, услуг по сурдопереводу. Обеспечить альтернативную версию официального интернет-сайта для граждан с ограничениями возможностей по слуху и зрению, если таковой функции еще нет. При необходимости, обеспечить поддержку при инструктировании персонала в отношении сопровождения инвалидов. Предусмотреть возможность дистанционного обучения.</a:t>
            </a:r>
          </a:p>
          <a:p>
            <a:pPr indent="358775"/>
            <a:r>
              <a:rPr lang="ru-RU" sz="1000" smtClean="0"/>
              <a:t>Необходимо с помощью обратной связи с получателями услуг, выяснить что еще, помимо факторов, освещенных в данном исследовании, может влиять на неудовлетворенность доступностью данной организации для инвалидов. Принять меры по устранению и этих недостатков тоже.</a:t>
            </a:r>
            <a:endParaRPr lang="ru-RU" sz="1000" dirty="0"/>
          </a:p>
        </p:txBody>
      </p:sp>
      <p:graphicFrame>
        <p:nvGraphicFramePr>
          <p:cNvPr id="2" name="Диаграмма 1"/>
          <p:cNvGraphicFramePr/>
          <p:nvPr>
            <p:extLst>
              <p:ext uri="{D42A27DB-BD31-4B8C-83A1-F6EECF244321}">
                <p14:modId xmlns:p14="http://schemas.microsoft.com/office/powerpoint/2010/main" val="878498647"/>
              </p:ext>
            </p:extLst>
          </p:nvPr>
        </p:nvGraphicFramePr>
        <p:xfrm>
          <a:off x="356204" y="1132114"/>
          <a:ext cx="6567109" cy="60089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749072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Оформление по умолчанию">
  <a:themeElements>
    <a:clrScheme name="1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4575" rtl="0" eaLnBrk="1" fontAlgn="base" latinLnBrk="0" hangingPunct="1">
          <a:lnSpc>
            <a:spcPct val="100000"/>
          </a:lnSpc>
          <a:spcBef>
            <a:spcPct val="0"/>
          </a:spcBef>
          <a:spcAft>
            <a:spcPct val="0"/>
          </a:spcAft>
          <a:buClrTx/>
          <a:buSzTx/>
          <a:buFontTx/>
          <a:buNone/>
          <a:tabLst/>
          <a:defRPr kumimoji="0" lang="ru-RU" sz="2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4575" rtl="0" eaLnBrk="1" fontAlgn="base" latinLnBrk="0" hangingPunct="1">
          <a:lnSpc>
            <a:spcPct val="100000"/>
          </a:lnSpc>
          <a:spcBef>
            <a:spcPct val="0"/>
          </a:spcBef>
          <a:spcAft>
            <a:spcPct val="0"/>
          </a:spcAft>
          <a:buClrTx/>
          <a:buSzTx/>
          <a:buFontTx/>
          <a:buNone/>
          <a:tabLst/>
          <a:defRPr kumimoji="0" lang="ru-RU" sz="2100" b="0" i="0" u="none" strike="noStrike" cap="none" normalizeH="0" baseline="0" smtClean="0">
            <a:ln>
              <a:noFill/>
            </a:ln>
            <a:solidFill>
              <a:schemeClr val="tx1"/>
            </a:solidFill>
            <a:effectLst/>
            <a:latin typeface="Arial" charset="0"/>
          </a:defRPr>
        </a:defPPr>
      </a:lstStyle>
    </a:lnDef>
  </a:objectDefaults>
  <a:extraClrSchemeLst>
    <a:extraClrScheme>
      <a:clrScheme name="1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M presentation">
  <a:themeElements>
    <a:clrScheme name="AM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4575" rtl="0" eaLnBrk="1" fontAlgn="base" latinLnBrk="0" hangingPunct="1">
          <a:lnSpc>
            <a:spcPct val="100000"/>
          </a:lnSpc>
          <a:spcBef>
            <a:spcPct val="0"/>
          </a:spcBef>
          <a:spcAft>
            <a:spcPct val="0"/>
          </a:spcAft>
          <a:buClrTx/>
          <a:buSzTx/>
          <a:buFontTx/>
          <a:buNone/>
          <a:tabLst/>
          <a:defRPr kumimoji="0" lang="ru-RU" sz="2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4575" rtl="0" eaLnBrk="1" fontAlgn="base" latinLnBrk="0" hangingPunct="1">
          <a:lnSpc>
            <a:spcPct val="100000"/>
          </a:lnSpc>
          <a:spcBef>
            <a:spcPct val="0"/>
          </a:spcBef>
          <a:spcAft>
            <a:spcPct val="0"/>
          </a:spcAft>
          <a:buClrTx/>
          <a:buSzTx/>
          <a:buFontTx/>
          <a:buNone/>
          <a:tabLst/>
          <a:defRPr kumimoji="0" lang="ru-RU" sz="2100" b="0" i="0" u="none" strike="noStrike" cap="none" normalizeH="0" baseline="0" smtClean="0">
            <a:ln>
              <a:noFill/>
            </a:ln>
            <a:solidFill>
              <a:schemeClr val="tx1"/>
            </a:solidFill>
            <a:effectLst/>
            <a:latin typeface="Arial" charset="0"/>
          </a:defRPr>
        </a:defPPr>
      </a:lstStyle>
    </a:lnDef>
  </a:objectDefaults>
  <a:extraClrSchemeLst>
    <a:extraClrScheme>
      <a:clrScheme name="AM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M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M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M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M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M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M pre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M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M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M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M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M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blank page template</Template>
  <TotalTime>15268</TotalTime>
  <Words>100636</Words>
  <Application>Microsoft Office PowerPoint</Application>
  <PresentationFormat>Произвольный</PresentationFormat>
  <Paragraphs>3089</Paragraphs>
  <Slides>400</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400</vt:i4>
      </vt:variant>
    </vt:vector>
  </HeadingPairs>
  <TitlesOfParts>
    <vt:vector size="402" baseType="lpstr">
      <vt:lpstr>1_Оформление по умолчанию</vt:lpstr>
      <vt:lpstr>AM presentation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dc:creator>
  <cp:lastModifiedBy>user</cp:lastModifiedBy>
  <cp:revision>702</cp:revision>
  <cp:lastPrinted>2019-12-18T02:07:41Z</cp:lastPrinted>
  <dcterms:created xsi:type="dcterms:W3CDTF">2007-02-08T12:12:34Z</dcterms:created>
  <dcterms:modified xsi:type="dcterms:W3CDTF">2019-12-18T03:44:24Z</dcterms:modified>
</cp:coreProperties>
</file>