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charts/chart15.xml" ContentType="application/vnd.openxmlformats-officedocument.drawingml.chart+xml"/>
  <Override PartName="/ppt/charts/chart16.xml" ContentType="application/vnd.openxmlformats-officedocument.drawingml.chart+xml"/>
  <Override PartName="/ppt/notesSlides/notesSlide3.xml" ContentType="application/vnd.openxmlformats-officedocument.presentationml.notesSlide+xml"/>
  <Override PartName="/ppt/charts/chart17.xml" ContentType="application/vnd.openxmlformats-officedocument.drawingml.chart+xml"/>
  <Override PartName="/ppt/charts/chart18.xml" ContentType="application/vnd.openxmlformats-officedocument.drawingml.chart+xml"/>
  <Override PartName="/ppt/charts/chart19.xml" ContentType="application/vnd.openxmlformats-officedocument.drawingml.chart+xml"/>
  <Override PartName="/ppt/charts/chart20.xml" ContentType="application/vnd.openxmlformats-officedocument.drawingml.chart+xml"/>
  <Override PartName="/ppt/charts/chart21.xml" ContentType="application/vnd.openxmlformats-officedocument.drawingml.chart+xml"/>
  <Override PartName="/ppt/charts/chart22.xml" ContentType="application/vnd.openxmlformats-officedocument.drawingml.chart+xml"/>
  <Override PartName="/ppt/charts/chart23.xml" ContentType="application/vnd.openxmlformats-officedocument.drawingml.chart+xml"/>
  <Override PartName="/ppt/charts/chart24.xml" ContentType="application/vnd.openxmlformats-officedocument.drawingml.chart+xml"/>
  <Override PartName="/ppt/charts/chart25.xml" ContentType="application/vnd.openxmlformats-officedocument.drawingml.chart+xml"/>
  <Override PartName="/ppt/notesSlides/notesSlide4.xml" ContentType="application/vnd.openxmlformats-officedocument.presentationml.notesSlide+xml"/>
  <Override PartName="/ppt/charts/chart26.xml" ContentType="application/vnd.openxmlformats-officedocument.drawingml.chart+xml"/>
  <Override PartName="/ppt/charts/chart27.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1"/>
  </p:sldMasterIdLst>
  <p:notesMasterIdLst>
    <p:notesMasterId r:id="rId34"/>
  </p:notesMasterIdLst>
  <p:handoutMasterIdLst>
    <p:handoutMasterId r:id="rId35"/>
  </p:handoutMasterIdLst>
  <p:sldIdLst>
    <p:sldId id="263" r:id="rId2"/>
    <p:sldId id="264" r:id="rId3"/>
    <p:sldId id="283" r:id="rId4"/>
    <p:sldId id="284" r:id="rId5"/>
    <p:sldId id="285" r:id="rId6"/>
    <p:sldId id="286" r:id="rId7"/>
    <p:sldId id="287" r:id="rId8"/>
    <p:sldId id="288" r:id="rId9"/>
    <p:sldId id="289" r:id="rId10"/>
    <p:sldId id="290" r:id="rId11"/>
    <p:sldId id="291" r:id="rId12"/>
    <p:sldId id="292" r:id="rId13"/>
    <p:sldId id="293" r:id="rId14"/>
    <p:sldId id="294" r:id="rId15"/>
    <p:sldId id="295" r:id="rId16"/>
    <p:sldId id="296" r:id="rId17"/>
    <p:sldId id="297" r:id="rId18"/>
    <p:sldId id="298" r:id="rId19"/>
    <p:sldId id="310" r:id="rId20"/>
    <p:sldId id="299" r:id="rId21"/>
    <p:sldId id="300" r:id="rId22"/>
    <p:sldId id="301" r:id="rId23"/>
    <p:sldId id="302" r:id="rId24"/>
    <p:sldId id="303" r:id="rId25"/>
    <p:sldId id="304" r:id="rId26"/>
    <p:sldId id="305" r:id="rId27"/>
    <p:sldId id="306" r:id="rId28"/>
    <p:sldId id="307" r:id="rId29"/>
    <p:sldId id="311" r:id="rId30"/>
    <p:sldId id="308" r:id="rId31"/>
    <p:sldId id="309" r:id="rId32"/>
    <p:sldId id="282" r:id="rId33"/>
  </p:sldIdLst>
  <p:sldSz cx="10693400" cy="7561263"/>
  <p:notesSz cx="6858000" cy="9945688"/>
  <p:defaultTextStyle>
    <a:defPPr>
      <a:defRPr lang="ru-RU"/>
    </a:defPPr>
    <a:lvl1pPr algn="l" rtl="0" fontAlgn="base">
      <a:spcBef>
        <a:spcPct val="0"/>
      </a:spcBef>
      <a:spcAft>
        <a:spcPct val="0"/>
      </a:spcAft>
      <a:defRPr sz="2100" kern="1200">
        <a:solidFill>
          <a:schemeClr val="tx1"/>
        </a:solidFill>
        <a:latin typeface="Arial" charset="0"/>
        <a:ea typeface="+mn-ea"/>
        <a:cs typeface="+mn-cs"/>
      </a:defRPr>
    </a:lvl1pPr>
    <a:lvl2pPr marL="457200" algn="l" rtl="0" fontAlgn="base">
      <a:spcBef>
        <a:spcPct val="0"/>
      </a:spcBef>
      <a:spcAft>
        <a:spcPct val="0"/>
      </a:spcAft>
      <a:defRPr sz="2100" kern="1200">
        <a:solidFill>
          <a:schemeClr val="tx1"/>
        </a:solidFill>
        <a:latin typeface="Arial" charset="0"/>
        <a:ea typeface="+mn-ea"/>
        <a:cs typeface="+mn-cs"/>
      </a:defRPr>
    </a:lvl2pPr>
    <a:lvl3pPr marL="914400" algn="l" rtl="0" fontAlgn="base">
      <a:spcBef>
        <a:spcPct val="0"/>
      </a:spcBef>
      <a:spcAft>
        <a:spcPct val="0"/>
      </a:spcAft>
      <a:defRPr sz="2100" kern="1200">
        <a:solidFill>
          <a:schemeClr val="tx1"/>
        </a:solidFill>
        <a:latin typeface="Arial" charset="0"/>
        <a:ea typeface="+mn-ea"/>
        <a:cs typeface="+mn-cs"/>
      </a:defRPr>
    </a:lvl3pPr>
    <a:lvl4pPr marL="1371600" algn="l" rtl="0" fontAlgn="base">
      <a:spcBef>
        <a:spcPct val="0"/>
      </a:spcBef>
      <a:spcAft>
        <a:spcPct val="0"/>
      </a:spcAft>
      <a:defRPr sz="2100" kern="1200">
        <a:solidFill>
          <a:schemeClr val="tx1"/>
        </a:solidFill>
        <a:latin typeface="Arial" charset="0"/>
        <a:ea typeface="+mn-ea"/>
        <a:cs typeface="+mn-cs"/>
      </a:defRPr>
    </a:lvl4pPr>
    <a:lvl5pPr marL="1828800" algn="l" rtl="0" fontAlgn="base">
      <a:spcBef>
        <a:spcPct val="0"/>
      </a:spcBef>
      <a:spcAft>
        <a:spcPct val="0"/>
      </a:spcAft>
      <a:defRPr sz="2100" kern="1200">
        <a:solidFill>
          <a:schemeClr val="tx1"/>
        </a:solidFill>
        <a:latin typeface="Arial" charset="0"/>
        <a:ea typeface="+mn-ea"/>
        <a:cs typeface="+mn-cs"/>
      </a:defRPr>
    </a:lvl5pPr>
    <a:lvl6pPr marL="2286000" algn="l" defTabSz="914400" rtl="0" eaLnBrk="1" latinLnBrk="0" hangingPunct="1">
      <a:defRPr sz="2100" kern="1200">
        <a:solidFill>
          <a:schemeClr val="tx1"/>
        </a:solidFill>
        <a:latin typeface="Arial" charset="0"/>
        <a:ea typeface="+mn-ea"/>
        <a:cs typeface="+mn-cs"/>
      </a:defRPr>
    </a:lvl6pPr>
    <a:lvl7pPr marL="2743200" algn="l" defTabSz="914400" rtl="0" eaLnBrk="1" latinLnBrk="0" hangingPunct="1">
      <a:defRPr sz="2100" kern="1200">
        <a:solidFill>
          <a:schemeClr val="tx1"/>
        </a:solidFill>
        <a:latin typeface="Arial" charset="0"/>
        <a:ea typeface="+mn-ea"/>
        <a:cs typeface="+mn-cs"/>
      </a:defRPr>
    </a:lvl7pPr>
    <a:lvl8pPr marL="3200400" algn="l" defTabSz="914400" rtl="0" eaLnBrk="1" latinLnBrk="0" hangingPunct="1">
      <a:defRPr sz="2100" kern="1200">
        <a:solidFill>
          <a:schemeClr val="tx1"/>
        </a:solidFill>
        <a:latin typeface="Arial" charset="0"/>
        <a:ea typeface="+mn-ea"/>
        <a:cs typeface="+mn-cs"/>
      </a:defRPr>
    </a:lvl8pPr>
    <a:lvl9pPr marL="3657600" algn="l" defTabSz="914400" rtl="0" eaLnBrk="1" latinLnBrk="0" hangingPunct="1">
      <a:defRPr sz="21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8EB95"/>
    <a:srgbClr val="FFD3A7"/>
    <a:srgbClr val="FFCC99"/>
    <a:srgbClr val="FFDA8F"/>
    <a:srgbClr val="DAF5C7"/>
    <a:srgbClr val="CFF2B8"/>
    <a:srgbClr val="E5F8D8"/>
    <a:srgbClr val="CC6600"/>
    <a:srgbClr val="FFFFCC"/>
    <a:srgbClr val="682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FABFCF23-3B69-468F-B69F-88F6DE6A72F2}" styleName="Средний стиль 1 - акцент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69C7853C-536D-4A76-A0AE-DD22124D55A5}" styleName="Стиль из темы 1 - акцент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B4B98B0-60AC-42C2-AFA5-B58CD77FA1E5}" styleName="Светлый стиль 1 - акцент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FD0F851-EC5A-4D38-B0AD-8093EC10F338}" styleName="Светлый стиль 1 - акцент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221" autoAdjust="0"/>
    <p:restoredTop sz="91623" autoAdjust="0"/>
  </p:normalViewPr>
  <p:slideViewPr>
    <p:cSldViewPr snapToGrid="0">
      <p:cViewPr>
        <p:scale>
          <a:sx n="70" d="100"/>
          <a:sy n="70" d="100"/>
        </p:scale>
        <p:origin x="-1176" y="198"/>
      </p:cViewPr>
      <p:guideLst>
        <p:guide orient="horz" pos="2382"/>
        <p:guide pos="336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89" d="100"/>
        <a:sy n="89" d="100"/>
      </p:scale>
      <p:origin x="0" y="0"/>
    </p:cViewPr>
  </p:sorterViewPr>
  <p:gridSpacing cx="720089" cy="720089"/>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Worksheet12.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_Worksheet13.xlsx"/></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Excel_Worksheet14.xlsx"/></Relationships>
</file>

<file path=ppt/charts/_rels/chart15.xml.rels><?xml version="1.0" encoding="UTF-8" standalone="yes"?>
<Relationships xmlns="http://schemas.openxmlformats.org/package/2006/relationships"><Relationship Id="rId1" Type="http://schemas.openxmlformats.org/officeDocument/2006/relationships/package" Target="../embeddings/Microsoft_Excel_Worksheet15.xlsx"/></Relationships>
</file>

<file path=ppt/charts/_rels/chart16.xml.rels><?xml version="1.0" encoding="UTF-8" standalone="yes"?>
<Relationships xmlns="http://schemas.openxmlformats.org/package/2006/relationships"><Relationship Id="rId1" Type="http://schemas.openxmlformats.org/officeDocument/2006/relationships/package" Target="../embeddings/Microsoft_Excel_Worksheet16.xlsx"/></Relationships>
</file>

<file path=ppt/charts/_rels/chart17.xml.rels><?xml version="1.0" encoding="UTF-8" standalone="yes"?>
<Relationships xmlns="http://schemas.openxmlformats.org/package/2006/relationships"><Relationship Id="rId1" Type="http://schemas.openxmlformats.org/officeDocument/2006/relationships/package" Target="../embeddings/Microsoft_Excel_Worksheet17.xlsx"/></Relationships>
</file>

<file path=ppt/charts/_rels/chart18.xml.rels><?xml version="1.0" encoding="UTF-8" standalone="yes"?>
<Relationships xmlns="http://schemas.openxmlformats.org/package/2006/relationships"><Relationship Id="rId1" Type="http://schemas.openxmlformats.org/officeDocument/2006/relationships/package" Target="../embeddings/Microsoft_Excel_Worksheet18.xlsx"/></Relationships>
</file>

<file path=ppt/charts/_rels/chart19.xml.rels><?xml version="1.0" encoding="UTF-8" standalone="yes"?>
<Relationships xmlns="http://schemas.openxmlformats.org/package/2006/relationships"><Relationship Id="rId1" Type="http://schemas.openxmlformats.org/officeDocument/2006/relationships/package" Target="../embeddings/Microsoft_Excel_Worksheet19.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20.xml.rels><?xml version="1.0" encoding="UTF-8" standalone="yes"?>
<Relationships xmlns="http://schemas.openxmlformats.org/package/2006/relationships"><Relationship Id="rId1" Type="http://schemas.openxmlformats.org/officeDocument/2006/relationships/package" Target="../embeddings/Microsoft_Excel_Worksheet20.xlsx"/></Relationships>
</file>

<file path=ppt/charts/_rels/chart21.xml.rels><?xml version="1.0" encoding="UTF-8" standalone="yes"?>
<Relationships xmlns="http://schemas.openxmlformats.org/package/2006/relationships"><Relationship Id="rId1" Type="http://schemas.openxmlformats.org/officeDocument/2006/relationships/package" Target="../embeddings/Microsoft_Excel_Worksheet21.xlsx"/></Relationships>
</file>

<file path=ppt/charts/_rels/chart22.xml.rels><?xml version="1.0" encoding="UTF-8" standalone="yes"?>
<Relationships xmlns="http://schemas.openxmlformats.org/package/2006/relationships"><Relationship Id="rId1" Type="http://schemas.openxmlformats.org/officeDocument/2006/relationships/package" Target="../embeddings/Microsoft_Excel_Worksheet22.xlsx"/></Relationships>
</file>

<file path=ppt/charts/_rels/chart23.xml.rels><?xml version="1.0" encoding="UTF-8" standalone="yes"?>
<Relationships xmlns="http://schemas.openxmlformats.org/package/2006/relationships"><Relationship Id="rId1" Type="http://schemas.openxmlformats.org/officeDocument/2006/relationships/package" Target="../embeddings/Microsoft_Excel_Worksheet23.xlsx"/></Relationships>
</file>

<file path=ppt/charts/_rels/chart24.xml.rels><?xml version="1.0" encoding="UTF-8" standalone="yes"?>
<Relationships xmlns="http://schemas.openxmlformats.org/package/2006/relationships"><Relationship Id="rId1" Type="http://schemas.openxmlformats.org/officeDocument/2006/relationships/package" Target="../embeddings/Microsoft_Excel_Worksheet24.xlsx"/></Relationships>
</file>

<file path=ppt/charts/_rels/chart25.xml.rels><?xml version="1.0" encoding="UTF-8" standalone="yes"?>
<Relationships xmlns="http://schemas.openxmlformats.org/package/2006/relationships"><Relationship Id="rId1" Type="http://schemas.openxmlformats.org/officeDocument/2006/relationships/package" Target="../embeddings/Microsoft_Excel_Worksheet25.xlsx"/></Relationships>
</file>

<file path=ppt/charts/_rels/chart26.xml.rels><?xml version="1.0" encoding="UTF-8" standalone="yes"?>
<Relationships xmlns="http://schemas.openxmlformats.org/package/2006/relationships"><Relationship Id="rId1" Type="http://schemas.openxmlformats.org/officeDocument/2006/relationships/package" Target="../embeddings/Microsoft_Excel_Worksheet26.xlsx"/></Relationships>
</file>

<file path=ppt/charts/_rels/chart27.xml.rels><?xml version="1.0" encoding="UTF-8" standalone="yes"?>
<Relationships xmlns="http://schemas.openxmlformats.org/package/2006/relationships"><Relationship Id="rId1" Type="http://schemas.openxmlformats.org/officeDocument/2006/relationships/package" Target="../embeddings/Microsoft_Excel_Worksheet27.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a:latin typeface="Arial Narrow" panose="020B0606020202030204" pitchFamily="34" charset="0"/>
              </a:defRPr>
            </a:pPr>
            <a:r>
              <a:rPr lang="ru-RU"/>
              <a:t>МДОБУ ЦРР - детский сад №32 "АБВГДейка" Арсеньевского ГО</a:t>
            </a:r>
          </a:p>
        </c:rich>
      </c:tx>
      <c:layout/>
      <c:overlay val="0"/>
    </c:title>
    <c:autoTitleDeleted val="0"/>
    <c:plotArea>
      <c:layout>
        <c:manualLayout>
          <c:layoutTarget val="inner"/>
          <c:xMode val="edge"/>
          <c:yMode val="edge"/>
          <c:x val="0.35004622691574688"/>
          <c:y val="0.22264368858604258"/>
          <c:w val="0.60989656518996427"/>
          <c:h val="0.74482298384982981"/>
        </c:manualLayout>
      </c:layout>
      <c:barChart>
        <c:barDir val="bar"/>
        <c:grouping val="clustered"/>
        <c:varyColors val="0"/>
        <c:ser>
          <c:idx val="0"/>
          <c:order val="0"/>
          <c:tx>
            <c:strRef>
              <c:f>Лист1!$B$1</c:f>
              <c:strCache>
                <c:ptCount val="1"/>
                <c:pt idx="0">
                  <c:v>Ряд 1</c:v>
                </c:pt>
              </c:strCache>
            </c:strRef>
          </c:tx>
          <c:spPr>
            <a:solidFill>
              <a:schemeClr val="bg1"/>
            </a:solidFill>
            <a:ln w="6350">
              <a:solidFill>
                <a:schemeClr val="accent6">
                  <a:lumMod val="75000"/>
                </a:schemeClr>
              </a:solidFill>
              <a:prstDash val="sysDash"/>
            </a:ln>
            <a:effectLst>
              <a:outerShdw blurRad="50800" dist="38100" dir="2700000" algn="tl" rotWithShape="0">
                <a:prstClr val="black">
                  <a:alpha val="40000"/>
                </a:prstClr>
              </a:outerShdw>
            </a:effectLst>
          </c:spPr>
          <c:invertIfNegative val="0"/>
          <c:cat>
            <c:strRef>
              <c:f>Лист1!$A$2:$A$7</c:f>
              <c:strCache>
                <c:ptCount val="6"/>
                <c:pt idx="0">
                  <c:v>Открытость и доступность информации</c:v>
                </c:pt>
                <c:pt idx="1">
                  <c:v>Комфортность условий предоставления услуг</c:v>
                </c:pt>
                <c:pt idx="2">
                  <c:v>Доступность услуг для инвалидов</c:v>
                </c:pt>
                <c:pt idx="3">
                  <c:v>Доброжелательность, вежливость </c:v>
                </c:pt>
                <c:pt idx="4">
                  <c:v>Удовлетворенность условиями оказания услуг</c:v>
                </c:pt>
                <c:pt idx="5">
                  <c:v>Итоговый балл</c:v>
                </c:pt>
              </c:strCache>
            </c:strRef>
          </c:cat>
          <c:val>
            <c:numRef>
              <c:f>Лист1!$B$2:$B$7</c:f>
              <c:numCache>
                <c:formatCode>General</c:formatCode>
                <c:ptCount val="6"/>
                <c:pt idx="0">
                  <c:v>100</c:v>
                </c:pt>
                <c:pt idx="1">
                  <c:v>100</c:v>
                </c:pt>
                <c:pt idx="2">
                  <c:v>100</c:v>
                </c:pt>
                <c:pt idx="3">
                  <c:v>100</c:v>
                </c:pt>
                <c:pt idx="4">
                  <c:v>100</c:v>
                </c:pt>
                <c:pt idx="5">
                  <c:v>100</c:v>
                </c:pt>
              </c:numCache>
            </c:numRef>
          </c:val>
        </c:ser>
        <c:ser>
          <c:idx val="1"/>
          <c:order val="1"/>
          <c:tx>
            <c:strRef>
              <c:f>Лист1!$C$1</c:f>
              <c:strCache>
                <c:ptCount val="1"/>
                <c:pt idx="0">
                  <c:v>МДОБУ ЦРР - детский сад №32 "АБВГДейка" Арсеньевского ГО</c:v>
                </c:pt>
              </c:strCache>
            </c:strRef>
          </c:tx>
          <c:spPr>
            <a:solidFill>
              <a:srgbClr val="00B050"/>
            </a:solidFill>
          </c:spPr>
          <c:invertIfNegative val="0"/>
          <c:dLbls>
            <c:txPr>
              <a:bodyPr/>
              <a:lstStyle/>
              <a:p>
                <a:pPr>
                  <a:defRPr sz="3200" b="1">
                    <a:solidFill>
                      <a:schemeClr val="bg1"/>
                    </a:solidFill>
                  </a:defRPr>
                </a:pPr>
                <a:endParaRPr lang="ru-RU"/>
              </a:p>
            </c:txPr>
            <c:dLblPos val="inBase"/>
            <c:showLegendKey val="0"/>
            <c:showVal val="1"/>
            <c:showCatName val="0"/>
            <c:showSerName val="0"/>
            <c:showPercent val="0"/>
            <c:showBubbleSize val="0"/>
            <c:showLeaderLines val="0"/>
          </c:dLbls>
          <c:cat>
            <c:strRef>
              <c:f>Лист1!$A$2:$A$7</c:f>
              <c:strCache>
                <c:ptCount val="6"/>
                <c:pt idx="0">
                  <c:v>Открытость и доступность информации</c:v>
                </c:pt>
                <c:pt idx="1">
                  <c:v>Комфортность условий предоставления услуг</c:v>
                </c:pt>
                <c:pt idx="2">
                  <c:v>Доступность услуг для инвалидов</c:v>
                </c:pt>
                <c:pt idx="3">
                  <c:v>Доброжелательность, вежливость </c:v>
                </c:pt>
                <c:pt idx="4">
                  <c:v>Удовлетворенность условиями оказания услуг</c:v>
                </c:pt>
                <c:pt idx="5">
                  <c:v>Итоговый балл</c:v>
                </c:pt>
              </c:strCache>
            </c:strRef>
          </c:cat>
          <c:val>
            <c:numRef>
              <c:f>Лист1!$C$2:$C$7</c:f>
              <c:numCache>
                <c:formatCode>General</c:formatCode>
                <c:ptCount val="6"/>
                <c:pt idx="0">
                  <c:v>97.3</c:v>
                </c:pt>
                <c:pt idx="1">
                  <c:v>93.7</c:v>
                </c:pt>
                <c:pt idx="2">
                  <c:v>92</c:v>
                </c:pt>
                <c:pt idx="3">
                  <c:v>99.6</c:v>
                </c:pt>
                <c:pt idx="4">
                  <c:v>95.7</c:v>
                </c:pt>
                <c:pt idx="5">
                  <c:v>95.7</c:v>
                </c:pt>
              </c:numCache>
            </c:numRef>
          </c:val>
        </c:ser>
        <c:dLbls>
          <c:showLegendKey val="0"/>
          <c:showVal val="0"/>
          <c:showCatName val="0"/>
          <c:showSerName val="0"/>
          <c:showPercent val="0"/>
          <c:showBubbleSize val="0"/>
        </c:dLbls>
        <c:gapWidth val="51"/>
        <c:overlap val="100"/>
        <c:axId val="63154432"/>
        <c:axId val="63160320"/>
      </c:barChart>
      <c:catAx>
        <c:axId val="63154432"/>
        <c:scaling>
          <c:orientation val="maxMin"/>
        </c:scaling>
        <c:delete val="0"/>
        <c:axPos val="l"/>
        <c:numFmt formatCode="m/d/yyyy" sourceLinked="1"/>
        <c:majorTickMark val="out"/>
        <c:minorTickMark val="none"/>
        <c:tickLblPos val="nextTo"/>
        <c:txPr>
          <a:bodyPr/>
          <a:lstStyle/>
          <a:p>
            <a:pPr>
              <a:defRPr sz="1200"/>
            </a:pPr>
            <a:endParaRPr lang="ru-RU"/>
          </a:p>
        </c:txPr>
        <c:crossAx val="63160320"/>
        <c:crosses val="autoZero"/>
        <c:auto val="1"/>
        <c:lblAlgn val="ctr"/>
        <c:lblOffset val="100"/>
        <c:noMultiLvlLbl val="0"/>
      </c:catAx>
      <c:valAx>
        <c:axId val="63160320"/>
        <c:scaling>
          <c:orientation val="minMax"/>
          <c:max val="100"/>
          <c:min val="0"/>
        </c:scaling>
        <c:delete val="0"/>
        <c:axPos val="t"/>
        <c:majorGridlines/>
        <c:numFmt formatCode="General" sourceLinked="1"/>
        <c:majorTickMark val="cross"/>
        <c:minorTickMark val="none"/>
        <c:tickLblPos val="nextTo"/>
        <c:txPr>
          <a:bodyPr/>
          <a:lstStyle/>
          <a:p>
            <a:pPr>
              <a:defRPr sz="1200" b="1"/>
            </a:pPr>
            <a:endParaRPr lang="ru-RU"/>
          </a:p>
        </c:txPr>
        <c:crossAx val="63154432"/>
        <c:crosses val="autoZero"/>
        <c:crossBetween val="between"/>
        <c:majorUnit val="10"/>
      </c:valAx>
    </c:plotArea>
    <c:plotVisOnly val="1"/>
    <c:dispBlanksAs val="gap"/>
    <c:showDLblsOverMax val="0"/>
  </c:chart>
  <c:txPr>
    <a:bodyPr/>
    <a:lstStyle/>
    <a:p>
      <a:pPr>
        <a:defRPr sz="1800"/>
      </a:pPr>
      <a:endParaRPr lang="ru-RU"/>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a:latin typeface="Arial Narrow" panose="020B0606020202030204" pitchFamily="34" charset="0"/>
              </a:defRPr>
            </a:pPr>
            <a:r>
              <a:rPr lang="ru-RU"/>
              <a:t>МДОБУ ЦРР - детский сад №28 "Фламинго" Арсеньевского ГО</a:t>
            </a:r>
          </a:p>
        </c:rich>
      </c:tx>
      <c:layout/>
      <c:overlay val="0"/>
    </c:title>
    <c:autoTitleDeleted val="0"/>
    <c:plotArea>
      <c:layout>
        <c:manualLayout>
          <c:layoutTarget val="inner"/>
          <c:xMode val="edge"/>
          <c:yMode val="edge"/>
          <c:x val="0.35004622691574688"/>
          <c:y val="0.22264368858604258"/>
          <c:w val="0.60989656518996427"/>
          <c:h val="0.74482298384982981"/>
        </c:manualLayout>
      </c:layout>
      <c:barChart>
        <c:barDir val="bar"/>
        <c:grouping val="clustered"/>
        <c:varyColors val="0"/>
        <c:ser>
          <c:idx val="0"/>
          <c:order val="0"/>
          <c:tx>
            <c:strRef>
              <c:f>Лист1!$B$1</c:f>
              <c:strCache>
                <c:ptCount val="1"/>
                <c:pt idx="0">
                  <c:v>Ряд 1</c:v>
                </c:pt>
              </c:strCache>
            </c:strRef>
          </c:tx>
          <c:spPr>
            <a:solidFill>
              <a:schemeClr val="bg1"/>
            </a:solidFill>
            <a:ln w="6350">
              <a:solidFill>
                <a:schemeClr val="accent6">
                  <a:lumMod val="75000"/>
                </a:schemeClr>
              </a:solidFill>
              <a:prstDash val="sysDash"/>
            </a:ln>
            <a:effectLst>
              <a:outerShdw blurRad="50800" dist="38100" dir="2700000" algn="tl" rotWithShape="0">
                <a:prstClr val="black">
                  <a:alpha val="40000"/>
                </a:prstClr>
              </a:outerShdw>
            </a:effectLst>
          </c:spPr>
          <c:invertIfNegative val="0"/>
          <c:cat>
            <c:strRef>
              <c:f>Лист1!$A$2:$A$7</c:f>
              <c:strCache>
                <c:ptCount val="6"/>
                <c:pt idx="0">
                  <c:v>Открытость и доступность информации</c:v>
                </c:pt>
                <c:pt idx="1">
                  <c:v>Комфортность условий предоставления услуг</c:v>
                </c:pt>
                <c:pt idx="2">
                  <c:v>Доступность услуг для инвалидов</c:v>
                </c:pt>
                <c:pt idx="3">
                  <c:v>Доброжелательность, вежливость </c:v>
                </c:pt>
                <c:pt idx="4">
                  <c:v>Удовлетворенность условиями оказания услуг</c:v>
                </c:pt>
                <c:pt idx="5">
                  <c:v>Итоговый балл</c:v>
                </c:pt>
              </c:strCache>
            </c:strRef>
          </c:cat>
          <c:val>
            <c:numRef>
              <c:f>Лист1!$B$2:$B$7</c:f>
              <c:numCache>
                <c:formatCode>General</c:formatCode>
                <c:ptCount val="6"/>
                <c:pt idx="0">
                  <c:v>100</c:v>
                </c:pt>
                <c:pt idx="1">
                  <c:v>100</c:v>
                </c:pt>
                <c:pt idx="2">
                  <c:v>100</c:v>
                </c:pt>
                <c:pt idx="3">
                  <c:v>100</c:v>
                </c:pt>
                <c:pt idx="4">
                  <c:v>100</c:v>
                </c:pt>
                <c:pt idx="5">
                  <c:v>100</c:v>
                </c:pt>
              </c:numCache>
            </c:numRef>
          </c:val>
        </c:ser>
        <c:ser>
          <c:idx val="1"/>
          <c:order val="1"/>
          <c:tx>
            <c:strRef>
              <c:f>Лист1!$C$1</c:f>
              <c:strCache>
                <c:ptCount val="1"/>
                <c:pt idx="0">
                  <c:v>МДОБУ ЦРР - детский сад №28 "Фламинго" Арсеньевского ГО</c:v>
                </c:pt>
              </c:strCache>
            </c:strRef>
          </c:tx>
          <c:spPr>
            <a:solidFill>
              <a:srgbClr val="00B050"/>
            </a:solidFill>
          </c:spPr>
          <c:invertIfNegative val="0"/>
          <c:dLbls>
            <c:txPr>
              <a:bodyPr/>
              <a:lstStyle/>
              <a:p>
                <a:pPr>
                  <a:defRPr sz="3200" b="1">
                    <a:solidFill>
                      <a:schemeClr val="bg1"/>
                    </a:solidFill>
                  </a:defRPr>
                </a:pPr>
                <a:endParaRPr lang="ru-RU"/>
              </a:p>
            </c:txPr>
            <c:dLblPos val="inBase"/>
            <c:showLegendKey val="0"/>
            <c:showVal val="1"/>
            <c:showCatName val="0"/>
            <c:showSerName val="0"/>
            <c:showPercent val="0"/>
            <c:showBubbleSize val="0"/>
            <c:showLeaderLines val="0"/>
          </c:dLbls>
          <c:cat>
            <c:strRef>
              <c:f>Лист1!$A$2:$A$7</c:f>
              <c:strCache>
                <c:ptCount val="6"/>
                <c:pt idx="0">
                  <c:v>Открытость и доступность информации</c:v>
                </c:pt>
                <c:pt idx="1">
                  <c:v>Комфортность условий предоставления услуг</c:v>
                </c:pt>
                <c:pt idx="2">
                  <c:v>Доступность услуг для инвалидов</c:v>
                </c:pt>
                <c:pt idx="3">
                  <c:v>Доброжелательность, вежливость </c:v>
                </c:pt>
                <c:pt idx="4">
                  <c:v>Удовлетворенность условиями оказания услуг</c:v>
                </c:pt>
                <c:pt idx="5">
                  <c:v>Итоговый балл</c:v>
                </c:pt>
              </c:strCache>
            </c:strRef>
          </c:cat>
          <c:val>
            <c:numRef>
              <c:f>Лист1!$C$2:$C$7</c:f>
              <c:numCache>
                <c:formatCode>General</c:formatCode>
                <c:ptCount val="6"/>
                <c:pt idx="0">
                  <c:v>92.1</c:v>
                </c:pt>
                <c:pt idx="1">
                  <c:v>81.7</c:v>
                </c:pt>
                <c:pt idx="2">
                  <c:v>48</c:v>
                </c:pt>
                <c:pt idx="3">
                  <c:v>89.4</c:v>
                </c:pt>
                <c:pt idx="4">
                  <c:v>80</c:v>
                </c:pt>
                <c:pt idx="5">
                  <c:v>80</c:v>
                </c:pt>
              </c:numCache>
            </c:numRef>
          </c:val>
        </c:ser>
        <c:dLbls>
          <c:showLegendKey val="0"/>
          <c:showVal val="0"/>
          <c:showCatName val="0"/>
          <c:showSerName val="0"/>
          <c:showPercent val="0"/>
          <c:showBubbleSize val="0"/>
        </c:dLbls>
        <c:gapWidth val="51"/>
        <c:overlap val="100"/>
        <c:axId val="97216384"/>
        <c:axId val="97217920"/>
      </c:barChart>
      <c:catAx>
        <c:axId val="97216384"/>
        <c:scaling>
          <c:orientation val="maxMin"/>
        </c:scaling>
        <c:delete val="0"/>
        <c:axPos val="l"/>
        <c:numFmt formatCode="m/d/yyyy" sourceLinked="1"/>
        <c:majorTickMark val="out"/>
        <c:minorTickMark val="none"/>
        <c:tickLblPos val="nextTo"/>
        <c:txPr>
          <a:bodyPr/>
          <a:lstStyle/>
          <a:p>
            <a:pPr>
              <a:defRPr sz="1200"/>
            </a:pPr>
            <a:endParaRPr lang="ru-RU"/>
          </a:p>
        </c:txPr>
        <c:crossAx val="97217920"/>
        <c:crosses val="autoZero"/>
        <c:auto val="1"/>
        <c:lblAlgn val="ctr"/>
        <c:lblOffset val="100"/>
        <c:noMultiLvlLbl val="0"/>
      </c:catAx>
      <c:valAx>
        <c:axId val="97217920"/>
        <c:scaling>
          <c:orientation val="minMax"/>
          <c:max val="100"/>
          <c:min val="0"/>
        </c:scaling>
        <c:delete val="0"/>
        <c:axPos val="t"/>
        <c:majorGridlines/>
        <c:numFmt formatCode="General" sourceLinked="1"/>
        <c:majorTickMark val="cross"/>
        <c:minorTickMark val="none"/>
        <c:tickLblPos val="nextTo"/>
        <c:txPr>
          <a:bodyPr/>
          <a:lstStyle/>
          <a:p>
            <a:pPr>
              <a:defRPr sz="1200" b="1"/>
            </a:pPr>
            <a:endParaRPr lang="ru-RU"/>
          </a:p>
        </c:txPr>
        <c:crossAx val="97216384"/>
        <c:crosses val="autoZero"/>
        <c:crossBetween val="between"/>
        <c:majorUnit val="10"/>
      </c:valAx>
    </c:plotArea>
    <c:plotVisOnly val="1"/>
    <c:dispBlanksAs val="gap"/>
    <c:showDLblsOverMax val="0"/>
  </c:chart>
  <c:txPr>
    <a:bodyPr/>
    <a:lstStyle/>
    <a:p>
      <a:pPr>
        <a:defRPr sz="1800"/>
      </a:pPr>
      <a:endParaRPr lang="ru-RU"/>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a:latin typeface="Arial Narrow" panose="020B0606020202030204" pitchFamily="34" charset="0"/>
              </a:defRPr>
            </a:pPr>
            <a:r>
              <a:rPr lang="ru-RU"/>
              <a:t>МДОБУ ЦРР - детский сад №10 "Вишенка" Арсеньевского ГО</a:t>
            </a:r>
          </a:p>
        </c:rich>
      </c:tx>
      <c:layout/>
      <c:overlay val="0"/>
    </c:title>
    <c:autoTitleDeleted val="0"/>
    <c:plotArea>
      <c:layout>
        <c:manualLayout>
          <c:layoutTarget val="inner"/>
          <c:xMode val="edge"/>
          <c:yMode val="edge"/>
          <c:x val="0.35004622691574688"/>
          <c:y val="0.22264368858604258"/>
          <c:w val="0.60989656518996427"/>
          <c:h val="0.74482298384982981"/>
        </c:manualLayout>
      </c:layout>
      <c:barChart>
        <c:barDir val="bar"/>
        <c:grouping val="clustered"/>
        <c:varyColors val="0"/>
        <c:ser>
          <c:idx val="0"/>
          <c:order val="0"/>
          <c:tx>
            <c:strRef>
              <c:f>Лист1!$B$1</c:f>
              <c:strCache>
                <c:ptCount val="1"/>
                <c:pt idx="0">
                  <c:v>Ряд 1</c:v>
                </c:pt>
              </c:strCache>
            </c:strRef>
          </c:tx>
          <c:spPr>
            <a:solidFill>
              <a:schemeClr val="bg1"/>
            </a:solidFill>
            <a:ln w="6350">
              <a:solidFill>
                <a:schemeClr val="accent6">
                  <a:lumMod val="75000"/>
                </a:schemeClr>
              </a:solidFill>
              <a:prstDash val="sysDash"/>
            </a:ln>
            <a:effectLst>
              <a:outerShdw blurRad="50800" dist="38100" dir="2700000" algn="tl" rotWithShape="0">
                <a:prstClr val="black">
                  <a:alpha val="40000"/>
                </a:prstClr>
              </a:outerShdw>
            </a:effectLst>
          </c:spPr>
          <c:invertIfNegative val="0"/>
          <c:cat>
            <c:strRef>
              <c:f>Лист1!$A$2:$A$7</c:f>
              <c:strCache>
                <c:ptCount val="6"/>
                <c:pt idx="0">
                  <c:v>Открытость и доступность информации</c:v>
                </c:pt>
                <c:pt idx="1">
                  <c:v>Комфортность условий предоставления услуг</c:v>
                </c:pt>
                <c:pt idx="2">
                  <c:v>Доступность услуг для инвалидов</c:v>
                </c:pt>
                <c:pt idx="3">
                  <c:v>Доброжелательность, вежливость </c:v>
                </c:pt>
                <c:pt idx="4">
                  <c:v>Удовлетворенность условиями оказания услуг</c:v>
                </c:pt>
                <c:pt idx="5">
                  <c:v>Итоговый балл</c:v>
                </c:pt>
              </c:strCache>
            </c:strRef>
          </c:cat>
          <c:val>
            <c:numRef>
              <c:f>Лист1!$B$2:$B$7</c:f>
              <c:numCache>
                <c:formatCode>General</c:formatCode>
                <c:ptCount val="6"/>
                <c:pt idx="0">
                  <c:v>100</c:v>
                </c:pt>
                <c:pt idx="1">
                  <c:v>100</c:v>
                </c:pt>
                <c:pt idx="2">
                  <c:v>100</c:v>
                </c:pt>
                <c:pt idx="3">
                  <c:v>100</c:v>
                </c:pt>
                <c:pt idx="4">
                  <c:v>100</c:v>
                </c:pt>
                <c:pt idx="5">
                  <c:v>100</c:v>
                </c:pt>
              </c:numCache>
            </c:numRef>
          </c:val>
        </c:ser>
        <c:ser>
          <c:idx val="1"/>
          <c:order val="1"/>
          <c:tx>
            <c:strRef>
              <c:f>Лист1!$C$1</c:f>
              <c:strCache>
                <c:ptCount val="1"/>
                <c:pt idx="0">
                  <c:v>МДОБУ ЦРР - детский сад №10 "Вишенка" Арсеньевского ГО</c:v>
                </c:pt>
              </c:strCache>
            </c:strRef>
          </c:tx>
          <c:spPr>
            <a:solidFill>
              <a:srgbClr val="00B050"/>
            </a:solidFill>
          </c:spPr>
          <c:invertIfNegative val="0"/>
          <c:dLbls>
            <c:txPr>
              <a:bodyPr/>
              <a:lstStyle/>
              <a:p>
                <a:pPr>
                  <a:defRPr sz="3200" b="1">
                    <a:solidFill>
                      <a:schemeClr val="bg1"/>
                    </a:solidFill>
                  </a:defRPr>
                </a:pPr>
                <a:endParaRPr lang="ru-RU"/>
              </a:p>
            </c:txPr>
            <c:dLblPos val="inBase"/>
            <c:showLegendKey val="0"/>
            <c:showVal val="1"/>
            <c:showCatName val="0"/>
            <c:showSerName val="0"/>
            <c:showPercent val="0"/>
            <c:showBubbleSize val="0"/>
            <c:showLeaderLines val="0"/>
          </c:dLbls>
          <c:cat>
            <c:strRef>
              <c:f>Лист1!$A$2:$A$7</c:f>
              <c:strCache>
                <c:ptCount val="6"/>
                <c:pt idx="0">
                  <c:v>Открытость и доступность информации</c:v>
                </c:pt>
                <c:pt idx="1">
                  <c:v>Комфортность условий предоставления услуг</c:v>
                </c:pt>
                <c:pt idx="2">
                  <c:v>Доступность услуг для инвалидов</c:v>
                </c:pt>
                <c:pt idx="3">
                  <c:v>Доброжелательность, вежливость </c:v>
                </c:pt>
                <c:pt idx="4">
                  <c:v>Удовлетворенность условиями оказания услуг</c:v>
                </c:pt>
                <c:pt idx="5">
                  <c:v>Итоговый балл</c:v>
                </c:pt>
              </c:strCache>
            </c:strRef>
          </c:cat>
          <c:val>
            <c:numRef>
              <c:f>Лист1!$C$2:$C$7</c:f>
              <c:numCache>
                <c:formatCode>General</c:formatCode>
                <c:ptCount val="6"/>
                <c:pt idx="0">
                  <c:v>95</c:v>
                </c:pt>
                <c:pt idx="1">
                  <c:v>81.7</c:v>
                </c:pt>
                <c:pt idx="2">
                  <c:v>30</c:v>
                </c:pt>
                <c:pt idx="3">
                  <c:v>96.4</c:v>
                </c:pt>
                <c:pt idx="4">
                  <c:v>79</c:v>
                </c:pt>
                <c:pt idx="5">
                  <c:v>79</c:v>
                </c:pt>
              </c:numCache>
            </c:numRef>
          </c:val>
        </c:ser>
        <c:dLbls>
          <c:showLegendKey val="0"/>
          <c:showVal val="0"/>
          <c:showCatName val="0"/>
          <c:showSerName val="0"/>
          <c:showPercent val="0"/>
          <c:showBubbleSize val="0"/>
        </c:dLbls>
        <c:gapWidth val="51"/>
        <c:overlap val="100"/>
        <c:axId val="97270016"/>
        <c:axId val="97275904"/>
      </c:barChart>
      <c:catAx>
        <c:axId val="97270016"/>
        <c:scaling>
          <c:orientation val="maxMin"/>
        </c:scaling>
        <c:delete val="0"/>
        <c:axPos val="l"/>
        <c:numFmt formatCode="m/d/yyyy" sourceLinked="1"/>
        <c:majorTickMark val="out"/>
        <c:minorTickMark val="none"/>
        <c:tickLblPos val="nextTo"/>
        <c:txPr>
          <a:bodyPr/>
          <a:lstStyle/>
          <a:p>
            <a:pPr>
              <a:defRPr sz="1200"/>
            </a:pPr>
            <a:endParaRPr lang="ru-RU"/>
          </a:p>
        </c:txPr>
        <c:crossAx val="97275904"/>
        <c:crosses val="autoZero"/>
        <c:auto val="1"/>
        <c:lblAlgn val="ctr"/>
        <c:lblOffset val="100"/>
        <c:noMultiLvlLbl val="0"/>
      </c:catAx>
      <c:valAx>
        <c:axId val="97275904"/>
        <c:scaling>
          <c:orientation val="minMax"/>
          <c:max val="100"/>
          <c:min val="0"/>
        </c:scaling>
        <c:delete val="0"/>
        <c:axPos val="t"/>
        <c:majorGridlines/>
        <c:numFmt formatCode="General" sourceLinked="1"/>
        <c:majorTickMark val="cross"/>
        <c:minorTickMark val="none"/>
        <c:tickLblPos val="nextTo"/>
        <c:txPr>
          <a:bodyPr/>
          <a:lstStyle/>
          <a:p>
            <a:pPr>
              <a:defRPr sz="1200" b="1"/>
            </a:pPr>
            <a:endParaRPr lang="ru-RU"/>
          </a:p>
        </c:txPr>
        <c:crossAx val="97270016"/>
        <c:crosses val="autoZero"/>
        <c:crossBetween val="between"/>
        <c:majorUnit val="10"/>
      </c:valAx>
    </c:plotArea>
    <c:plotVisOnly val="1"/>
    <c:dispBlanksAs val="gap"/>
    <c:showDLblsOverMax val="0"/>
  </c:chart>
  <c:txPr>
    <a:bodyPr/>
    <a:lstStyle/>
    <a:p>
      <a:pPr>
        <a:defRPr sz="1800"/>
      </a:pPr>
      <a:endParaRPr lang="ru-RU"/>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a:latin typeface="Arial Narrow" panose="020B0606020202030204" pitchFamily="34" charset="0"/>
              </a:defRPr>
            </a:pPr>
            <a:r>
              <a:rPr lang="ru-RU"/>
              <a:t>МДОБУ ЦРР - детский сад №14 "Солнышко" Арсеньевского ГО</a:t>
            </a:r>
          </a:p>
        </c:rich>
      </c:tx>
      <c:layout/>
      <c:overlay val="0"/>
    </c:title>
    <c:autoTitleDeleted val="0"/>
    <c:plotArea>
      <c:layout>
        <c:manualLayout>
          <c:layoutTarget val="inner"/>
          <c:xMode val="edge"/>
          <c:yMode val="edge"/>
          <c:x val="0.35004622691574688"/>
          <c:y val="0.22264368858604258"/>
          <c:w val="0.60989656518996427"/>
          <c:h val="0.74482298384982981"/>
        </c:manualLayout>
      </c:layout>
      <c:barChart>
        <c:barDir val="bar"/>
        <c:grouping val="clustered"/>
        <c:varyColors val="0"/>
        <c:ser>
          <c:idx val="0"/>
          <c:order val="0"/>
          <c:tx>
            <c:strRef>
              <c:f>Лист1!$B$1</c:f>
              <c:strCache>
                <c:ptCount val="1"/>
                <c:pt idx="0">
                  <c:v>Ряд 1</c:v>
                </c:pt>
              </c:strCache>
            </c:strRef>
          </c:tx>
          <c:spPr>
            <a:solidFill>
              <a:schemeClr val="bg1"/>
            </a:solidFill>
            <a:ln w="6350">
              <a:solidFill>
                <a:schemeClr val="accent6">
                  <a:lumMod val="75000"/>
                </a:schemeClr>
              </a:solidFill>
              <a:prstDash val="sysDash"/>
            </a:ln>
            <a:effectLst>
              <a:outerShdw blurRad="50800" dist="38100" dir="2700000" algn="tl" rotWithShape="0">
                <a:prstClr val="black">
                  <a:alpha val="40000"/>
                </a:prstClr>
              </a:outerShdw>
            </a:effectLst>
          </c:spPr>
          <c:invertIfNegative val="0"/>
          <c:cat>
            <c:strRef>
              <c:f>Лист1!$A$2:$A$7</c:f>
              <c:strCache>
                <c:ptCount val="6"/>
                <c:pt idx="0">
                  <c:v>Открытость и доступность информации</c:v>
                </c:pt>
                <c:pt idx="1">
                  <c:v>Комфортность условий предоставления услуг</c:v>
                </c:pt>
                <c:pt idx="2">
                  <c:v>Доступность услуг для инвалидов</c:v>
                </c:pt>
                <c:pt idx="3">
                  <c:v>Доброжелательность, вежливость </c:v>
                </c:pt>
                <c:pt idx="4">
                  <c:v>Удовлетворенность условиями оказания услуг</c:v>
                </c:pt>
                <c:pt idx="5">
                  <c:v>Итоговый балл</c:v>
                </c:pt>
              </c:strCache>
            </c:strRef>
          </c:cat>
          <c:val>
            <c:numRef>
              <c:f>Лист1!$B$2:$B$7</c:f>
              <c:numCache>
                <c:formatCode>General</c:formatCode>
                <c:ptCount val="6"/>
                <c:pt idx="0">
                  <c:v>100</c:v>
                </c:pt>
                <c:pt idx="1">
                  <c:v>100</c:v>
                </c:pt>
                <c:pt idx="2">
                  <c:v>100</c:v>
                </c:pt>
                <c:pt idx="3">
                  <c:v>100</c:v>
                </c:pt>
                <c:pt idx="4">
                  <c:v>100</c:v>
                </c:pt>
                <c:pt idx="5">
                  <c:v>100</c:v>
                </c:pt>
              </c:numCache>
            </c:numRef>
          </c:val>
        </c:ser>
        <c:ser>
          <c:idx val="1"/>
          <c:order val="1"/>
          <c:tx>
            <c:strRef>
              <c:f>Лист1!$C$1</c:f>
              <c:strCache>
                <c:ptCount val="1"/>
                <c:pt idx="0">
                  <c:v>МДОБУ ЦРР - детский сад №14 "Солнышко" Арсеньевского ГО</c:v>
                </c:pt>
              </c:strCache>
            </c:strRef>
          </c:tx>
          <c:spPr>
            <a:solidFill>
              <a:srgbClr val="00B050"/>
            </a:solidFill>
          </c:spPr>
          <c:invertIfNegative val="0"/>
          <c:dLbls>
            <c:txPr>
              <a:bodyPr/>
              <a:lstStyle/>
              <a:p>
                <a:pPr>
                  <a:defRPr sz="3200" b="1">
                    <a:solidFill>
                      <a:schemeClr val="bg1"/>
                    </a:solidFill>
                  </a:defRPr>
                </a:pPr>
                <a:endParaRPr lang="ru-RU"/>
              </a:p>
            </c:txPr>
            <c:dLblPos val="inBase"/>
            <c:showLegendKey val="0"/>
            <c:showVal val="1"/>
            <c:showCatName val="0"/>
            <c:showSerName val="0"/>
            <c:showPercent val="0"/>
            <c:showBubbleSize val="0"/>
            <c:showLeaderLines val="0"/>
          </c:dLbls>
          <c:cat>
            <c:strRef>
              <c:f>Лист1!$A$2:$A$7</c:f>
              <c:strCache>
                <c:ptCount val="6"/>
                <c:pt idx="0">
                  <c:v>Открытость и доступность информации</c:v>
                </c:pt>
                <c:pt idx="1">
                  <c:v>Комфортность условий предоставления услуг</c:v>
                </c:pt>
                <c:pt idx="2">
                  <c:v>Доступность услуг для инвалидов</c:v>
                </c:pt>
                <c:pt idx="3">
                  <c:v>Доброжелательность, вежливость </c:v>
                </c:pt>
                <c:pt idx="4">
                  <c:v>Удовлетворенность условиями оказания услуг</c:v>
                </c:pt>
                <c:pt idx="5">
                  <c:v>Итоговый балл</c:v>
                </c:pt>
              </c:strCache>
            </c:strRef>
          </c:cat>
          <c:val>
            <c:numRef>
              <c:f>Лист1!$C$2:$C$7</c:f>
              <c:numCache>
                <c:formatCode>General</c:formatCode>
                <c:ptCount val="6"/>
                <c:pt idx="0">
                  <c:v>98.4</c:v>
                </c:pt>
                <c:pt idx="1">
                  <c:v>72</c:v>
                </c:pt>
                <c:pt idx="2">
                  <c:v>36</c:v>
                </c:pt>
                <c:pt idx="3">
                  <c:v>94.4</c:v>
                </c:pt>
                <c:pt idx="4">
                  <c:v>78.7</c:v>
                </c:pt>
                <c:pt idx="5">
                  <c:v>78.7</c:v>
                </c:pt>
              </c:numCache>
            </c:numRef>
          </c:val>
        </c:ser>
        <c:dLbls>
          <c:showLegendKey val="0"/>
          <c:showVal val="0"/>
          <c:showCatName val="0"/>
          <c:showSerName val="0"/>
          <c:showPercent val="0"/>
          <c:showBubbleSize val="0"/>
        </c:dLbls>
        <c:gapWidth val="51"/>
        <c:overlap val="100"/>
        <c:axId val="97372800"/>
        <c:axId val="97374592"/>
      </c:barChart>
      <c:catAx>
        <c:axId val="97372800"/>
        <c:scaling>
          <c:orientation val="maxMin"/>
        </c:scaling>
        <c:delete val="0"/>
        <c:axPos val="l"/>
        <c:numFmt formatCode="m/d/yyyy" sourceLinked="1"/>
        <c:majorTickMark val="out"/>
        <c:minorTickMark val="none"/>
        <c:tickLblPos val="nextTo"/>
        <c:txPr>
          <a:bodyPr/>
          <a:lstStyle/>
          <a:p>
            <a:pPr>
              <a:defRPr sz="1200"/>
            </a:pPr>
            <a:endParaRPr lang="ru-RU"/>
          </a:p>
        </c:txPr>
        <c:crossAx val="97374592"/>
        <c:crosses val="autoZero"/>
        <c:auto val="1"/>
        <c:lblAlgn val="ctr"/>
        <c:lblOffset val="100"/>
        <c:noMultiLvlLbl val="0"/>
      </c:catAx>
      <c:valAx>
        <c:axId val="97374592"/>
        <c:scaling>
          <c:orientation val="minMax"/>
          <c:max val="100"/>
          <c:min val="0"/>
        </c:scaling>
        <c:delete val="0"/>
        <c:axPos val="t"/>
        <c:majorGridlines/>
        <c:numFmt formatCode="General" sourceLinked="1"/>
        <c:majorTickMark val="cross"/>
        <c:minorTickMark val="none"/>
        <c:tickLblPos val="nextTo"/>
        <c:txPr>
          <a:bodyPr/>
          <a:lstStyle/>
          <a:p>
            <a:pPr>
              <a:defRPr sz="1200" b="1"/>
            </a:pPr>
            <a:endParaRPr lang="ru-RU"/>
          </a:p>
        </c:txPr>
        <c:crossAx val="97372800"/>
        <c:crosses val="autoZero"/>
        <c:crossBetween val="between"/>
        <c:majorUnit val="10"/>
      </c:valAx>
    </c:plotArea>
    <c:plotVisOnly val="1"/>
    <c:dispBlanksAs val="gap"/>
    <c:showDLblsOverMax val="0"/>
  </c:chart>
  <c:txPr>
    <a:bodyPr/>
    <a:lstStyle/>
    <a:p>
      <a:pPr>
        <a:defRPr sz="1800"/>
      </a:pPr>
      <a:endParaRPr lang="ru-RU"/>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a:latin typeface="Arial Narrow" panose="020B0606020202030204" pitchFamily="34" charset="0"/>
              </a:defRPr>
            </a:pPr>
            <a:r>
              <a:rPr lang="ru-RU"/>
              <a:t>МДОБУ ЦРР - детский сад №31 "Ладушки" Арсеньевского ГО</a:t>
            </a:r>
          </a:p>
        </c:rich>
      </c:tx>
      <c:layout/>
      <c:overlay val="0"/>
    </c:title>
    <c:autoTitleDeleted val="0"/>
    <c:plotArea>
      <c:layout>
        <c:manualLayout>
          <c:layoutTarget val="inner"/>
          <c:xMode val="edge"/>
          <c:yMode val="edge"/>
          <c:x val="0.35004622691574688"/>
          <c:y val="0.22264368858604258"/>
          <c:w val="0.60989656518996427"/>
          <c:h val="0.74482298384982981"/>
        </c:manualLayout>
      </c:layout>
      <c:barChart>
        <c:barDir val="bar"/>
        <c:grouping val="clustered"/>
        <c:varyColors val="0"/>
        <c:ser>
          <c:idx val="0"/>
          <c:order val="0"/>
          <c:tx>
            <c:strRef>
              <c:f>Лист1!$B$1</c:f>
              <c:strCache>
                <c:ptCount val="1"/>
                <c:pt idx="0">
                  <c:v>Ряд 1</c:v>
                </c:pt>
              </c:strCache>
            </c:strRef>
          </c:tx>
          <c:spPr>
            <a:solidFill>
              <a:schemeClr val="bg1"/>
            </a:solidFill>
            <a:ln w="6350">
              <a:solidFill>
                <a:schemeClr val="accent6">
                  <a:lumMod val="75000"/>
                </a:schemeClr>
              </a:solidFill>
              <a:prstDash val="sysDash"/>
            </a:ln>
            <a:effectLst>
              <a:outerShdw blurRad="50800" dist="38100" dir="2700000" algn="tl" rotWithShape="0">
                <a:prstClr val="black">
                  <a:alpha val="40000"/>
                </a:prstClr>
              </a:outerShdw>
            </a:effectLst>
          </c:spPr>
          <c:invertIfNegative val="0"/>
          <c:cat>
            <c:strRef>
              <c:f>Лист1!$A$2:$A$7</c:f>
              <c:strCache>
                <c:ptCount val="6"/>
                <c:pt idx="0">
                  <c:v>Открытость и доступность информации</c:v>
                </c:pt>
                <c:pt idx="1">
                  <c:v>Комфортность условий предоставления услуг</c:v>
                </c:pt>
                <c:pt idx="2">
                  <c:v>Доступность услуг для инвалидов</c:v>
                </c:pt>
                <c:pt idx="3">
                  <c:v>Доброжелательность, вежливость </c:v>
                </c:pt>
                <c:pt idx="4">
                  <c:v>Удовлетворенность условиями оказания услуг</c:v>
                </c:pt>
                <c:pt idx="5">
                  <c:v>Итоговый балл</c:v>
                </c:pt>
              </c:strCache>
            </c:strRef>
          </c:cat>
          <c:val>
            <c:numRef>
              <c:f>Лист1!$B$2:$B$7</c:f>
              <c:numCache>
                <c:formatCode>General</c:formatCode>
                <c:ptCount val="6"/>
                <c:pt idx="0">
                  <c:v>100</c:v>
                </c:pt>
                <c:pt idx="1">
                  <c:v>100</c:v>
                </c:pt>
                <c:pt idx="2">
                  <c:v>100</c:v>
                </c:pt>
                <c:pt idx="3">
                  <c:v>100</c:v>
                </c:pt>
                <c:pt idx="4">
                  <c:v>100</c:v>
                </c:pt>
                <c:pt idx="5">
                  <c:v>100</c:v>
                </c:pt>
              </c:numCache>
            </c:numRef>
          </c:val>
        </c:ser>
        <c:ser>
          <c:idx val="1"/>
          <c:order val="1"/>
          <c:tx>
            <c:strRef>
              <c:f>Лист1!$C$1</c:f>
              <c:strCache>
                <c:ptCount val="1"/>
                <c:pt idx="0">
                  <c:v>МДОБУ ЦРР - детский сад №31 "Ладушки" Арсеньевского ГО</c:v>
                </c:pt>
              </c:strCache>
            </c:strRef>
          </c:tx>
          <c:spPr>
            <a:solidFill>
              <a:srgbClr val="00B050"/>
            </a:solidFill>
          </c:spPr>
          <c:invertIfNegative val="0"/>
          <c:dLbls>
            <c:txPr>
              <a:bodyPr/>
              <a:lstStyle/>
              <a:p>
                <a:pPr>
                  <a:defRPr sz="3200" b="1">
                    <a:solidFill>
                      <a:schemeClr val="bg1"/>
                    </a:solidFill>
                  </a:defRPr>
                </a:pPr>
                <a:endParaRPr lang="ru-RU"/>
              </a:p>
            </c:txPr>
            <c:dLblPos val="inBase"/>
            <c:showLegendKey val="0"/>
            <c:showVal val="1"/>
            <c:showCatName val="0"/>
            <c:showSerName val="0"/>
            <c:showPercent val="0"/>
            <c:showBubbleSize val="0"/>
            <c:showLeaderLines val="0"/>
          </c:dLbls>
          <c:cat>
            <c:strRef>
              <c:f>Лист1!$A$2:$A$7</c:f>
              <c:strCache>
                <c:ptCount val="6"/>
                <c:pt idx="0">
                  <c:v>Открытость и доступность информации</c:v>
                </c:pt>
                <c:pt idx="1">
                  <c:v>Комфортность условий предоставления услуг</c:v>
                </c:pt>
                <c:pt idx="2">
                  <c:v>Доступность услуг для инвалидов</c:v>
                </c:pt>
                <c:pt idx="3">
                  <c:v>Доброжелательность, вежливость </c:v>
                </c:pt>
                <c:pt idx="4">
                  <c:v>Удовлетворенность условиями оказания услуг</c:v>
                </c:pt>
                <c:pt idx="5">
                  <c:v>Итоговый балл</c:v>
                </c:pt>
              </c:strCache>
            </c:strRef>
          </c:cat>
          <c:val>
            <c:numRef>
              <c:f>Лист1!$C$2:$C$7</c:f>
              <c:numCache>
                <c:formatCode>General</c:formatCode>
                <c:ptCount val="6"/>
                <c:pt idx="0">
                  <c:v>89.3</c:v>
                </c:pt>
                <c:pt idx="1">
                  <c:v>91.7</c:v>
                </c:pt>
                <c:pt idx="2">
                  <c:v>44.1</c:v>
                </c:pt>
                <c:pt idx="3">
                  <c:v>89.8</c:v>
                </c:pt>
                <c:pt idx="4">
                  <c:v>78.5</c:v>
                </c:pt>
                <c:pt idx="5">
                  <c:v>78.5</c:v>
                </c:pt>
              </c:numCache>
            </c:numRef>
          </c:val>
        </c:ser>
        <c:dLbls>
          <c:showLegendKey val="0"/>
          <c:showVal val="0"/>
          <c:showCatName val="0"/>
          <c:showSerName val="0"/>
          <c:showPercent val="0"/>
          <c:showBubbleSize val="0"/>
        </c:dLbls>
        <c:gapWidth val="51"/>
        <c:overlap val="100"/>
        <c:axId val="97144192"/>
        <c:axId val="97154176"/>
      </c:barChart>
      <c:catAx>
        <c:axId val="97144192"/>
        <c:scaling>
          <c:orientation val="maxMin"/>
        </c:scaling>
        <c:delete val="0"/>
        <c:axPos val="l"/>
        <c:numFmt formatCode="m/d/yyyy" sourceLinked="1"/>
        <c:majorTickMark val="out"/>
        <c:minorTickMark val="none"/>
        <c:tickLblPos val="nextTo"/>
        <c:txPr>
          <a:bodyPr/>
          <a:lstStyle/>
          <a:p>
            <a:pPr>
              <a:defRPr sz="1200"/>
            </a:pPr>
            <a:endParaRPr lang="ru-RU"/>
          </a:p>
        </c:txPr>
        <c:crossAx val="97154176"/>
        <c:crosses val="autoZero"/>
        <c:auto val="1"/>
        <c:lblAlgn val="ctr"/>
        <c:lblOffset val="100"/>
        <c:noMultiLvlLbl val="0"/>
      </c:catAx>
      <c:valAx>
        <c:axId val="97154176"/>
        <c:scaling>
          <c:orientation val="minMax"/>
          <c:max val="100"/>
          <c:min val="0"/>
        </c:scaling>
        <c:delete val="0"/>
        <c:axPos val="t"/>
        <c:majorGridlines/>
        <c:numFmt formatCode="General" sourceLinked="1"/>
        <c:majorTickMark val="cross"/>
        <c:minorTickMark val="none"/>
        <c:tickLblPos val="nextTo"/>
        <c:txPr>
          <a:bodyPr/>
          <a:lstStyle/>
          <a:p>
            <a:pPr>
              <a:defRPr sz="1200" b="1"/>
            </a:pPr>
            <a:endParaRPr lang="ru-RU"/>
          </a:p>
        </c:txPr>
        <c:crossAx val="97144192"/>
        <c:crosses val="autoZero"/>
        <c:crossBetween val="between"/>
        <c:majorUnit val="10"/>
      </c:valAx>
    </c:plotArea>
    <c:plotVisOnly val="1"/>
    <c:dispBlanksAs val="gap"/>
    <c:showDLblsOverMax val="0"/>
  </c:chart>
  <c:txPr>
    <a:bodyPr/>
    <a:lstStyle/>
    <a:p>
      <a:pPr>
        <a:defRPr sz="1800"/>
      </a:pPr>
      <a:endParaRPr lang="ru-RU"/>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a:latin typeface="Arial Narrow" panose="020B0606020202030204" pitchFamily="34" charset="0"/>
              </a:defRPr>
            </a:pPr>
            <a:r>
              <a:rPr lang="ru-RU"/>
              <a:t>МДОБУ ЦРР - детский сад №20 "Родничек" Арсеньевского ГО</a:t>
            </a:r>
          </a:p>
        </c:rich>
      </c:tx>
      <c:layout/>
      <c:overlay val="0"/>
    </c:title>
    <c:autoTitleDeleted val="0"/>
    <c:plotArea>
      <c:layout>
        <c:manualLayout>
          <c:layoutTarget val="inner"/>
          <c:xMode val="edge"/>
          <c:yMode val="edge"/>
          <c:x val="0.35004622691574688"/>
          <c:y val="0.22264368858604258"/>
          <c:w val="0.60989656518996427"/>
          <c:h val="0.74482298384982981"/>
        </c:manualLayout>
      </c:layout>
      <c:barChart>
        <c:barDir val="bar"/>
        <c:grouping val="clustered"/>
        <c:varyColors val="0"/>
        <c:ser>
          <c:idx val="0"/>
          <c:order val="0"/>
          <c:tx>
            <c:strRef>
              <c:f>Лист1!$B$1</c:f>
              <c:strCache>
                <c:ptCount val="1"/>
                <c:pt idx="0">
                  <c:v>Ряд 1</c:v>
                </c:pt>
              </c:strCache>
            </c:strRef>
          </c:tx>
          <c:spPr>
            <a:solidFill>
              <a:schemeClr val="bg1"/>
            </a:solidFill>
            <a:ln w="6350">
              <a:solidFill>
                <a:schemeClr val="accent6">
                  <a:lumMod val="75000"/>
                </a:schemeClr>
              </a:solidFill>
              <a:prstDash val="sysDash"/>
            </a:ln>
            <a:effectLst>
              <a:outerShdw blurRad="50800" dist="38100" dir="2700000" algn="tl" rotWithShape="0">
                <a:prstClr val="black">
                  <a:alpha val="40000"/>
                </a:prstClr>
              </a:outerShdw>
            </a:effectLst>
          </c:spPr>
          <c:invertIfNegative val="0"/>
          <c:cat>
            <c:strRef>
              <c:f>Лист1!$A$2:$A$7</c:f>
              <c:strCache>
                <c:ptCount val="6"/>
                <c:pt idx="0">
                  <c:v>Открытость и доступность информации</c:v>
                </c:pt>
                <c:pt idx="1">
                  <c:v>Комфортность условий предоставления услуг</c:v>
                </c:pt>
                <c:pt idx="2">
                  <c:v>Доступность услуг для инвалидов</c:v>
                </c:pt>
                <c:pt idx="3">
                  <c:v>Доброжелательность, вежливость </c:v>
                </c:pt>
                <c:pt idx="4">
                  <c:v>Удовлетворенность условиями оказания услуг</c:v>
                </c:pt>
                <c:pt idx="5">
                  <c:v>Итоговый балл</c:v>
                </c:pt>
              </c:strCache>
            </c:strRef>
          </c:cat>
          <c:val>
            <c:numRef>
              <c:f>Лист1!$B$2:$B$7</c:f>
              <c:numCache>
                <c:formatCode>General</c:formatCode>
                <c:ptCount val="6"/>
                <c:pt idx="0">
                  <c:v>100</c:v>
                </c:pt>
                <c:pt idx="1">
                  <c:v>100</c:v>
                </c:pt>
                <c:pt idx="2">
                  <c:v>100</c:v>
                </c:pt>
                <c:pt idx="3">
                  <c:v>100</c:v>
                </c:pt>
                <c:pt idx="4">
                  <c:v>100</c:v>
                </c:pt>
                <c:pt idx="5">
                  <c:v>100</c:v>
                </c:pt>
              </c:numCache>
            </c:numRef>
          </c:val>
        </c:ser>
        <c:ser>
          <c:idx val="1"/>
          <c:order val="1"/>
          <c:tx>
            <c:strRef>
              <c:f>Лист1!$C$1</c:f>
              <c:strCache>
                <c:ptCount val="1"/>
                <c:pt idx="0">
                  <c:v>МДОБУ ЦРР - детский сад №20 "Родничек" Арсеньевского ГО</c:v>
                </c:pt>
              </c:strCache>
            </c:strRef>
          </c:tx>
          <c:spPr>
            <a:solidFill>
              <a:srgbClr val="00B050"/>
            </a:solidFill>
          </c:spPr>
          <c:invertIfNegative val="0"/>
          <c:dLbls>
            <c:txPr>
              <a:bodyPr/>
              <a:lstStyle/>
              <a:p>
                <a:pPr>
                  <a:defRPr sz="3200" b="1">
                    <a:solidFill>
                      <a:schemeClr val="bg1"/>
                    </a:solidFill>
                  </a:defRPr>
                </a:pPr>
                <a:endParaRPr lang="ru-RU"/>
              </a:p>
            </c:txPr>
            <c:dLblPos val="inBase"/>
            <c:showLegendKey val="0"/>
            <c:showVal val="1"/>
            <c:showCatName val="0"/>
            <c:showSerName val="0"/>
            <c:showPercent val="0"/>
            <c:showBubbleSize val="0"/>
            <c:showLeaderLines val="0"/>
          </c:dLbls>
          <c:cat>
            <c:strRef>
              <c:f>Лист1!$A$2:$A$7</c:f>
              <c:strCache>
                <c:ptCount val="6"/>
                <c:pt idx="0">
                  <c:v>Открытость и доступность информации</c:v>
                </c:pt>
                <c:pt idx="1">
                  <c:v>Комфортность условий предоставления услуг</c:v>
                </c:pt>
                <c:pt idx="2">
                  <c:v>Доступность услуг для инвалидов</c:v>
                </c:pt>
                <c:pt idx="3">
                  <c:v>Доброжелательность, вежливость </c:v>
                </c:pt>
                <c:pt idx="4">
                  <c:v>Удовлетворенность условиями оказания услуг</c:v>
                </c:pt>
                <c:pt idx="5">
                  <c:v>Итоговый балл</c:v>
                </c:pt>
              </c:strCache>
            </c:strRef>
          </c:cat>
          <c:val>
            <c:numRef>
              <c:f>Лист1!$C$2:$C$7</c:f>
              <c:numCache>
                <c:formatCode>General</c:formatCode>
                <c:ptCount val="6"/>
                <c:pt idx="0">
                  <c:v>84.6</c:v>
                </c:pt>
                <c:pt idx="1">
                  <c:v>68.7</c:v>
                </c:pt>
                <c:pt idx="2">
                  <c:v>39</c:v>
                </c:pt>
                <c:pt idx="3">
                  <c:v>99.2</c:v>
                </c:pt>
                <c:pt idx="4">
                  <c:v>77.8</c:v>
                </c:pt>
                <c:pt idx="5">
                  <c:v>77.8</c:v>
                </c:pt>
              </c:numCache>
            </c:numRef>
          </c:val>
        </c:ser>
        <c:dLbls>
          <c:showLegendKey val="0"/>
          <c:showVal val="0"/>
          <c:showCatName val="0"/>
          <c:showSerName val="0"/>
          <c:showPercent val="0"/>
          <c:showBubbleSize val="0"/>
        </c:dLbls>
        <c:gapWidth val="51"/>
        <c:overlap val="100"/>
        <c:axId val="97951104"/>
        <c:axId val="97981568"/>
      </c:barChart>
      <c:catAx>
        <c:axId val="97951104"/>
        <c:scaling>
          <c:orientation val="maxMin"/>
        </c:scaling>
        <c:delete val="0"/>
        <c:axPos val="l"/>
        <c:numFmt formatCode="m/d/yyyy" sourceLinked="1"/>
        <c:majorTickMark val="out"/>
        <c:minorTickMark val="none"/>
        <c:tickLblPos val="nextTo"/>
        <c:txPr>
          <a:bodyPr/>
          <a:lstStyle/>
          <a:p>
            <a:pPr>
              <a:defRPr sz="1200"/>
            </a:pPr>
            <a:endParaRPr lang="ru-RU"/>
          </a:p>
        </c:txPr>
        <c:crossAx val="97981568"/>
        <c:crosses val="autoZero"/>
        <c:auto val="1"/>
        <c:lblAlgn val="ctr"/>
        <c:lblOffset val="100"/>
        <c:noMultiLvlLbl val="0"/>
      </c:catAx>
      <c:valAx>
        <c:axId val="97981568"/>
        <c:scaling>
          <c:orientation val="minMax"/>
          <c:max val="100"/>
          <c:min val="0"/>
        </c:scaling>
        <c:delete val="0"/>
        <c:axPos val="t"/>
        <c:majorGridlines/>
        <c:numFmt formatCode="General" sourceLinked="1"/>
        <c:majorTickMark val="cross"/>
        <c:minorTickMark val="none"/>
        <c:tickLblPos val="nextTo"/>
        <c:txPr>
          <a:bodyPr/>
          <a:lstStyle/>
          <a:p>
            <a:pPr>
              <a:defRPr sz="1200" b="1"/>
            </a:pPr>
            <a:endParaRPr lang="ru-RU"/>
          </a:p>
        </c:txPr>
        <c:crossAx val="97951104"/>
        <c:crosses val="autoZero"/>
        <c:crossBetween val="between"/>
        <c:majorUnit val="10"/>
      </c:valAx>
    </c:plotArea>
    <c:plotVisOnly val="1"/>
    <c:dispBlanksAs val="gap"/>
    <c:showDLblsOverMax val="0"/>
  </c:chart>
  <c:txPr>
    <a:bodyPr/>
    <a:lstStyle/>
    <a:p>
      <a:pPr>
        <a:defRPr sz="1800"/>
      </a:pPr>
      <a:endParaRPr lang="ru-RU"/>
    </a:p>
  </c:tx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a:latin typeface="Arial Narrow" panose="020B0606020202030204" pitchFamily="34" charset="0"/>
              </a:defRPr>
            </a:pPr>
            <a:r>
              <a:rPr lang="ru-RU"/>
              <a:t>МДОБУ ЦРР - детский сад №26 "Росинка" Арсеньевского ГО</a:t>
            </a:r>
          </a:p>
        </c:rich>
      </c:tx>
      <c:layout/>
      <c:overlay val="0"/>
    </c:title>
    <c:autoTitleDeleted val="0"/>
    <c:plotArea>
      <c:layout>
        <c:manualLayout>
          <c:layoutTarget val="inner"/>
          <c:xMode val="edge"/>
          <c:yMode val="edge"/>
          <c:x val="0.35004622691574688"/>
          <c:y val="0.22264368858604258"/>
          <c:w val="0.60989656518996427"/>
          <c:h val="0.74482298384982981"/>
        </c:manualLayout>
      </c:layout>
      <c:barChart>
        <c:barDir val="bar"/>
        <c:grouping val="clustered"/>
        <c:varyColors val="0"/>
        <c:ser>
          <c:idx val="0"/>
          <c:order val="0"/>
          <c:tx>
            <c:strRef>
              <c:f>Лист1!$B$1</c:f>
              <c:strCache>
                <c:ptCount val="1"/>
                <c:pt idx="0">
                  <c:v>Ряд 1</c:v>
                </c:pt>
              </c:strCache>
            </c:strRef>
          </c:tx>
          <c:spPr>
            <a:solidFill>
              <a:schemeClr val="bg1"/>
            </a:solidFill>
            <a:ln w="6350">
              <a:solidFill>
                <a:schemeClr val="accent6">
                  <a:lumMod val="75000"/>
                </a:schemeClr>
              </a:solidFill>
              <a:prstDash val="sysDash"/>
            </a:ln>
            <a:effectLst>
              <a:outerShdw blurRad="50800" dist="38100" dir="2700000" algn="tl" rotWithShape="0">
                <a:prstClr val="black">
                  <a:alpha val="40000"/>
                </a:prstClr>
              </a:outerShdw>
            </a:effectLst>
          </c:spPr>
          <c:invertIfNegative val="0"/>
          <c:cat>
            <c:strRef>
              <c:f>Лист1!$A$2:$A$7</c:f>
              <c:strCache>
                <c:ptCount val="6"/>
                <c:pt idx="0">
                  <c:v>Открытость и доступность информации</c:v>
                </c:pt>
                <c:pt idx="1">
                  <c:v>Комфортность условий предоставления услуг</c:v>
                </c:pt>
                <c:pt idx="2">
                  <c:v>Доступность услуг для инвалидов</c:v>
                </c:pt>
                <c:pt idx="3">
                  <c:v>Доброжелательность, вежливость </c:v>
                </c:pt>
                <c:pt idx="4">
                  <c:v>Удовлетворенность условиями оказания услуг</c:v>
                </c:pt>
                <c:pt idx="5">
                  <c:v>Итоговый балл</c:v>
                </c:pt>
              </c:strCache>
            </c:strRef>
          </c:cat>
          <c:val>
            <c:numRef>
              <c:f>Лист1!$B$2:$B$7</c:f>
              <c:numCache>
                <c:formatCode>General</c:formatCode>
                <c:ptCount val="6"/>
                <c:pt idx="0">
                  <c:v>100</c:v>
                </c:pt>
                <c:pt idx="1">
                  <c:v>100</c:v>
                </c:pt>
                <c:pt idx="2">
                  <c:v>100</c:v>
                </c:pt>
                <c:pt idx="3">
                  <c:v>100</c:v>
                </c:pt>
                <c:pt idx="4">
                  <c:v>100</c:v>
                </c:pt>
                <c:pt idx="5">
                  <c:v>100</c:v>
                </c:pt>
              </c:numCache>
            </c:numRef>
          </c:val>
        </c:ser>
        <c:ser>
          <c:idx val="1"/>
          <c:order val="1"/>
          <c:tx>
            <c:strRef>
              <c:f>Лист1!$C$1</c:f>
              <c:strCache>
                <c:ptCount val="1"/>
                <c:pt idx="0">
                  <c:v>МДОБУ ЦРР - детский сад №26 "Росинка" Арсеньевского ГО</c:v>
                </c:pt>
              </c:strCache>
            </c:strRef>
          </c:tx>
          <c:spPr>
            <a:solidFill>
              <a:srgbClr val="00B050"/>
            </a:solidFill>
          </c:spPr>
          <c:invertIfNegative val="0"/>
          <c:dLbls>
            <c:txPr>
              <a:bodyPr/>
              <a:lstStyle/>
              <a:p>
                <a:pPr>
                  <a:defRPr sz="3200" b="1">
                    <a:solidFill>
                      <a:schemeClr val="bg1"/>
                    </a:solidFill>
                  </a:defRPr>
                </a:pPr>
                <a:endParaRPr lang="ru-RU"/>
              </a:p>
            </c:txPr>
            <c:dLblPos val="inBase"/>
            <c:showLegendKey val="0"/>
            <c:showVal val="1"/>
            <c:showCatName val="0"/>
            <c:showSerName val="0"/>
            <c:showPercent val="0"/>
            <c:showBubbleSize val="0"/>
            <c:showLeaderLines val="0"/>
          </c:dLbls>
          <c:cat>
            <c:strRef>
              <c:f>Лист1!$A$2:$A$7</c:f>
              <c:strCache>
                <c:ptCount val="6"/>
                <c:pt idx="0">
                  <c:v>Открытость и доступность информации</c:v>
                </c:pt>
                <c:pt idx="1">
                  <c:v>Комфортность условий предоставления услуг</c:v>
                </c:pt>
                <c:pt idx="2">
                  <c:v>Доступность услуг для инвалидов</c:v>
                </c:pt>
                <c:pt idx="3">
                  <c:v>Доброжелательность, вежливость </c:v>
                </c:pt>
                <c:pt idx="4">
                  <c:v>Удовлетворенность условиями оказания услуг</c:v>
                </c:pt>
                <c:pt idx="5">
                  <c:v>Итоговый балл</c:v>
                </c:pt>
              </c:strCache>
            </c:strRef>
          </c:cat>
          <c:val>
            <c:numRef>
              <c:f>Лист1!$C$2:$C$7</c:f>
              <c:numCache>
                <c:formatCode>General</c:formatCode>
                <c:ptCount val="6"/>
                <c:pt idx="0">
                  <c:v>91.9</c:v>
                </c:pt>
                <c:pt idx="1">
                  <c:v>71</c:v>
                </c:pt>
                <c:pt idx="2">
                  <c:v>30</c:v>
                </c:pt>
                <c:pt idx="3">
                  <c:v>94.4</c:v>
                </c:pt>
                <c:pt idx="4">
                  <c:v>75.8</c:v>
                </c:pt>
                <c:pt idx="5">
                  <c:v>75.8</c:v>
                </c:pt>
              </c:numCache>
            </c:numRef>
          </c:val>
        </c:ser>
        <c:dLbls>
          <c:showLegendKey val="0"/>
          <c:showVal val="0"/>
          <c:showCatName val="0"/>
          <c:showSerName val="0"/>
          <c:showPercent val="0"/>
          <c:showBubbleSize val="0"/>
        </c:dLbls>
        <c:gapWidth val="51"/>
        <c:overlap val="100"/>
        <c:axId val="98050048"/>
        <c:axId val="98051584"/>
      </c:barChart>
      <c:catAx>
        <c:axId val="98050048"/>
        <c:scaling>
          <c:orientation val="maxMin"/>
        </c:scaling>
        <c:delete val="0"/>
        <c:axPos val="l"/>
        <c:numFmt formatCode="m/d/yyyy" sourceLinked="1"/>
        <c:majorTickMark val="out"/>
        <c:minorTickMark val="none"/>
        <c:tickLblPos val="nextTo"/>
        <c:txPr>
          <a:bodyPr/>
          <a:lstStyle/>
          <a:p>
            <a:pPr>
              <a:defRPr sz="1200"/>
            </a:pPr>
            <a:endParaRPr lang="ru-RU"/>
          </a:p>
        </c:txPr>
        <c:crossAx val="98051584"/>
        <c:crosses val="autoZero"/>
        <c:auto val="1"/>
        <c:lblAlgn val="ctr"/>
        <c:lblOffset val="100"/>
        <c:noMultiLvlLbl val="0"/>
      </c:catAx>
      <c:valAx>
        <c:axId val="98051584"/>
        <c:scaling>
          <c:orientation val="minMax"/>
          <c:max val="100"/>
          <c:min val="0"/>
        </c:scaling>
        <c:delete val="0"/>
        <c:axPos val="t"/>
        <c:majorGridlines/>
        <c:numFmt formatCode="General" sourceLinked="1"/>
        <c:majorTickMark val="cross"/>
        <c:minorTickMark val="none"/>
        <c:tickLblPos val="nextTo"/>
        <c:txPr>
          <a:bodyPr/>
          <a:lstStyle/>
          <a:p>
            <a:pPr>
              <a:defRPr sz="1200" b="1"/>
            </a:pPr>
            <a:endParaRPr lang="ru-RU"/>
          </a:p>
        </c:txPr>
        <c:crossAx val="98050048"/>
        <c:crosses val="autoZero"/>
        <c:crossBetween val="between"/>
        <c:majorUnit val="10"/>
      </c:valAx>
    </c:plotArea>
    <c:plotVisOnly val="1"/>
    <c:dispBlanksAs val="gap"/>
    <c:showDLblsOverMax val="0"/>
  </c:chart>
  <c:txPr>
    <a:bodyPr/>
    <a:lstStyle/>
    <a:p>
      <a:pPr>
        <a:defRPr sz="1800"/>
      </a:pPr>
      <a:endParaRPr lang="ru-RU"/>
    </a:p>
  </c:tx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a:latin typeface="Arial Narrow" panose="020B0606020202030204" pitchFamily="34" charset="0"/>
              </a:defRPr>
            </a:pPr>
            <a:r>
              <a:rPr lang="ru-RU"/>
              <a:t>МДОБУ ЦРР - детский сад №12 "Золотой ключик" Арсеньевского ГО</a:t>
            </a:r>
          </a:p>
        </c:rich>
      </c:tx>
      <c:layout/>
      <c:overlay val="0"/>
    </c:title>
    <c:autoTitleDeleted val="0"/>
    <c:plotArea>
      <c:layout>
        <c:manualLayout>
          <c:layoutTarget val="inner"/>
          <c:xMode val="edge"/>
          <c:yMode val="edge"/>
          <c:x val="0.35004622691574688"/>
          <c:y val="0.22264368858604258"/>
          <c:w val="0.60989656518996427"/>
          <c:h val="0.74482298384982981"/>
        </c:manualLayout>
      </c:layout>
      <c:barChart>
        <c:barDir val="bar"/>
        <c:grouping val="clustered"/>
        <c:varyColors val="0"/>
        <c:ser>
          <c:idx val="0"/>
          <c:order val="0"/>
          <c:tx>
            <c:strRef>
              <c:f>Лист1!$B$1</c:f>
              <c:strCache>
                <c:ptCount val="1"/>
                <c:pt idx="0">
                  <c:v>Ряд 1</c:v>
                </c:pt>
              </c:strCache>
            </c:strRef>
          </c:tx>
          <c:spPr>
            <a:solidFill>
              <a:schemeClr val="bg1"/>
            </a:solidFill>
            <a:ln w="6350">
              <a:solidFill>
                <a:schemeClr val="accent6">
                  <a:lumMod val="75000"/>
                </a:schemeClr>
              </a:solidFill>
              <a:prstDash val="sysDash"/>
            </a:ln>
            <a:effectLst>
              <a:outerShdw blurRad="50800" dist="38100" dir="2700000" algn="tl" rotWithShape="0">
                <a:prstClr val="black">
                  <a:alpha val="40000"/>
                </a:prstClr>
              </a:outerShdw>
            </a:effectLst>
          </c:spPr>
          <c:invertIfNegative val="0"/>
          <c:cat>
            <c:strRef>
              <c:f>Лист1!$A$2:$A$7</c:f>
              <c:strCache>
                <c:ptCount val="6"/>
                <c:pt idx="0">
                  <c:v>Открытость и доступность информации</c:v>
                </c:pt>
                <c:pt idx="1">
                  <c:v>Комфортность условий предоставления услуг</c:v>
                </c:pt>
                <c:pt idx="2">
                  <c:v>Доступность услуг для инвалидов</c:v>
                </c:pt>
                <c:pt idx="3">
                  <c:v>Доброжелательность, вежливость </c:v>
                </c:pt>
                <c:pt idx="4">
                  <c:v>Удовлетворенность условиями оказания услуг</c:v>
                </c:pt>
                <c:pt idx="5">
                  <c:v>Итоговый балл</c:v>
                </c:pt>
              </c:strCache>
            </c:strRef>
          </c:cat>
          <c:val>
            <c:numRef>
              <c:f>Лист1!$B$2:$B$7</c:f>
              <c:numCache>
                <c:formatCode>General</c:formatCode>
                <c:ptCount val="6"/>
                <c:pt idx="0">
                  <c:v>100</c:v>
                </c:pt>
                <c:pt idx="1">
                  <c:v>100</c:v>
                </c:pt>
                <c:pt idx="2">
                  <c:v>100</c:v>
                </c:pt>
                <c:pt idx="3">
                  <c:v>100</c:v>
                </c:pt>
                <c:pt idx="4">
                  <c:v>100</c:v>
                </c:pt>
                <c:pt idx="5">
                  <c:v>100</c:v>
                </c:pt>
              </c:numCache>
            </c:numRef>
          </c:val>
        </c:ser>
        <c:ser>
          <c:idx val="1"/>
          <c:order val="1"/>
          <c:tx>
            <c:strRef>
              <c:f>Лист1!$C$1</c:f>
              <c:strCache>
                <c:ptCount val="1"/>
                <c:pt idx="0">
                  <c:v>МДОБУ ЦРР - детский сад №12 "Золотой ключик" Арсеньевского ГО</c:v>
                </c:pt>
              </c:strCache>
            </c:strRef>
          </c:tx>
          <c:spPr>
            <a:solidFill>
              <a:srgbClr val="00B050"/>
            </a:solidFill>
          </c:spPr>
          <c:invertIfNegative val="0"/>
          <c:dLbls>
            <c:txPr>
              <a:bodyPr/>
              <a:lstStyle/>
              <a:p>
                <a:pPr>
                  <a:defRPr sz="3200" b="1">
                    <a:solidFill>
                      <a:schemeClr val="bg1"/>
                    </a:solidFill>
                  </a:defRPr>
                </a:pPr>
                <a:endParaRPr lang="ru-RU"/>
              </a:p>
            </c:txPr>
            <c:dLblPos val="inBase"/>
            <c:showLegendKey val="0"/>
            <c:showVal val="1"/>
            <c:showCatName val="0"/>
            <c:showSerName val="0"/>
            <c:showPercent val="0"/>
            <c:showBubbleSize val="0"/>
            <c:showLeaderLines val="0"/>
          </c:dLbls>
          <c:cat>
            <c:strRef>
              <c:f>Лист1!$A$2:$A$7</c:f>
              <c:strCache>
                <c:ptCount val="6"/>
                <c:pt idx="0">
                  <c:v>Открытость и доступность информации</c:v>
                </c:pt>
                <c:pt idx="1">
                  <c:v>Комфортность условий предоставления услуг</c:v>
                </c:pt>
                <c:pt idx="2">
                  <c:v>Доступность услуг для инвалидов</c:v>
                </c:pt>
                <c:pt idx="3">
                  <c:v>Доброжелательность, вежливость </c:v>
                </c:pt>
                <c:pt idx="4">
                  <c:v>Удовлетворенность условиями оказания услуг</c:v>
                </c:pt>
                <c:pt idx="5">
                  <c:v>Итоговый балл</c:v>
                </c:pt>
              </c:strCache>
            </c:strRef>
          </c:cat>
          <c:val>
            <c:numRef>
              <c:f>Лист1!$C$2:$C$7</c:f>
              <c:numCache>
                <c:formatCode>General</c:formatCode>
                <c:ptCount val="6"/>
                <c:pt idx="0">
                  <c:v>94.4</c:v>
                </c:pt>
                <c:pt idx="1">
                  <c:v>74</c:v>
                </c:pt>
                <c:pt idx="2">
                  <c:v>16</c:v>
                </c:pt>
                <c:pt idx="3">
                  <c:v>95.6</c:v>
                </c:pt>
                <c:pt idx="4">
                  <c:v>74.400000000000006</c:v>
                </c:pt>
                <c:pt idx="5">
                  <c:v>74.400000000000006</c:v>
                </c:pt>
              </c:numCache>
            </c:numRef>
          </c:val>
        </c:ser>
        <c:dLbls>
          <c:showLegendKey val="0"/>
          <c:showVal val="0"/>
          <c:showCatName val="0"/>
          <c:showSerName val="0"/>
          <c:showPercent val="0"/>
          <c:showBubbleSize val="0"/>
        </c:dLbls>
        <c:gapWidth val="51"/>
        <c:overlap val="100"/>
        <c:axId val="98451840"/>
        <c:axId val="98453376"/>
      </c:barChart>
      <c:catAx>
        <c:axId val="98451840"/>
        <c:scaling>
          <c:orientation val="maxMin"/>
        </c:scaling>
        <c:delete val="0"/>
        <c:axPos val="l"/>
        <c:numFmt formatCode="m/d/yyyy" sourceLinked="1"/>
        <c:majorTickMark val="out"/>
        <c:minorTickMark val="none"/>
        <c:tickLblPos val="nextTo"/>
        <c:txPr>
          <a:bodyPr/>
          <a:lstStyle/>
          <a:p>
            <a:pPr>
              <a:defRPr sz="1200"/>
            </a:pPr>
            <a:endParaRPr lang="ru-RU"/>
          </a:p>
        </c:txPr>
        <c:crossAx val="98453376"/>
        <c:crosses val="autoZero"/>
        <c:auto val="1"/>
        <c:lblAlgn val="ctr"/>
        <c:lblOffset val="100"/>
        <c:noMultiLvlLbl val="0"/>
      </c:catAx>
      <c:valAx>
        <c:axId val="98453376"/>
        <c:scaling>
          <c:orientation val="minMax"/>
          <c:max val="100"/>
          <c:min val="0"/>
        </c:scaling>
        <c:delete val="0"/>
        <c:axPos val="t"/>
        <c:majorGridlines/>
        <c:numFmt formatCode="General" sourceLinked="1"/>
        <c:majorTickMark val="cross"/>
        <c:minorTickMark val="none"/>
        <c:tickLblPos val="nextTo"/>
        <c:txPr>
          <a:bodyPr/>
          <a:lstStyle/>
          <a:p>
            <a:pPr>
              <a:defRPr sz="1200" b="1"/>
            </a:pPr>
            <a:endParaRPr lang="ru-RU"/>
          </a:p>
        </c:txPr>
        <c:crossAx val="98451840"/>
        <c:crosses val="autoZero"/>
        <c:crossBetween val="between"/>
        <c:majorUnit val="10"/>
      </c:valAx>
    </c:plotArea>
    <c:plotVisOnly val="1"/>
    <c:dispBlanksAs val="gap"/>
    <c:showDLblsOverMax val="0"/>
  </c:chart>
  <c:txPr>
    <a:bodyPr/>
    <a:lstStyle/>
    <a:p>
      <a:pPr>
        <a:defRPr sz="1800"/>
      </a:pPr>
      <a:endParaRPr lang="ru-RU"/>
    </a:p>
  </c:tx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a:latin typeface="Arial Narrow" panose="020B0606020202030204" pitchFamily="34" charset="0"/>
              </a:defRPr>
            </a:pPr>
            <a:r>
              <a:rPr lang="ru-RU"/>
              <a:t>МОБУ "Средняя общеобразовательная школа №5" Арсеньевского ГО</a:t>
            </a:r>
          </a:p>
        </c:rich>
      </c:tx>
      <c:layout/>
      <c:overlay val="0"/>
    </c:title>
    <c:autoTitleDeleted val="0"/>
    <c:plotArea>
      <c:layout>
        <c:manualLayout>
          <c:layoutTarget val="inner"/>
          <c:xMode val="edge"/>
          <c:yMode val="edge"/>
          <c:x val="0.35004622691574688"/>
          <c:y val="0.22264368858604258"/>
          <c:w val="0.60989656518996427"/>
          <c:h val="0.74482298384982981"/>
        </c:manualLayout>
      </c:layout>
      <c:barChart>
        <c:barDir val="bar"/>
        <c:grouping val="clustered"/>
        <c:varyColors val="0"/>
        <c:ser>
          <c:idx val="0"/>
          <c:order val="0"/>
          <c:tx>
            <c:strRef>
              <c:f>Лист1!$B$1</c:f>
              <c:strCache>
                <c:ptCount val="1"/>
                <c:pt idx="0">
                  <c:v>Ряд 1</c:v>
                </c:pt>
              </c:strCache>
            </c:strRef>
          </c:tx>
          <c:spPr>
            <a:solidFill>
              <a:schemeClr val="bg1"/>
            </a:solidFill>
            <a:ln w="6350">
              <a:solidFill>
                <a:schemeClr val="accent6">
                  <a:lumMod val="75000"/>
                </a:schemeClr>
              </a:solidFill>
              <a:prstDash val="sysDash"/>
            </a:ln>
            <a:effectLst>
              <a:outerShdw blurRad="50800" dist="38100" dir="2700000" algn="tl" rotWithShape="0">
                <a:prstClr val="black">
                  <a:alpha val="40000"/>
                </a:prstClr>
              </a:outerShdw>
            </a:effectLst>
          </c:spPr>
          <c:invertIfNegative val="0"/>
          <c:cat>
            <c:strRef>
              <c:f>Лист1!$A$2:$A$7</c:f>
              <c:strCache>
                <c:ptCount val="6"/>
                <c:pt idx="0">
                  <c:v>Открытость и доступность информации</c:v>
                </c:pt>
                <c:pt idx="1">
                  <c:v>Комфортность условий предоставления услуг</c:v>
                </c:pt>
                <c:pt idx="2">
                  <c:v>Доступность услуг для инвалидов</c:v>
                </c:pt>
                <c:pt idx="3">
                  <c:v>Доброжелательность, вежливость </c:v>
                </c:pt>
                <c:pt idx="4">
                  <c:v>Удовлетворенность условиями оказания услуг</c:v>
                </c:pt>
                <c:pt idx="5">
                  <c:v>Итоговый балл</c:v>
                </c:pt>
              </c:strCache>
            </c:strRef>
          </c:cat>
          <c:val>
            <c:numRef>
              <c:f>Лист1!$B$2:$B$7</c:f>
              <c:numCache>
                <c:formatCode>General</c:formatCode>
                <c:ptCount val="6"/>
                <c:pt idx="0">
                  <c:v>100</c:v>
                </c:pt>
                <c:pt idx="1">
                  <c:v>100</c:v>
                </c:pt>
                <c:pt idx="2">
                  <c:v>100</c:v>
                </c:pt>
                <c:pt idx="3">
                  <c:v>100</c:v>
                </c:pt>
                <c:pt idx="4">
                  <c:v>100</c:v>
                </c:pt>
                <c:pt idx="5">
                  <c:v>100</c:v>
                </c:pt>
              </c:numCache>
            </c:numRef>
          </c:val>
        </c:ser>
        <c:ser>
          <c:idx val="1"/>
          <c:order val="1"/>
          <c:tx>
            <c:strRef>
              <c:f>Лист1!$C$1</c:f>
              <c:strCache>
                <c:ptCount val="1"/>
                <c:pt idx="0">
                  <c:v>МОБУ "Средняя общеобразовательная школа №5" Арсеньевского ГО</c:v>
                </c:pt>
              </c:strCache>
            </c:strRef>
          </c:tx>
          <c:spPr>
            <a:solidFill>
              <a:srgbClr val="00B050"/>
            </a:solidFill>
          </c:spPr>
          <c:invertIfNegative val="0"/>
          <c:dLbls>
            <c:txPr>
              <a:bodyPr/>
              <a:lstStyle/>
              <a:p>
                <a:pPr>
                  <a:defRPr sz="3200" b="1">
                    <a:solidFill>
                      <a:schemeClr val="bg1"/>
                    </a:solidFill>
                  </a:defRPr>
                </a:pPr>
                <a:endParaRPr lang="ru-RU"/>
              </a:p>
            </c:txPr>
            <c:dLblPos val="inBase"/>
            <c:showLegendKey val="0"/>
            <c:showVal val="1"/>
            <c:showCatName val="0"/>
            <c:showSerName val="0"/>
            <c:showPercent val="0"/>
            <c:showBubbleSize val="0"/>
            <c:showLeaderLines val="0"/>
          </c:dLbls>
          <c:cat>
            <c:strRef>
              <c:f>Лист1!$A$2:$A$7</c:f>
              <c:strCache>
                <c:ptCount val="6"/>
                <c:pt idx="0">
                  <c:v>Открытость и доступность информации</c:v>
                </c:pt>
                <c:pt idx="1">
                  <c:v>Комфортность условий предоставления услуг</c:v>
                </c:pt>
                <c:pt idx="2">
                  <c:v>Доступность услуг для инвалидов</c:v>
                </c:pt>
                <c:pt idx="3">
                  <c:v>Доброжелательность, вежливость </c:v>
                </c:pt>
                <c:pt idx="4">
                  <c:v>Удовлетворенность условиями оказания услуг</c:v>
                </c:pt>
                <c:pt idx="5">
                  <c:v>Итоговый балл</c:v>
                </c:pt>
              </c:strCache>
            </c:strRef>
          </c:cat>
          <c:val>
            <c:numRef>
              <c:f>Лист1!$C$2:$C$7</c:f>
              <c:numCache>
                <c:formatCode>General</c:formatCode>
                <c:ptCount val="6"/>
                <c:pt idx="0">
                  <c:v>96.2</c:v>
                </c:pt>
                <c:pt idx="1">
                  <c:v>96</c:v>
                </c:pt>
                <c:pt idx="2">
                  <c:v>65.400000000000006</c:v>
                </c:pt>
                <c:pt idx="3">
                  <c:v>96.6</c:v>
                </c:pt>
                <c:pt idx="4">
                  <c:v>89.9</c:v>
                </c:pt>
                <c:pt idx="5">
                  <c:v>89.9</c:v>
                </c:pt>
              </c:numCache>
            </c:numRef>
          </c:val>
        </c:ser>
        <c:dLbls>
          <c:showLegendKey val="0"/>
          <c:showVal val="0"/>
          <c:showCatName val="0"/>
          <c:showSerName val="0"/>
          <c:showPercent val="0"/>
          <c:showBubbleSize val="0"/>
        </c:dLbls>
        <c:gapWidth val="51"/>
        <c:overlap val="100"/>
        <c:axId val="98142848"/>
        <c:axId val="98156928"/>
      </c:barChart>
      <c:catAx>
        <c:axId val="98142848"/>
        <c:scaling>
          <c:orientation val="maxMin"/>
        </c:scaling>
        <c:delete val="0"/>
        <c:axPos val="l"/>
        <c:numFmt formatCode="m/d/yyyy" sourceLinked="1"/>
        <c:majorTickMark val="out"/>
        <c:minorTickMark val="none"/>
        <c:tickLblPos val="nextTo"/>
        <c:txPr>
          <a:bodyPr/>
          <a:lstStyle/>
          <a:p>
            <a:pPr>
              <a:defRPr sz="1200"/>
            </a:pPr>
            <a:endParaRPr lang="ru-RU"/>
          </a:p>
        </c:txPr>
        <c:crossAx val="98156928"/>
        <c:crosses val="autoZero"/>
        <c:auto val="1"/>
        <c:lblAlgn val="ctr"/>
        <c:lblOffset val="100"/>
        <c:noMultiLvlLbl val="0"/>
      </c:catAx>
      <c:valAx>
        <c:axId val="98156928"/>
        <c:scaling>
          <c:orientation val="minMax"/>
          <c:max val="100"/>
          <c:min val="0"/>
        </c:scaling>
        <c:delete val="0"/>
        <c:axPos val="t"/>
        <c:majorGridlines/>
        <c:numFmt formatCode="General" sourceLinked="1"/>
        <c:majorTickMark val="cross"/>
        <c:minorTickMark val="none"/>
        <c:tickLblPos val="nextTo"/>
        <c:txPr>
          <a:bodyPr/>
          <a:lstStyle/>
          <a:p>
            <a:pPr>
              <a:defRPr sz="1200" b="1"/>
            </a:pPr>
            <a:endParaRPr lang="ru-RU"/>
          </a:p>
        </c:txPr>
        <c:crossAx val="98142848"/>
        <c:crosses val="autoZero"/>
        <c:crossBetween val="between"/>
        <c:majorUnit val="10"/>
      </c:valAx>
    </c:plotArea>
    <c:plotVisOnly val="1"/>
    <c:dispBlanksAs val="gap"/>
    <c:showDLblsOverMax val="0"/>
  </c:chart>
  <c:txPr>
    <a:bodyPr/>
    <a:lstStyle/>
    <a:p>
      <a:pPr>
        <a:defRPr sz="1800"/>
      </a:pPr>
      <a:endParaRPr lang="ru-RU"/>
    </a:p>
  </c:tx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a:latin typeface="Arial Narrow" panose="020B0606020202030204" pitchFamily="34" charset="0"/>
              </a:defRPr>
            </a:pPr>
            <a:r>
              <a:rPr lang="ru-RU"/>
              <a:t>МОБУ "Гимназия №7" Арсеньевского ГО</a:t>
            </a:r>
          </a:p>
        </c:rich>
      </c:tx>
      <c:layout/>
      <c:overlay val="0"/>
    </c:title>
    <c:autoTitleDeleted val="0"/>
    <c:plotArea>
      <c:layout>
        <c:manualLayout>
          <c:layoutTarget val="inner"/>
          <c:xMode val="edge"/>
          <c:yMode val="edge"/>
          <c:x val="0.35004622691574688"/>
          <c:y val="0.22264368858604258"/>
          <c:w val="0.60989656518996427"/>
          <c:h val="0.74482298384982981"/>
        </c:manualLayout>
      </c:layout>
      <c:barChart>
        <c:barDir val="bar"/>
        <c:grouping val="clustered"/>
        <c:varyColors val="0"/>
        <c:ser>
          <c:idx val="0"/>
          <c:order val="0"/>
          <c:tx>
            <c:strRef>
              <c:f>Лист1!$B$1</c:f>
              <c:strCache>
                <c:ptCount val="1"/>
                <c:pt idx="0">
                  <c:v>Ряд 1</c:v>
                </c:pt>
              </c:strCache>
            </c:strRef>
          </c:tx>
          <c:spPr>
            <a:solidFill>
              <a:schemeClr val="bg1"/>
            </a:solidFill>
            <a:ln w="6350">
              <a:solidFill>
                <a:schemeClr val="accent6">
                  <a:lumMod val="75000"/>
                </a:schemeClr>
              </a:solidFill>
              <a:prstDash val="sysDash"/>
            </a:ln>
            <a:effectLst>
              <a:outerShdw blurRad="50800" dist="38100" dir="2700000" algn="tl" rotWithShape="0">
                <a:prstClr val="black">
                  <a:alpha val="40000"/>
                </a:prstClr>
              </a:outerShdw>
            </a:effectLst>
          </c:spPr>
          <c:invertIfNegative val="0"/>
          <c:cat>
            <c:strRef>
              <c:f>Лист1!$A$2:$A$7</c:f>
              <c:strCache>
                <c:ptCount val="6"/>
                <c:pt idx="0">
                  <c:v>Открытость и доступность информации</c:v>
                </c:pt>
                <c:pt idx="1">
                  <c:v>Комфортность условий предоставления услуг</c:v>
                </c:pt>
                <c:pt idx="2">
                  <c:v>Доступность услуг для инвалидов</c:v>
                </c:pt>
                <c:pt idx="3">
                  <c:v>Доброжелательность, вежливость </c:v>
                </c:pt>
                <c:pt idx="4">
                  <c:v>Удовлетворенность условиями оказания услуг</c:v>
                </c:pt>
                <c:pt idx="5">
                  <c:v>Итоговый балл</c:v>
                </c:pt>
              </c:strCache>
            </c:strRef>
          </c:cat>
          <c:val>
            <c:numRef>
              <c:f>Лист1!$B$2:$B$7</c:f>
              <c:numCache>
                <c:formatCode>General</c:formatCode>
                <c:ptCount val="6"/>
                <c:pt idx="0">
                  <c:v>100</c:v>
                </c:pt>
                <c:pt idx="1">
                  <c:v>100</c:v>
                </c:pt>
                <c:pt idx="2">
                  <c:v>100</c:v>
                </c:pt>
                <c:pt idx="3">
                  <c:v>100</c:v>
                </c:pt>
                <c:pt idx="4">
                  <c:v>100</c:v>
                </c:pt>
                <c:pt idx="5">
                  <c:v>100</c:v>
                </c:pt>
              </c:numCache>
            </c:numRef>
          </c:val>
        </c:ser>
        <c:ser>
          <c:idx val="1"/>
          <c:order val="1"/>
          <c:tx>
            <c:strRef>
              <c:f>Лист1!$C$1</c:f>
              <c:strCache>
                <c:ptCount val="1"/>
                <c:pt idx="0">
                  <c:v>МОБУ "Гимназия №7" Арсеньевского ГО</c:v>
                </c:pt>
              </c:strCache>
            </c:strRef>
          </c:tx>
          <c:spPr>
            <a:solidFill>
              <a:srgbClr val="00B050"/>
            </a:solidFill>
          </c:spPr>
          <c:invertIfNegative val="0"/>
          <c:dLbls>
            <c:txPr>
              <a:bodyPr/>
              <a:lstStyle/>
              <a:p>
                <a:pPr>
                  <a:defRPr sz="3200" b="1">
                    <a:solidFill>
                      <a:schemeClr val="bg1"/>
                    </a:solidFill>
                  </a:defRPr>
                </a:pPr>
                <a:endParaRPr lang="ru-RU"/>
              </a:p>
            </c:txPr>
            <c:dLblPos val="inBase"/>
            <c:showLegendKey val="0"/>
            <c:showVal val="1"/>
            <c:showCatName val="0"/>
            <c:showSerName val="0"/>
            <c:showPercent val="0"/>
            <c:showBubbleSize val="0"/>
            <c:showLeaderLines val="0"/>
          </c:dLbls>
          <c:cat>
            <c:strRef>
              <c:f>Лист1!$A$2:$A$7</c:f>
              <c:strCache>
                <c:ptCount val="6"/>
                <c:pt idx="0">
                  <c:v>Открытость и доступность информации</c:v>
                </c:pt>
                <c:pt idx="1">
                  <c:v>Комфортность условий предоставления услуг</c:v>
                </c:pt>
                <c:pt idx="2">
                  <c:v>Доступность услуг для инвалидов</c:v>
                </c:pt>
                <c:pt idx="3">
                  <c:v>Доброжелательность, вежливость </c:v>
                </c:pt>
                <c:pt idx="4">
                  <c:v>Удовлетворенность условиями оказания услуг</c:v>
                </c:pt>
                <c:pt idx="5">
                  <c:v>Итоговый балл</c:v>
                </c:pt>
              </c:strCache>
            </c:strRef>
          </c:cat>
          <c:val>
            <c:numRef>
              <c:f>Лист1!$C$2:$C$7</c:f>
              <c:numCache>
                <c:formatCode>General</c:formatCode>
                <c:ptCount val="6"/>
                <c:pt idx="0">
                  <c:v>98.4</c:v>
                </c:pt>
                <c:pt idx="1">
                  <c:v>94</c:v>
                </c:pt>
                <c:pt idx="2">
                  <c:v>63.9</c:v>
                </c:pt>
                <c:pt idx="3">
                  <c:v>94.6</c:v>
                </c:pt>
                <c:pt idx="4">
                  <c:v>88.7</c:v>
                </c:pt>
                <c:pt idx="5">
                  <c:v>88.7</c:v>
                </c:pt>
              </c:numCache>
            </c:numRef>
          </c:val>
        </c:ser>
        <c:dLbls>
          <c:showLegendKey val="0"/>
          <c:showVal val="0"/>
          <c:showCatName val="0"/>
          <c:showSerName val="0"/>
          <c:showPercent val="0"/>
          <c:showBubbleSize val="0"/>
        </c:dLbls>
        <c:gapWidth val="51"/>
        <c:overlap val="100"/>
        <c:axId val="98241536"/>
        <c:axId val="98251520"/>
      </c:barChart>
      <c:catAx>
        <c:axId val="98241536"/>
        <c:scaling>
          <c:orientation val="maxMin"/>
        </c:scaling>
        <c:delete val="0"/>
        <c:axPos val="l"/>
        <c:numFmt formatCode="m/d/yyyy" sourceLinked="1"/>
        <c:majorTickMark val="out"/>
        <c:minorTickMark val="none"/>
        <c:tickLblPos val="nextTo"/>
        <c:txPr>
          <a:bodyPr/>
          <a:lstStyle/>
          <a:p>
            <a:pPr>
              <a:defRPr sz="1200"/>
            </a:pPr>
            <a:endParaRPr lang="ru-RU"/>
          </a:p>
        </c:txPr>
        <c:crossAx val="98251520"/>
        <c:crosses val="autoZero"/>
        <c:auto val="1"/>
        <c:lblAlgn val="ctr"/>
        <c:lblOffset val="100"/>
        <c:noMultiLvlLbl val="0"/>
      </c:catAx>
      <c:valAx>
        <c:axId val="98251520"/>
        <c:scaling>
          <c:orientation val="minMax"/>
          <c:max val="100"/>
          <c:min val="0"/>
        </c:scaling>
        <c:delete val="0"/>
        <c:axPos val="t"/>
        <c:majorGridlines/>
        <c:numFmt formatCode="General" sourceLinked="1"/>
        <c:majorTickMark val="cross"/>
        <c:minorTickMark val="none"/>
        <c:tickLblPos val="nextTo"/>
        <c:txPr>
          <a:bodyPr/>
          <a:lstStyle/>
          <a:p>
            <a:pPr>
              <a:defRPr sz="1200" b="1"/>
            </a:pPr>
            <a:endParaRPr lang="ru-RU"/>
          </a:p>
        </c:txPr>
        <c:crossAx val="98241536"/>
        <c:crosses val="autoZero"/>
        <c:crossBetween val="between"/>
        <c:majorUnit val="10"/>
      </c:valAx>
    </c:plotArea>
    <c:plotVisOnly val="1"/>
    <c:dispBlanksAs val="gap"/>
    <c:showDLblsOverMax val="0"/>
  </c:chart>
  <c:txPr>
    <a:bodyPr/>
    <a:lstStyle/>
    <a:p>
      <a:pPr>
        <a:defRPr sz="1800"/>
      </a:pPr>
      <a:endParaRPr lang="ru-RU"/>
    </a:p>
  </c:txPr>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a:latin typeface="Arial Narrow" panose="020B0606020202030204" pitchFamily="34" charset="0"/>
              </a:defRPr>
            </a:pPr>
            <a:r>
              <a:rPr lang="ru-RU"/>
              <a:t>МОБУ "Средняя общеобразовательная школа №10" Арсеньевского ГО</a:t>
            </a:r>
          </a:p>
        </c:rich>
      </c:tx>
      <c:layout/>
      <c:overlay val="0"/>
    </c:title>
    <c:autoTitleDeleted val="0"/>
    <c:plotArea>
      <c:layout>
        <c:manualLayout>
          <c:layoutTarget val="inner"/>
          <c:xMode val="edge"/>
          <c:yMode val="edge"/>
          <c:x val="0.35004622691574688"/>
          <c:y val="0.22264368858604258"/>
          <c:w val="0.60989656518996427"/>
          <c:h val="0.74482298384982981"/>
        </c:manualLayout>
      </c:layout>
      <c:barChart>
        <c:barDir val="bar"/>
        <c:grouping val="clustered"/>
        <c:varyColors val="0"/>
        <c:ser>
          <c:idx val="0"/>
          <c:order val="0"/>
          <c:tx>
            <c:strRef>
              <c:f>Лист1!$B$1</c:f>
              <c:strCache>
                <c:ptCount val="1"/>
                <c:pt idx="0">
                  <c:v>Ряд 1</c:v>
                </c:pt>
              </c:strCache>
            </c:strRef>
          </c:tx>
          <c:spPr>
            <a:solidFill>
              <a:schemeClr val="bg1"/>
            </a:solidFill>
            <a:ln w="6350">
              <a:solidFill>
                <a:schemeClr val="accent6">
                  <a:lumMod val="75000"/>
                </a:schemeClr>
              </a:solidFill>
              <a:prstDash val="sysDash"/>
            </a:ln>
            <a:effectLst>
              <a:outerShdw blurRad="50800" dist="38100" dir="2700000" algn="tl" rotWithShape="0">
                <a:prstClr val="black">
                  <a:alpha val="40000"/>
                </a:prstClr>
              </a:outerShdw>
            </a:effectLst>
          </c:spPr>
          <c:invertIfNegative val="0"/>
          <c:cat>
            <c:strRef>
              <c:f>Лист1!$A$2:$A$7</c:f>
              <c:strCache>
                <c:ptCount val="6"/>
                <c:pt idx="0">
                  <c:v>Открытость и доступность информации</c:v>
                </c:pt>
                <c:pt idx="1">
                  <c:v>Комфортность условий предоставления услуг</c:v>
                </c:pt>
                <c:pt idx="2">
                  <c:v>Доступность услуг для инвалидов</c:v>
                </c:pt>
                <c:pt idx="3">
                  <c:v>Доброжелательность, вежливость </c:v>
                </c:pt>
                <c:pt idx="4">
                  <c:v>Удовлетворенность условиями оказания услуг</c:v>
                </c:pt>
                <c:pt idx="5">
                  <c:v>Итоговый балл</c:v>
                </c:pt>
              </c:strCache>
            </c:strRef>
          </c:cat>
          <c:val>
            <c:numRef>
              <c:f>Лист1!$B$2:$B$7</c:f>
              <c:numCache>
                <c:formatCode>General</c:formatCode>
                <c:ptCount val="6"/>
                <c:pt idx="0">
                  <c:v>100</c:v>
                </c:pt>
                <c:pt idx="1">
                  <c:v>100</c:v>
                </c:pt>
                <c:pt idx="2">
                  <c:v>100</c:v>
                </c:pt>
                <c:pt idx="3">
                  <c:v>100</c:v>
                </c:pt>
                <c:pt idx="4">
                  <c:v>100</c:v>
                </c:pt>
                <c:pt idx="5">
                  <c:v>100</c:v>
                </c:pt>
              </c:numCache>
            </c:numRef>
          </c:val>
        </c:ser>
        <c:ser>
          <c:idx val="1"/>
          <c:order val="1"/>
          <c:tx>
            <c:strRef>
              <c:f>Лист1!$C$1</c:f>
              <c:strCache>
                <c:ptCount val="1"/>
                <c:pt idx="0">
                  <c:v>МОБУ "Средняя общеобразовательная школа №10" Арсеньевского ГО</c:v>
                </c:pt>
              </c:strCache>
            </c:strRef>
          </c:tx>
          <c:spPr>
            <a:solidFill>
              <a:srgbClr val="00B050"/>
            </a:solidFill>
          </c:spPr>
          <c:invertIfNegative val="0"/>
          <c:dLbls>
            <c:txPr>
              <a:bodyPr/>
              <a:lstStyle/>
              <a:p>
                <a:pPr>
                  <a:defRPr sz="3200" b="1">
                    <a:solidFill>
                      <a:schemeClr val="bg1"/>
                    </a:solidFill>
                  </a:defRPr>
                </a:pPr>
                <a:endParaRPr lang="ru-RU"/>
              </a:p>
            </c:txPr>
            <c:dLblPos val="inBase"/>
            <c:showLegendKey val="0"/>
            <c:showVal val="1"/>
            <c:showCatName val="0"/>
            <c:showSerName val="0"/>
            <c:showPercent val="0"/>
            <c:showBubbleSize val="0"/>
            <c:showLeaderLines val="0"/>
          </c:dLbls>
          <c:cat>
            <c:strRef>
              <c:f>Лист1!$A$2:$A$7</c:f>
              <c:strCache>
                <c:ptCount val="6"/>
                <c:pt idx="0">
                  <c:v>Открытость и доступность информации</c:v>
                </c:pt>
                <c:pt idx="1">
                  <c:v>Комфортность условий предоставления услуг</c:v>
                </c:pt>
                <c:pt idx="2">
                  <c:v>Доступность услуг для инвалидов</c:v>
                </c:pt>
                <c:pt idx="3">
                  <c:v>Доброжелательность, вежливость </c:v>
                </c:pt>
                <c:pt idx="4">
                  <c:v>Удовлетворенность условиями оказания услуг</c:v>
                </c:pt>
                <c:pt idx="5">
                  <c:v>Итоговый балл</c:v>
                </c:pt>
              </c:strCache>
            </c:strRef>
          </c:cat>
          <c:val>
            <c:numRef>
              <c:f>Лист1!$C$2:$C$7</c:f>
              <c:numCache>
                <c:formatCode>General</c:formatCode>
                <c:ptCount val="6"/>
                <c:pt idx="0">
                  <c:v>97.7</c:v>
                </c:pt>
                <c:pt idx="1">
                  <c:v>94.7</c:v>
                </c:pt>
                <c:pt idx="2">
                  <c:v>55.3</c:v>
                </c:pt>
                <c:pt idx="3">
                  <c:v>92.6</c:v>
                </c:pt>
                <c:pt idx="4">
                  <c:v>86</c:v>
                </c:pt>
                <c:pt idx="5">
                  <c:v>86</c:v>
                </c:pt>
              </c:numCache>
            </c:numRef>
          </c:val>
        </c:ser>
        <c:dLbls>
          <c:showLegendKey val="0"/>
          <c:showVal val="0"/>
          <c:showCatName val="0"/>
          <c:showSerName val="0"/>
          <c:showPercent val="0"/>
          <c:showBubbleSize val="0"/>
        </c:dLbls>
        <c:gapWidth val="51"/>
        <c:overlap val="100"/>
        <c:axId val="98278784"/>
        <c:axId val="98301056"/>
      </c:barChart>
      <c:catAx>
        <c:axId val="98278784"/>
        <c:scaling>
          <c:orientation val="maxMin"/>
        </c:scaling>
        <c:delete val="0"/>
        <c:axPos val="l"/>
        <c:numFmt formatCode="m/d/yyyy" sourceLinked="1"/>
        <c:majorTickMark val="out"/>
        <c:minorTickMark val="none"/>
        <c:tickLblPos val="nextTo"/>
        <c:txPr>
          <a:bodyPr/>
          <a:lstStyle/>
          <a:p>
            <a:pPr>
              <a:defRPr sz="1200"/>
            </a:pPr>
            <a:endParaRPr lang="ru-RU"/>
          </a:p>
        </c:txPr>
        <c:crossAx val="98301056"/>
        <c:crosses val="autoZero"/>
        <c:auto val="1"/>
        <c:lblAlgn val="ctr"/>
        <c:lblOffset val="100"/>
        <c:noMultiLvlLbl val="0"/>
      </c:catAx>
      <c:valAx>
        <c:axId val="98301056"/>
        <c:scaling>
          <c:orientation val="minMax"/>
          <c:max val="100"/>
          <c:min val="0"/>
        </c:scaling>
        <c:delete val="0"/>
        <c:axPos val="t"/>
        <c:majorGridlines/>
        <c:numFmt formatCode="General" sourceLinked="1"/>
        <c:majorTickMark val="cross"/>
        <c:minorTickMark val="none"/>
        <c:tickLblPos val="nextTo"/>
        <c:txPr>
          <a:bodyPr/>
          <a:lstStyle/>
          <a:p>
            <a:pPr>
              <a:defRPr sz="1200" b="1"/>
            </a:pPr>
            <a:endParaRPr lang="ru-RU"/>
          </a:p>
        </c:txPr>
        <c:crossAx val="98278784"/>
        <c:crosses val="autoZero"/>
        <c:crossBetween val="between"/>
        <c:majorUnit val="10"/>
      </c:valAx>
    </c:plotArea>
    <c:plotVisOnly val="1"/>
    <c:dispBlanksAs val="gap"/>
    <c:showDLblsOverMax val="0"/>
  </c:chart>
  <c:txPr>
    <a:bodyPr/>
    <a:lstStyle/>
    <a:p>
      <a:pPr>
        <a:defRPr sz="1800"/>
      </a:pPr>
      <a:endParaRPr lang="ru-RU"/>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a:latin typeface="Arial Narrow" panose="020B0606020202030204" pitchFamily="34" charset="0"/>
              </a:defRPr>
            </a:pPr>
            <a:r>
              <a:rPr lang="ru-RU"/>
              <a:t>МДОБУ ЦРР - детский сад №9 "Елочка" Арсеньевского ГО</a:t>
            </a:r>
          </a:p>
        </c:rich>
      </c:tx>
      <c:layout/>
      <c:overlay val="0"/>
    </c:title>
    <c:autoTitleDeleted val="0"/>
    <c:plotArea>
      <c:layout>
        <c:manualLayout>
          <c:layoutTarget val="inner"/>
          <c:xMode val="edge"/>
          <c:yMode val="edge"/>
          <c:x val="0.35004622691574688"/>
          <c:y val="0.22264368858604258"/>
          <c:w val="0.60989656518996427"/>
          <c:h val="0.74482298384982981"/>
        </c:manualLayout>
      </c:layout>
      <c:barChart>
        <c:barDir val="bar"/>
        <c:grouping val="clustered"/>
        <c:varyColors val="0"/>
        <c:ser>
          <c:idx val="0"/>
          <c:order val="0"/>
          <c:tx>
            <c:strRef>
              <c:f>Лист1!$B$1</c:f>
              <c:strCache>
                <c:ptCount val="1"/>
                <c:pt idx="0">
                  <c:v>Ряд 1</c:v>
                </c:pt>
              </c:strCache>
            </c:strRef>
          </c:tx>
          <c:spPr>
            <a:solidFill>
              <a:schemeClr val="bg1"/>
            </a:solidFill>
            <a:ln w="6350">
              <a:solidFill>
                <a:schemeClr val="accent6">
                  <a:lumMod val="75000"/>
                </a:schemeClr>
              </a:solidFill>
              <a:prstDash val="sysDash"/>
            </a:ln>
            <a:effectLst>
              <a:outerShdw blurRad="50800" dist="38100" dir="2700000" algn="tl" rotWithShape="0">
                <a:prstClr val="black">
                  <a:alpha val="40000"/>
                </a:prstClr>
              </a:outerShdw>
            </a:effectLst>
          </c:spPr>
          <c:invertIfNegative val="0"/>
          <c:cat>
            <c:strRef>
              <c:f>Лист1!$A$2:$A$7</c:f>
              <c:strCache>
                <c:ptCount val="6"/>
                <c:pt idx="0">
                  <c:v>Открытость и доступность информации</c:v>
                </c:pt>
                <c:pt idx="1">
                  <c:v>Комфортность условий предоставления услуг</c:v>
                </c:pt>
                <c:pt idx="2">
                  <c:v>Доступность услуг для инвалидов</c:v>
                </c:pt>
                <c:pt idx="3">
                  <c:v>Доброжелательность, вежливость </c:v>
                </c:pt>
                <c:pt idx="4">
                  <c:v>Удовлетворенность условиями оказания услуг</c:v>
                </c:pt>
                <c:pt idx="5">
                  <c:v>Итоговый балл</c:v>
                </c:pt>
              </c:strCache>
            </c:strRef>
          </c:cat>
          <c:val>
            <c:numRef>
              <c:f>Лист1!$B$2:$B$7</c:f>
              <c:numCache>
                <c:formatCode>General</c:formatCode>
                <c:ptCount val="6"/>
                <c:pt idx="0">
                  <c:v>100</c:v>
                </c:pt>
                <c:pt idx="1">
                  <c:v>100</c:v>
                </c:pt>
                <c:pt idx="2">
                  <c:v>100</c:v>
                </c:pt>
                <c:pt idx="3">
                  <c:v>100</c:v>
                </c:pt>
                <c:pt idx="4">
                  <c:v>100</c:v>
                </c:pt>
                <c:pt idx="5">
                  <c:v>100</c:v>
                </c:pt>
              </c:numCache>
            </c:numRef>
          </c:val>
        </c:ser>
        <c:ser>
          <c:idx val="1"/>
          <c:order val="1"/>
          <c:tx>
            <c:strRef>
              <c:f>Лист1!$C$1</c:f>
              <c:strCache>
                <c:ptCount val="1"/>
                <c:pt idx="0">
                  <c:v>МДОБУ ЦРР - детский сад №9 "Елочка" Арсеньевского ГО</c:v>
                </c:pt>
              </c:strCache>
            </c:strRef>
          </c:tx>
          <c:spPr>
            <a:solidFill>
              <a:srgbClr val="00B050"/>
            </a:solidFill>
          </c:spPr>
          <c:invertIfNegative val="0"/>
          <c:dLbls>
            <c:txPr>
              <a:bodyPr/>
              <a:lstStyle/>
              <a:p>
                <a:pPr>
                  <a:defRPr sz="3200" b="1">
                    <a:solidFill>
                      <a:schemeClr val="bg1"/>
                    </a:solidFill>
                  </a:defRPr>
                </a:pPr>
                <a:endParaRPr lang="ru-RU"/>
              </a:p>
            </c:txPr>
            <c:dLblPos val="inBase"/>
            <c:showLegendKey val="0"/>
            <c:showVal val="1"/>
            <c:showCatName val="0"/>
            <c:showSerName val="0"/>
            <c:showPercent val="0"/>
            <c:showBubbleSize val="0"/>
            <c:showLeaderLines val="0"/>
          </c:dLbls>
          <c:cat>
            <c:strRef>
              <c:f>Лист1!$A$2:$A$7</c:f>
              <c:strCache>
                <c:ptCount val="6"/>
                <c:pt idx="0">
                  <c:v>Открытость и доступность информации</c:v>
                </c:pt>
                <c:pt idx="1">
                  <c:v>Комфортность условий предоставления услуг</c:v>
                </c:pt>
                <c:pt idx="2">
                  <c:v>Доступность услуг для инвалидов</c:v>
                </c:pt>
                <c:pt idx="3">
                  <c:v>Доброжелательность, вежливость </c:v>
                </c:pt>
                <c:pt idx="4">
                  <c:v>Удовлетворенность условиями оказания услуг</c:v>
                </c:pt>
                <c:pt idx="5">
                  <c:v>Итоговый балл</c:v>
                </c:pt>
              </c:strCache>
            </c:strRef>
          </c:cat>
          <c:val>
            <c:numRef>
              <c:f>Лист1!$C$2:$C$7</c:f>
              <c:numCache>
                <c:formatCode>General</c:formatCode>
                <c:ptCount val="6"/>
                <c:pt idx="0">
                  <c:v>96.8</c:v>
                </c:pt>
                <c:pt idx="1">
                  <c:v>96.7</c:v>
                </c:pt>
                <c:pt idx="2">
                  <c:v>62</c:v>
                </c:pt>
                <c:pt idx="3">
                  <c:v>97.2</c:v>
                </c:pt>
                <c:pt idx="4">
                  <c:v>89.5</c:v>
                </c:pt>
                <c:pt idx="5">
                  <c:v>89.5</c:v>
                </c:pt>
              </c:numCache>
            </c:numRef>
          </c:val>
        </c:ser>
        <c:dLbls>
          <c:showLegendKey val="0"/>
          <c:showVal val="0"/>
          <c:showCatName val="0"/>
          <c:showSerName val="0"/>
          <c:showPercent val="0"/>
          <c:showBubbleSize val="0"/>
        </c:dLbls>
        <c:gapWidth val="51"/>
        <c:overlap val="100"/>
        <c:axId val="68962944"/>
        <c:axId val="68964736"/>
      </c:barChart>
      <c:catAx>
        <c:axId val="68962944"/>
        <c:scaling>
          <c:orientation val="maxMin"/>
        </c:scaling>
        <c:delete val="0"/>
        <c:axPos val="l"/>
        <c:numFmt formatCode="m/d/yyyy" sourceLinked="1"/>
        <c:majorTickMark val="out"/>
        <c:minorTickMark val="none"/>
        <c:tickLblPos val="nextTo"/>
        <c:txPr>
          <a:bodyPr/>
          <a:lstStyle/>
          <a:p>
            <a:pPr>
              <a:defRPr sz="1200"/>
            </a:pPr>
            <a:endParaRPr lang="ru-RU"/>
          </a:p>
        </c:txPr>
        <c:crossAx val="68964736"/>
        <c:crosses val="autoZero"/>
        <c:auto val="1"/>
        <c:lblAlgn val="ctr"/>
        <c:lblOffset val="100"/>
        <c:noMultiLvlLbl val="0"/>
      </c:catAx>
      <c:valAx>
        <c:axId val="68964736"/>
        <c:scaling>
          <c:orientation val="minMax"/>
          <c:max val="100"/>
          <c:min val="0"/>
        </c:scaling>
        <c:delete val="0"/>
        <c:axPos val="t"/>
        <c:majorGridlines/>
        <c:numFmt formatCode="General" sourceLinked="1"/>
        <c:majorTickMark val="cross"/>
        <c:minorTickMark val="none"/>
        <c:tickLblPos val="nextTo"/>
        <c:txPr>
          <a:bodyPr/>
          <a:lstStyle/>
          <a:p>
            <a:pPr>
              <a:defRPr sz="1200" b="1"/>
            </a:pPr>
            <a:endParaRPr lang="ru-RU"/>
          </a:p>
        </c:txPr>
        <c:crossAx val="68962944"/>
        <c:crosses val="autoZero"/>
        <c:crossBetween val="between"/>
        <c:majorUnit val="10"/>
      </c:valAx>
    </c:plotArea>
    <c:plotVisOnly val="1"/>
    <c:dispBlanksAs val="gap"/>
    <c:showDLblsOverMax val="0"/>
  </c:chart>
  <c:txPr>
    <a:bodyPr/>
    <a:lstStyle/>
    <a:p>
      <a:pPr>
        <a:defRPr sz="1800"/>
      </a:pPr>
      <a:endParaRPr lang="ru-RU"/>
    </a:p>
  </c:txPr>
  <c:externalData r:id="rId1">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a:latin typeface="Arial Narrow" panose="020B0606020202030204" pitchFamily="34" charset="0"/>
              </a:defRPr>
            </a:pPr>
            <a:r>
              <a:rPr lang="ru-RU"/>
              <a:t>МОБУ "Лицей №9" Арсеньевского ГО</a:t>
            </a:r>
          </a:p>
        </c:rich>
      </c:tx>
      <c:layout/>
      <c:overlay val="0"/>
    </c:title>
    <c:autoTitleDeleted val="0"/>
    <c:plotArea>
      <c:layout>
        <c:manualLayout>
          <c:layoutTarget val="inner"/>
          <c:xMode val="edge"/>
          <c:yMode val="edge"/>
          <c:x val="0.35004622691574688"/>
          <c:y val="0.22264368858604258"/>
          <c:w val="0.60989656518996427"/>
          <c:h val="0.74482298384982981"/>
        </c:manualLayout>
      </c:layout>
      <c:barChart>
        <c:barDir val="bar"/>
        <c:grouping val="clustered"/>
        <c:varyColors val="0"/>
        <c:ser>
          <c:idx val="0"/>
          <c:order val="0"/>
          <c:tx>
            <c:strRef>
              <c:f>Лист1!$B$1</c:f>
              <c:strCache>
                <c:ptCount val="1"/>
                <c:pt idx="0">
                  <c:v>Ряд 1</c:v>
                </c:pt>
              </c:strCache>
            </c:strRef>
          </c:tx>
          <c:spPr>
            <a:solidFill>
              <a:schemeClr val="bg1"/>
            </a:solidFill>
            <a:ln w="6350">
              <a:solidFill>
                <a:schemeClr val="accent6">
                  <a:lumMod val="75000"/>
                </a:schemeClr>
              </a:solidFill>
              <a:prstDash val="sysDash"/>
            </a:ln>
            <a:effectLst>
              <a:outerShdw blurRad="50800" dist="38100" dir="2700000" algn="tl" rotWithShape="0">
                <a:prstClr val="black">
                  <a:alpha val="40000"/>
                </a:prstClr>
              </a:outerShdw>
            </a:effectLst>
          </c:spPr>
          <c:invertIfNegative val="0"/>
          <c:cat>
            <c:strRef>
              <c:f>Лист1!$A$2:$A$7</c:f>
              <c:strCache>
                <c:ptCount val="6"/>
                <c:pt idx="0">
                  <c:v>Открытость и доступность информации</c:v>
                </c:pt>
                <c:pt idx="1">
                  <c:v>Комфортность условий предоставления услуг</c:v>
                </c:pt>
                <c:pt idx="2">
                  <c:v>Доступность услуг для инвалидов</c:v>
                </c:pt>
                <c:pt idx="3">
                  <c:v>Доброжелательность, вежливость </c:v>
                </c:pt>
                <c:pt idx="4">
                  <c:v>Удовлетворенность условиями оказания услуг</c:v>
                </c:pt>
                <c:pt idx="5">
                  <c:v>Итоговый балл</c:v>
                </c:pt>
              </c:strCache>
            </c:strRef>
          </c:cat>
          <c:val>
            <c:numRef>
              <c:f>Лист1!$B$2:$B$7</c:f>
              <c:numCache>
                <c:formatCode>General</c:formatCode>
                <c:ptCount val="6"/>
                <c:pt idx="0">
                  <c:v>100</c:v>
                </c:pt>
                <c:pt idx="1">
                  <c:v>100</c:v>
                </c:pt>
                <c:pt idx="2">
                  <c:v>100</c:v>
                </c:pt>
                <c:pt idx="3">
                  <c:v>100</c:v>
                </c:pt>
                <c:pt idx="4">
                  <c:v>100</c:v>
                </c:pt>
                <c:pt idx="5">
                  <c:v>100</c:v>
                </c:pt>
              </c:numCache>
            </c:numRef>
          </c:val>
        </c:ser>
        <c:ser>
          <c:idx val="1"/>
          <c:order val="1"/>
          <c:tx>
            <c:strRef>
              <c:f>Лист1!$C$1</c:f>
              <c:strCache>
                <c:ptCount val="1"/>
                <c:pt idx="0">
                  <c:v>МОБУ "Лицей №9" Арсеньевского ГО</c:v>
                </c:pt>
              </c:strCache>
            </c:strRef>
          </c:tx>
          <c:spPr>
            <a:solidFill>
              <a:srgbClr val="00B050"/>
            </a:solidFill>
          </c:spPr>
          <c:invertIfNegative val="0"/>
          <c:dLbls>
            <c:txPr>
              <a:bodyPr/>
              <a:lstStyle/>
              <a:p>
                <a:pPr>
                  <a:defRPr sz="3200" b="1">
                    <a:solidFill>
                      <a:schemeClr val="bg1"/>
                    </a:solidFill>
                  </a:defRPr>
                </a:pPr>
                <a:endParaRPr lang="ru-RU"/>
              </a:p>
            </c:txPr>
            <c:dLblPos val="inBase"/>
            <c:showLegendKey val="0"/>
            <c:showVal val="1"/>
            <c:showCatName val="0"/>
            <c:showSerName val="0"/>
            <c:showPercent val="0"/>
            <c:showBubbleSize val="0"/>
            <c:showLeaderLines val="0"/>
          </c:dLbls>
          <c:cat>
            <c:strRef>
              <c:f>Лист1!$A$2:$A$7</c:f>
              <c:strCache>
                <c:ptCount val="6"/>
                <c:pt idx="0">
                  <c:v>Открытость и доступность информации</c:v>
                </c:pt>
                <c:pt idx="1">
                  <c:v>Комфортность условий предоставления услуг</c:v>
                </c:pt>
                <c:pt idx="2">
                  <c:v>Доступность услуг для инвалидов</c:v>
                </c:pt>
                <c:pt idx="3">
                  <c:v>Доброжелательность, вежливость </c:v>
                </c:pt>
                <c:pt idx="4">
                  <c:v>Удовлетворенность условиями оказания услуг</c:v>
                </c:pt>
                <c:pt idx="5">
                  <c:v>Итоговый балл</c:v>
                </c:pt>
              </c:strCache>
            </c:strRef>
          </c:cat>
          <c:val>
            <c:numRef>
              <c:f>Лист1!$C$2:$C$7</c:f>
              <c:numCache>
                <c:formatCode>General</c:formatCode>
                <c:ptCount val="6"/>
                <c:pt idx="0">
                  <c:v>92.8</c:v>
                </c:pt>
                <c:pt idx="1">
                  <c:v>83.7</c:v>
                </c:pt>
                <c:pt idx="2">
                  <c:v>62.4</c:v>
                </c:pt>
                <c:pt idx="3">
                  <c:v>90.6</c:v>
                </c:pt>
                <c:pt idx="4">
                  <c:v>83.3</c:v>
                </c:pt>
                <c:pt idx="5">
                  <c:v>83.3</c:v>
                </c:pt>
              </c:numCache>
            </c:numRef>
          </c:val>
        </c:ser>
        <c:dLbls>
          <c:showLegendKey val="0"/>
          <c:showVal val="0"/>
          <c:showCatName val="0"/>
          <c:showSerName val="0"/>
          <c:showPercent val="0"/>
          <c:showBubbleSize val="0"/>
        </c:dLbls>
        <c:gapWidth val="51"/>
        <c:overlap val="100"/>
        <c:axId val="99037184"/>
        <c:axId val="99038720"/>
      </c:barChart>
      <c:catAx>
        <c:axId val="99037184"/>
        <c:scaling>
          <c:orientation val="maxMin"/>
        </c:scaling>
        <c:delete val="0"/>
        <c:axPos val="l"/>
        <c:numFmt formatCode="m/d/yyyy" sourceLinked="1"/>
        <c:majorTickMark val="out"/>
        <c:minorTickMark val="none"/>
        <c:tickLblPos val="nextTo"/>
        <c:txPr>
          <a:bodyPr/>
          <a:lstStyle/>
          <a:p>
            <a:pPr>
              <a:defRPr sz="1200"/>
            </a:pPr>
            <a:endParaRPr lang="ru-RU"/>
          </a:p>
        </c:txPr>
        <c:crossAx val="99038720"/>
        <c:crosses val="autoZero"/>
        <c:auto val="1"/>
        <c:lblAlgn val="ctr"/>
        <c:lblOffset val="100"/>
        <c:noMultiLvlLbl val="0"/>
      </c:catAx>
      <c:valAx>
        <c:axId val="99038720"/>
        <c:scaling>
          <c:orientation val="minMax"/>
          <c:max val="100"/>
          <c:min val="0"/>
        </c:scaling>
        <c:delete val="0"/>
        <c:axPos val="t"/>
        <c:majorGridlines/>
        <c:numFmt formatCode="General" sourceLinked="1"/>
        <c:majorTickMark val="cross"/>
        <c:minorTickMark val="none"/>
        <c:tickLblPos val="nextTo"/>
        <c:txPr>
          <a:bodyPr/>
          <a:lstStyle/>
          <a:p>
            <a:pPr>
              <a:defRPr sz="1200" b="1"/>
            </a:pPr>
            <a:endParaRPr lang="ru-RU"/>
          </a:p>
        </c:txPr>
        <c:crossAx val="99037184"/>
        <c:crosses val="autoZero"/>
        <c:crossBetween val="between"/>
        <c:majorUnit val="10"/>
      </c:valAx>
    </c:plotArea>
    <c:plotVisOnly val="1"/>
    <c:dispBlanksAs val="gap"/>
    <c:showDLblsOverMax val="0"/>
  </c:chart>
  <c:txPr>
    <a:bodyPr/>
    <a:lstStyle/>
    <a:p>
      <a:pPr>
        <a:defRPr sz="1800"/>
      </a:pPr>
      <a:endParaRPr lang="ru-RU"/>
    </a:p>
  </c:txPr>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a:latin typeface="Arial Narrow" panose="020B0606020202030204" pitchFamily="34" charset="0"/>
              </a:defRPr>
            </a:pPr>
            <a:r>
              <a:rPr lang="ru-RU"/>
              <a:t>МОБУ "Средняя общеобразовательная школа №8" Арсеньевского ГО</a:t>
            </a:r>
          </a:p>
        </c:rich>
      </c:tx>
      <c:layout/>
      <c:overlay val="0"/>
    </c:title>
    <c:autoTitleDeleted val="0"/>
    <c:plotArea>
      <c:layout>
        <c:manualLayout>
          <c:layoutTarget val="inner"/>
          <c:xMode val="edge"/>
          <c:yMode val="edge"/>
          <c:x val="0.35004622691574688"/>
          <c:y val="0.22264368858604258"/>
          <c:w val="0.60989656518996427"/>
          <c:h val="0.74482298384982981"/>
        </c:manualLayout>
      </c:layout>
      <c:barChart>
        <c:barDir val="bar"/>
        <c:grouping val="clustered"/>
        <c:varyColors val="0"/>
        <c:ser>
          <c:idx val="0"/>
          <c:order val="0"/>
          <c:tx>
            <c:strRef>
              <c:f>Лист1!$B$1</c:f>
              <c:strCache>
                <c:ptCount val="1"/>
                <c:pt idx="0">
                  <c:v>Ряд 1</c:v>
                </c:pt>
              </c:strCache>
            </c:strRef>
          </c:tx>
          <c:spPr>
            <a:solidFill>
              <a:schemeClr val="bg1"/>
            </a:solidFill>
            <a:ln w="6350">
              <a:solidFill>
                <a:schemeClr val="accent6">
                  <a:lumMod val="75000"/>
                </a:schemeClr>
              </a:solidFill>
              <a:prstDash val="sysDash"/>
            </a:ln>
            <a:effectLst>
              <a:outerShdw blurRad="50800" dist="38100" dir="2700000" algn="tl" rotWithShape="0">
                <a:prstClr val="black">
                  <a:alpha val="40000"/>
                </a:prstClr>
              </a:outerShdw>
            </a:effectLst>
          </c:spPr>
          <c:invertIfNegative val="0"/>
          <c:cat>
            <c:strRef>
              <c:f>Лист1!$A$2:$A$7</c:f>
              <c:strCache>
                <c:ptCount val="6"/>
                <c:pt idx="0">
                  <c:v>Открытость и доступность информации</c:v>
                </c:pt>
                <c:pt idx="1">
                  <c:v>Комфортность условий предоставления услуг</c:v>
                </c:pt>
                <c:pt idx="2">
                  <c:v>Доступность услуг для инвалидов</c:v>
                </c:pt>
                <c:pt idx="3">
                  <c:v>Доброжелательность, вежливость </c:v>
                </c:pt>
                <c:pt idx="4">
                  <c:v>Удовлетворенность условиями оказания услуг</c:v>
                </c:pt>
                <c:pt idx="5">
                  <c:v>Итоговый балл</c:v>
                </c:pt>
              </c:strCache>
            </c:strRef>
          </c:cat>
          <c:val>
            <c:numRef>
              <c:f>Лист1!$B$2:$B$7</c:f>
              <c:numCache>
                <c:formatCode>General</c:formatCode>
                <c:ptCount val="6"/>
                <c:pt idx="0">
                  <c:v>100</c:v>
                </c:pt>
                <c:pt idx="1">
                  <c:v>100</c:v>
                </c:pt>
                <c:pt idx="2">
                  <c:v>100</c:v>
                </c:pt>
                <c:pt idx="3">
                  <c:v>100</c:v>
                </c:pt>
                <c:pt idx="4">
                  <c:v>100</c:v>
                </c:pt>
                <c:pt idx="5">
                  <c:v>100</c:v>
                </c:pt>
              </c:numCache>
            </c:numRef>
          </c:val>
        </c:ser>
        <c:ser>
          <c:idx val="1"/>
          <c:order val="1"/>
          <c:tx>
            <c:strRef>
              <c:f>Лист1!$C$1</c:f>
              <c:strCache>
                <c:ptCount val="1"/>
                <c:pt idx="0">
                  <c:v>МОБУ "Средняя общеобразовательная школа №8" Арсеньевского ГО</c:v>
                </c:pt>
              </c:strCache>
            </c:strRef>
          </c:tx>
          <c:spPr>
            <a:solidFill>
              <a:srgbClr val="00B050"/>
            </a:solidFill>
          </c:spPr>
          <c:invertIfNegative val="0"/>
          <c:dLbls>
            <c:txPr>
              <a:bodyPr/>
              <a:lstStyle/>
              <a:p>
                <a:pPr>
                  <a:defRPr sz="3200" b="1">
                    <a:solidFill>
                      <a:schemeClr val="bg1"/>
                    </a:solidFill>
                  </a:defRPr>
                </a:pPr>
                <a:endParaRPr lang="ru-RU"/>
              </a:p>
            </c:txPr>
            <c:dLblPos val="inBase"/>
            <c:showLegendKey val="0"/>
            <c:showVal val="1"/>
            <c:showCatName val="0"/>
            <c:showSerName val="0"/>
            <c:showPercent val="0"/>
            <c:showBubbleSize val="0"/>
            <c:showLeaderLines val="0"/>
          </c:dLbls>
          <c:cat>
            <c:strRef>
              <c:f>Лист1!$A$2:$A$7</c:f>
              <c:strCache>
                <c:ptCount val="6"/>
                <c:pt idx="0">
                  <c:v>Открытость и доступность информации</c:v>
                </c:pt>
                <c:pt idx="1">
                  <c:v>Комфортность условий предоставления услуг</c:v>
                </c:pt>
                <c:pt idx="2">
                  <c:v>Доступность услуг для инвалидов</c:v>
                </c:pt>
                <c:pt idx="3">
                  <c:v>Доброжелательность, вежливость </c:v>
                </c:pt>
                <c:pt idx="4">
                  <c:v>Удовлетворенность условиями оказания услуг</c:v>
                </c:pt>
                <c:pt idx="5">
                  <c:v>Итоговый балл</c:v>
                </c:pt>
              </c:strCache>
            </c:strRef>
          </c:cat>
          <c:val>
            <c:numRef>
              <c:f>Лист1!$C$2:$C$7</c:f>
              <c:numCache>
                <c:formatCode>General</c:formatCode>
                <c:ptCount val="6"/>
                <c:pt idx="0">
                  <c:v>97.4</c:v>
                </c:pt>
                <c:pt idx="1">
                  <c:v>94.7</c:v>
                </c:pt>
                <c:pt idx="2">
                  <c:v>36.5</c:v>
                </c:pt>
                <c:pt idx="3">
                  <c:v>92</c:v>
                </c:pt>
                <c:pt idx="4">
                  <c:v>81.5</c:v>
                </c:pt>
                <c:pt idx="5">
                  <c:v>81.5</c:v>
                </c:pt>
              </c:numCache>
            </c:numRef>
          </c:val>
        </c:ser>
        <c:dLbls>
          <c:showLegendKey val="0"/>
          <c:showVal val="0"/>
          <c:showCatName val="0"/>
          <c:showSerName val="0"/>
          <c:showPercent val="0"/>
          <c:showBubbleSize val="0"/>
        </c:dLbls>
        <c:gapWidth val="51"/>
        <c:overlap val="100"/>
        <c:axId val="99119488"/>
        <c:axId val="99121024"/>
      </c:barChart>
      <c:catAx>
        <c:axId val="99119488"/>
        <c:scaling>
          <c:orientation val="maxMin"/>
        </c:scaling>
        <c:delete val="0"/>
        <c:axPos val="l"/>
        <c:numFmt formatCode="m/d/yyyy" sourceLinked="1"/>
        <c:majorTickMark val="out"/>
        <c:minorTickMark val="none"/>
        <c:tickLblPos val="nextTo"/>
        <c:txPr>
          <a:bodyPr/>
          <a:lstStyle/>
          <a:p>
            <a:pPr>
              <a:defRPr sz="1200"/>
            </a:pPr>
            <a:endParaRPr lang="ru-RU"/>
          </a:p>
        </c:txPr>
        <c:crossAx val="99121024"/>
        <c:crosses val="autoZero"/>
        <c:auto val="1"/>
        <c:lblAlgn val="ctr"/>
        <c:lblOffset val="100"/>
        <c:noMultiLvlLbl val="0"/>
      </c:catAx>
      <c:valAx>
        <c:axId val="99121024"/>
        <c:scaling>
          <c:orientation val="minMax"/>
          <c:max val="100"/>
          <c:min val="0"/>
        </c:scaling>
        <c:delete val="0"/>
        <c:axPos val="t"/>
        <c:majorGridlines/>
        <c:numFmt formatCode="General" sourceLinked="1"/>
        <c:majorTickMark val="cross"/>
        <c:minorTickMark val="none"/>
        <c:tickLblPos val="nextTo"/>
        <c:txPr>
          <a:bodyPr/>
          <a:lstStyle/>
          <a:p>
            <a:pPr>
              <a:defRPr sz="1200" b="1"/>
            </a:pPr>
            <a:endParaRPr lang="ru-RU"/>
          </a:p>
        </c:txPr>
        <c:crossAx val="99119488"/>
        <c:crosses val="autoZero"/>
        <c:crossBetween val="between"/>
        <c:majorUnit val="10"/>
      </c:valAx>
    </c:plotArea>
    <c:plotVisOnly val="1"/>
    <c:dispBlanksAs val="gap"/>
    <c:showDLblsOverMax val="0"/>
  </c:chart>
  <c:txPr>
    <a:bodyPr/>
    <a:lstStyle/>
    <a:p>
      <a:pPr>
        <a:defRPr sz="1800"/>
      </a:pPr>
      <a:endParaRPr lang="ru-RU"/>
    </a:p>
  </c:txPr>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a:latin typeface="Arial Narrow" panose="020B0606020202030204" pitchFamily="34" charset="0"/>
              </a:defRPr>
            </a:pPr>
            <a:r>
              <a:rPr lang="ru-RU"/>
              <a:t>МОБУ "Средняя общеобразовательная школа №1" Арсеньевского ГО</a:t>
            </a:r>
          </a:p>
        </c:rich>
      </c:tx>
      <c:layout/>
      <c:overlay val="0"/>
    </c:title>
    <c:autoTitleDeleted val="0"/>
    <c:plotArea>
      <c:layout>
        <c:manualLayout>
          <c:layoutTarget val="inner"/>
          <c:xMode val="edge"/>
          <c:yMode val="edge"/>
          <c:x val="0.35004622691574688"/>
          <c:y val="0.22264368858604258"/>
          <c:w val="0.60989656518996427"/>
          <c:h val="0.74482298384982981"/>
        </c:manualLayout>
      </c:layout>
      <c:barChart>
        <c:barDir val="bar"/>
        <c:grouping val="clustered"/>
        <c:varyColors val="0"/>
        <c:ser>
          <c:idx val="0"/>
          <c:order val="0"/>
          <c:tx>
            <c:strRef>
              <c:f>Лист1!$B$1</c:f>
              <c:strCache>
                <c:ptCount val="1"/>
                <c:pt idx="0">
                  <c:v>Ряд 1</c:v>
                </c:pt>
              </c:strCache>
            </c:strRef>
          </c:tx>
          <c:spPr>
            <a:solidFill>
              <a:schemeClr val="bg1"/>
            </a:solidFill>
            <a:ln w="6350">
              <a:solidFill>
                <a:schemeClr val="accent6">
                  <a:lumMod val="75000"/>
                </a:schemeClr>
              </a:solidFill>
              <a:prstDash val="sysDash"/>
            </a:ln>
            <a:effectLst>
              <a:outerShdw blurRad="50800" dist="38100" dir="2700000" algn="tl" rotWithShape="0">
                <a:prstClr val="black">
                  <a:alpha val="40000"/>
                </a:prstClr>
              </a:outerShdw>
            </a:effectLst>
          </c:spPr>
          <c:invertIfNegative val="0"/>
          <c:cat>
            <c:strRef>
              <c:f>Лист1!$A$2:$A$7</c:f>
              <c:strCache>
                <c:ptCount val="6"/>
                <c:pt idx="0">
                  <c:v>Открытость и доступность информации</c:v>
                </c:pt>
                <c:pt idx="1">
                  <c:v>Комфортность условий предоставления услуг</c:v>
                </c:pt>
                <c:pt idx="2">
                  <c:v>Доступность услуг для инвалидов</c:v>
                </c:pt>
                <c:pt idx="3">
                  <c:v>Доброжелательность, вежливость </c:v>
                </c:pt>
                <c:pt idx="4">
                  <c:v>Удовлетворенность условиями оказания услуг</c:v>
                </c:pt>
                <c:pt idx="5">
                  <c:v>Итоговый балл</c:v>
                </c:pt>
              </c:strCache>
            </c:strRef>
          </c:cat>
          <c:val>
            <c:numRef>
              <c:f>Лист1!$B$2:$B$7</c:f>
              <c:numCache>
                <c:formatCode>General</c:formatCode>
                <c:ptCount val="6"/>
                <c:pt idx="0">
                  <c:v>100</c:v>
                </c:pt>
                <c:pt idx="1">
                  <c:v>100</c:v>
                </c:pt>
                <c:pt idx="2">
                  <c:v>100</c:v>
                </c:pt>
                <c:pt idx="3">
                  <c:v>100</c:v>
                </c:pt>
                <c:pt idx="4">
                  <c:v>100</c:v>
                </c:pt>
                <c:pt idx="5">
                  <c:v>100</c:v>
                </c:pt>
              </c:numCache>
            </c:numRef>
          </c:val>
        </c:ser>
        <c:ser>
          <c:idx val="1"/>
          <c:order val="1"/>
          <c:tx>
            <c:strRef>
              <c:f>Лист1!$C$1</c:f>
              <c:strCache>
                <c:ptCount val="1"/>
                <c:pt idx="0">
                  <c:v>МОБУ "Средняя общеобразовательная школа №1" Арсеньевского ГО</c:v>
                </c:pt>
              </c:strCache>
            </c:strRef>
          </c:tx>
          <c:spPr>
            <a:solidFill>
              <a:srgbClr val="00B050"/>
            </a:solidFill>
          </c:spPr>
          <c:invertIfNegative val="0"/>
          <c:dLbls>
            <c:txPr>
              <a:bodyPr/>
              <a:lstStyle/>
              <a:p>
                <a:pPr>
                  <a:defRPr sz="3200" b="1">
                    <a:solidFill>
                      <a:schemeClr val="bg1"/>
                    </a:solidFill>
                  </a:defRPr>
                </a:pPr>
                <a:endParaRPr lang="ru-RU"/>
              </a:p>
            </c:txPr>
            <c:dLblPos val="inBase"/>
            <c:showLegendKey val="0"/>
            <c:showVal val="1"/>
            <c:showCatName val="0"/>
            <c:showSerName val="0"/>
            <c:showPercent val="0"/>
            <c:showBubbleSize val="0"/>
            <c:showLeaderLines val="0"/>
          </c:dLbls>
          <c:cat>
            <c:strRef>
              <c:f>Лист1!$A$2:$A$7</c:f>
              <c:strCache>
                <c:ptCount val="6"/>
                <c:pt idx="0">
                  <c:v>Открытость и доступность информации</c:v>
                </c:pt>
                <c:pt idx="1">
                  <c:v>Комфортность условий предоставления услуг</c:v>
                </c:pt>
                <c:pt idx="2">
                  <c:v>Доступность услуг для инвалидов</c:v>
                </c:pt>
                <c:pt idx="3">
                  <c:v>Доброжелательность, вежливость </c:v>
                </c:pt>
                <c:pt idx="4">
                  <c:v>Удовлетворенность условиями оказания услуг</c:v>
                </c:pt>
                <c:pt idx="5">
                  <c:v>Итоговый балл</c:v>
                </c:pt>
              </c:strCache>
            </c:strRef>
          </c:cat>
          <c:val>
            <c:numRef>
              <c:f>Лист1!$C$2:$C$7</c:f>
              <c:numCache>
                <c:formatCode>General</c:formatCode>
                <c:ptCount val="6"/>
                <c:pt idx="0">
                  <c:v>95.2</c:v>
                </c:pt>
                <c:pt idx="1">
                  <c:v>87</c:v>
                </c:pt>
                <c:pt idx="2">
                  <c:v>56.5</c:v>
                </c:pt>
                <c:pt idx="3">
                  <c:v>84.2</c:v>
                </c:pt>
                <c:pt idx="4">
                  <c:v>81</c:v>
                </c:pt>
                <c:pt idx="5">
                  <c:v>81</c:v>
                </c:pt>
              </c:numCache>
            </c:numRef>
          </c:val>
        </c:ser>
        <c:dLbls>
          <c:showLegendKey val="0"/>
          <c:showVal val="0"/>
          <c:showCatName val="0"/>
          <c:showSerName val="0"/>
          <c:showPercent val="0"/>
          <c:showBubbleSize val="0"/>
        </c:dLbls>
        <c:gapWidth val="51"/>
        <c:overlap val="100"/>
        <c:axId val="98845440"/>
        <c:axId val="98846976"/>
      </c:barChart>
      <c:catAx>
        <c:axId val="98845440"/>
        <c:scaling>
          <c:orientation val="maxMin"/>
        </c:scaling>
        <c:delete val="0"/>
        <c:axPos val="l"/>
        <c:numFmt formatCode="m/d/yyyy" sourceLinked="1"/>
        <c:majorTickMark val="out"/>
        <c:minorTickMark val="none"/>
        <c:tickLblPos val="nextTo"/>
        <c:txPr>
          <a:bodyPr/>
          <a:lstStyle/>
          <a:p>
            <a:pPr>
              <a:defRPr sz="1200"/>
            </a:pPr>
            <a:endParaRPr lang="ru-RU"/>
          </a:p>
        </c:txPr>
        <c:crossAx val="98846976"/>
        <c:crosses val="autoZero"/>
        <c:auto val="1"/>
        <c:lblAlgn val="ctr"/>
        <c:lblOffset val="100"/>
        <c:noMultiLvlLbl val="0"/>
      </c:catAx>
      <c:valAx>
        <c:axId val="98846976"/>
        <c:scaling>
          <c:orientation val="minMax"/>
          <c:max val="100"/>
          <c:min val="0"/>
        </c:scaling>
        <c:delete val="0"/>
        <c:axPos val="t"/>
        <c:majorGridlines/>
        <c:numFmt formatCode="General" sourceLinked="1"/>
        <c:majorTickMark val="cross"/>
        <c:minorTickMark val="none"/>
        <c:tickLblPos val="nextTo"/>
        <c:txPr>
          <a:bodyPr/>
          <a:lstStyle/>
          <a:p>
            <a:pPr>
              <a:defRPr sz="1200" b="1"/>
            </a:pPr>
            <a:endParaRPr lang="ru-RU"/>
          </a:p>
        </c:txPr>
        <c:crossAx val="98845440"/>
        <c:crosses val="autoZero"/>
        <c:crossBetween val="between"/>
        <c:majorUnit val="10"/>
      </c:valAx>
    </c:plotArea>
    <c:plotVisOnly val="1"/>
    <c:dispBlanksAs val="gap"/>
    <c:showDLblsOverMax val="0"/>
  </c:chart>
  <c:txPr>
    <a:bodyPr/>
    <a:lstStyle/>
    <a:p>
      <a:pPr>
        <a:defRPr sz="1800"/>
      </a:pPr>
      <a:endParaRPr lang="ru-RU"/>
    </a:p>
  </c:txPr>
  <c:externalData r:id="rId1">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a:latin typeface="Arial Narrow" panose="020B0606020202030204" pitchFamily="34" charset="0"/>
              </a:defRPr>
            </a:pPr>
            <a:r>
              <a:rPr lang="ru-RU"/>
              <a:t>МОБУ "Основная общеобразовательная школа №6" Арсеньевского ГО</a:t>
            </a:r>
          </a:p>
        </c:rich>
      </c:tx>
      <c:layout/>
      <c:overlay val="0"/>
    </c:title>
    <c:autoTitleDeleted val="0"/>
    <c:plotArea>
      <c:layout>
        <c:manualLayout>
          <c:layoutTarget val="inner"/>
          <c:xMode val="edge"/>
          <c:yMode val="edge"/>
          <c:x val="0.35004622691574688"/>
          <c:y val="0.22264368858604258"/>
          <c:w val="0.60989656518996427"/>
          <c:h val="0.74482298384982981"/>
        </c:manualLayout>
      </c:layout>
      <c:barChart>
        <c:barDir val="bar"/>
        <c:grouping val="clustered"/>
        <c:varyColors val="0"/>
        <c:ser>
          <c:idx val="0"/>
          <c:order val="0"/>
          <c:tx>
            <c:strRef>
              <c:f>Лист1!$B$1</c:f>
              <c:strCache>
                <c:ptCount val="1"/>
                <c:pt idx="0">
                  <c:v>Ряд 1</c:v>
                </c:pt>
              </c:strCache>
            </c:strRef>
          </c:tx>
          <c:spPr>
            <a:solidFill>
              <a:schemeClr val="bg1"/>
            </a:solidFill>
            <a:ln w="6350">
              <a:solidFill>
                <a:schemeClr val="accent6">
                  <a:lumMod val="75000"/>
                </a:schemeClr>
              </a:solidFill>
              <a:prstDash val="sysDash"/>
            </a:ln>
            <a:effectLst>
              <a:outerShdw blurRad="50800" dist="38100" dir="2700000" algn="tl" rotWithShape="0">
                <a:prstClr val="black">
                  <a:alpha val="40000"/>
                </a:prstClr>
              </a:outerShdw>
            </a:effectLst>
          </c:spPr>
          <c:invertIfNegative val="0"/>
          <c:cat>
            <c:strRef>
              <c:f>Лист1!$A$2:$A$7</c:f>
              <c:strCache>
                <c:ptCount val="6"/>
                <c:pt idx="0">
                  <c:v>Открытость и доступность информации</c:v>
                </c:pt>
                <c:pt idx="1">
                  <c:v>Комфортность условий предоставления услуг</c:v>
                </c:pt>
                <c:pt idx="2">
                  <c:v>Доступность услуг для инвалидов</c:v>
                </c:pt>
                <c:pt idx="3">
                  <c:v>Доброжелательность, вежливость </c:v>
                </c:pt>
                <c:pt idx="4">
                  <c:v>Удовлетворенность условиями оказания услуг</c:v>
                </c:pt>
                <c:pt idx="5">
                  <c:v>Итоговый балл</c:v>
                </c:pt>
              </c:strCache>
            </c:strRef>
          </c:cat>
          <c:val>
            <c:numRef>
              <c:f>Лист1!$B$2:$B$7</c:f>
              <c:numCache>
                <c:formatCode>General</c:formatCode>
                <c:ptCount val="6"/>
                <c:pt idx="0">
                  <c:v>100</c:v>
                </c:pt>
                <c:pt idx="1">
                  <c:v>100</c:v>
                </c:pt>
                <c:pt idx="2">
                  <c:v>100</c:v>
                </c:pt>
                <c:pt idx="3">
                  <c:v>100</c:v>
                </c:pt>
                <c:pt idx="4">
                  <c:v>100</c:v>
                </c:pt>
                <c:pt idx="5">
                  <c:v>100</c:v>
                </c:pt>
              </c:numCache>
            </c:numRef>
          </c:val>
        </c:ser>
        <c:ser>
          <c:idx val="1"/>
          <c:order val="1"/>
          <c:tx>
            <c:strRef>
              <c:f>Лист1!$C$1</c:f>
              <c:strCache>
                <c:ptCount val="1"/>
                <c:pt idx="0">
                  <c:v>МОБУ "Основная общеобразовательная школа №6" Арсеньевского ГО</c:v>
                </c:pt>
              </c:strCache>
            </c:strRef>
          </c:tx>
          <c:spPr>
            <a:solidFill>
              <a:srgbClr val="00B050"/>
            </a:solidFill>
          </c:spPr>
          <c:invertIfNegative val="0"/>
          <c:dLbls>
            <c:txPr>
              <a:bodyPr/>
              <a:lstStyle/>
              <a:p>
                <a:pPr>
                  <a:defRPr sz="3200" b="1">
                    <a:solidFill>
                      <a:schemeClr val="bg1"/>
                    </a:solidFill>
                  </a:defRPr>
                </a:pPr>
                <a:endParaRPr lang="ru-RU"/>
              </a:p>
            </c:txPr>
            <c:dLblPos val="inBase"/>
            <c:showLegendKey val="0"/>
            <c:showVal val="1"/>
            <c:showCatName val="0"/>
            <c:showSerName val="0"/>
            <c:showPercent val="0"/>
            <c:showBubbleSize val="0"/>
            <c:showLeaderLines val="0"/>
          </c:dLbls>
          <c:cat>
            <c:strRef>
              <c:f>Лист1!$A$2:$A$7</c:f>
              <c:strCache>
                <c:ptCount val="6"/>
                <c:pt idx="0">
                  <c:v>Открытость и доступность информации</c:v>
                </c:pt>
                <c:pt idx="1">
                  <c:v>Комфортность условий предоставления услуг</c:v>
                </c:pt>
                <c:pt idx="2">
                  <c:v>Доступность услуг для инвалидов</c:v>
                </c:pt>
                <c:pt idx="3">
                  <c:v>Доброжелательность, вежливость </c:v>
                </c:pt>
                <c:pt idx="4">
                  <c:v>Удовлетворенность условиями оказания услуг</c:v>
                </c:pt>
                <c:pt idx="5">
                  <c:v>Итоговый балл</c:v>
                </c:pt>
              </c:strCache>
            </c:strRef>
          </c:cat>
          <c:val>
            <c:numRef>
              <c:f>Лист1!$C$2:$C$7</c:f>
              <c:numCache>
                <c:formatCode>General</c:formatCode>
                <c:ptCount val="6"/>
                <c:pt idx="0">
                  <c:v>91.5</c:v>
                </c:pt>
                <c:pt idx="1">
                  <c:v>92</c:v>
                </c:pt>
                <c:pt idx="2">
                  <c:v>36</c:v>
                </c:pt>
                <c:pt idx="3">
                  <c:v>88</c:v>
                </c:pt>
                <c:pt idx="4">
                  <c:v>79.099999999999994</c:v>
                </c:pt>
                <c:pt idx="5">
                  <c:v>79.099999999999994</c:v>
                </c:pt>
              </c:numCache>
            </c:numRef>
          </c:val>
        </c:ser>
        <c:dLbls>
          <c:showLegendKey val="0"/>
          <c:showVal val="0"/>
          <c:showCatName val="0"/>
          <c:showSerName val="0"/>
          <c:showPercent val="0"/>
          <c:showBubbleSize val="0"/>
        </c:dLbls>
        <c:gapWidth val="51"/>
        <c:overlap val="100"/>
        <c:axId val="98813056"/>
        <c:axId val="98814592"/>
      </c:barChart>
      <c:catAx>
        <c:axId val="98813056"/>
        <c:scaling>
          <c:orientation val="maxMin"/>
        </c:scaling>
        <c:delete val="0"/>
        <c:axPos val="l"/>
        <c:numFmt formatCode="m/d/yyyy" sourceLinked="1"/>
        <c:majorTickMark val="out"/>
        <c:minorTickMark val="none"/>
        <c:tickLblPos val="nextTo"/>
        <c:txPr>
          <a:bodyPr/>
          <a:lstStyle/>
          <a:p>
            <a:pPr>
              <a:defRPr sz="1200"/>
            </a:pPr>
            <a:endParaRPr lang="ru-RU"/>
          </a:p>
        </c:txPr>
        <c:crossAx val="98814592"/>
        <c:crosses val="autoZero"/>
        <c:auto val="1"/>
        <c:lblAlgn val="ctr"/>
        <c:lblOffset val="100"/>
        <c:noMultiLvlLbl val="0"/>
      </c:catAx>
      <c:valAx>
        <c:axId val="98814592"/>
        <c:scaling>
          <c:orientation val="minMax"/>
          <c:max val="100"/>
          <c:min val="0"/>
        </c:scaling>
        <c:delete val="0"/>
        <c:axPos val="t"/>
        <c:majorGridlines/>
        <c:numFmt formatCode="General" sourceLinked="1"/>
        <c:majorTickMark val="cross"/>
        <c:minorTickMark val="none"/>
        <c:tickLblPos val="nextTo"/>
        <c:txPr>
          <a:bodyPr/>
          <a:lstStyle/>
          <a:p>
            <a:pPr>
              <a:defRPr sz="1200" b="1"/>
            </a:pPr>
            <a:endParaRPr lang="ru-RU"/>
          </a:p>
        </c:txPr>
        <c:crossAx val="98813056"/>
        <c:crosses val="autoZero"/>
        <c:crossBetween val="between"/>
        <c:majorUnit val="10"/>
      </c:valAx>
    </c:plotArea>
    <c:plotVisOnly val="1"/>
    <c:dispBlanksAs val="gap"/>
    <c:showDLblsOverMax val="0"/>
  </c:chart>
  <c:txPr>
    <a:bodyPr/>
    <a:lstStyle/>
    <a:p>
      <a:pPr>
        <a:defRPr sz="1800"/>
      </a:pPr>
      <a:endParaRPr lang="ru-RU"/>
    </a:p>
  </c:txPr>
  <c:externalData r:id="rId1">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a:latin typeface="Arial Narrow" panose="020B0606020202030204" pitchFamily="34" charset="0"/>
              </a:defRPr>
            </a:pPr>
            <a:r>
              <a:rPr lang="ru-RU"/>
              <a:t>МОБУ "Средняя общеобразовательная школа №4" Арсеньевского ГО</a:t>
            </a:r>
          </a:p>
        </c:rich>
      </c:tx>
      <c:layout/>
      <c:overlay val="0"/>
    </c:title>
    <c:autoTitleDeleted val="0"/>
    <c:plotArea>
      <c:layout>
        <c:manualLayout>
          <c:layoutTarget val="inner"/>
          <c:xMode val="edge"/>
          <c:yMode val="edge"/>
          <c:x val="0.35004622691574688"/>
          <c:y val="0.22264368858604258"/>
          <c:w val="0.60989656518996427"/>
          <c:h val="0.74482298384982981"/>
        </c:manualLayout>
      </c:layout>
      <c:barChart>
        <c:barDir val="bar"/>
        <c:grouping val="clustered"/>
        <c:varyColors val="0"/>
        <c:ser>
          <c:idx val="0"/>
          <c:order val="0"/>
          <c:tx>
            <c:strRef>
              <c:f>Лист1!$B$1</c:f>
              <c:strCache>
                <c:ptCount val="1"/>
                <c:pt idx="0">
                  <c:v>Ряд 1</c:v>
                </c:pt>
              </c:strCache>
            </c:strRef>
          </c:tx>
          <c:spPr>
            <a:solidFill>
              <a:schemeClr val="bg1"/>
            </a:solidFill>
            <a:ln w="6350">
              <a:solidFill>
                <a:schemeClr val="accent6">
                  <a:lumMod val="75000"/>
                </a:schemeClr>
              </a:solidFill>
              <a:prstDash val="sysDash"/>
            </a:ln>
            <a:effectLst>
              <a:outerShdw blurRad="50800" dist="38100" dir="2700000" algn="tl" rotWithShape="0">
                <a:prstClr val="black">
                  <a:alpha val="40000"/>
                </a:prstClr>
              </a:outerShdw>
            </a:effectLst>
          </c:spPr>
          <c:invertIfNegative val="0"/>
          <c:cat>
            <c:strRef>
              <c:f>Лист1!$A$2:$A$7</c:f>
              <c:strCache>
                <c:ptCount val="6"/>
                <c:pt idx="0">
                  <c:v>Открытость и доступность информации</c:v>
                </c:pt>
                <c:pt idx="1">
                  <c:v>Комфортность условий предоставления услуг</c:v>
                </c:pt>
                <c:pt idx="2">
                  <c:v>Доступность услуг для инвалидов</c:v>
                </c:pt>
                <c:pt idx="3">
                  <c:v>Доброжелательность, вежливость </c:v>
                </c:pt>
                <c:pt idx="4">
                  <c:v>Удовлетворенность условиями оказания услуг</c:v>
                </c:pt>
                <c:pt idx="5">
                  <c:v>Итоговый балл</c:v>
                </c:pt>
              </c:strCache>
            </c:strRef>
          </c:cat>
          <c:val>
            <c:numRef>
              <c:f>Лист1!$B$2:$B$7</c:f>
              <c:numCache>
                <c:formatCode>General</c:formatCode>
                <c:ptCount val="6"/>
                <c:pt idx="0">
                  <c:v>100</c:v>
                </c:pt>
                <c:pt idx="1">
                  <c:v>100</c:v>
                </c:pt>
                <c:pt idx="2">
                  <c:v>100</c:v>
                </c:pt>
                <c:pt idx="3">
                  <c:v>100</c:v>
                </c:pt>
                <c:pt idx="4">
                  <c:v>100</c:v>
                </c:pt>
                <c:pt idx="5">
                  <c:v>100</c:v>
                </c:pt>
              </c:numCache>
            </c:numRef>
          </c:val>
        </c:ser>
        <c:ser>
          <c:idx val="1"/>
          <c:order val="1"/>
          <c:tx>
            <c:strRef>
              <c:f>Лист1!$C$1</c:f>
              <c:strCache>
                <c:ptCount val="1"/>
                <c:pt idx="0">
                  <c:v>МОБУ "Средняя общеобразовательная школа №4" Арсеньевского ГО</c:v>
                </c:pt>
              </c:strCache>
            </c:strRef>
          </c:tx>
          <c:spPr>
            <a:solidFill>
              <a:srgbClr val="00B050"/>
            </a:solidFill>
          </c:spPr>
          <c:invertIfNegative val="0"/>
          <c:dLbls>
            <c:txPr>
              <a:bodyPr/>
              <a:lstStyle/>
              <a:p>
                <a:pPr>
                  <a:defRPr sz="3200" b="1">
                    <a:solidFill>
                      <a:schemeClr val="bg1"/>
                    </a:solidFill>
                  </a:defRPr>
                </a:pPr>
                <a:endParaRPr lang="ru-RU"/>
              </a:p>
            </c:txPr>
            <c:dLblPos val="inBase"/>
            <c:showLegendKey val="0"/>
            <c:showVal val="1"/>
            <c:showCatName val="0"/>
            <c:showSerName val="0"/>
            <c:showPercent val="0"/>
            <c:showBubbleSize val="0"/>
            <c:showLeaderLines val="0"/>
          </c:dLbls>
          <c:cat>
            <c:strRef>
              <c:f>Лист1!$A$2:$A$7</c:f>
              <c:strCache>
                <c:ptCount val="6"/>
                <c:pt idx="0">
                  <c:v>Открытость и доступность информации</c:v>
                </c:pt>
                <c:pt idx="1">
                  <c:v>Комфортность условий предоставления услуг</c:v>
                </c:pt>
                <c:pt idx="2">
                  <c:v>Доступность услуг для инвалидов</c:v>
                </c:pt>
                <c:pt idx="3">
                  <c:v>Доброжелательность, вежливость </c:v>
                </c:pt>
                <c:pt idx="4">
                  <c:v>Удовлетворенность условиями оказания услуг</c:v>
                </c:pt>
                <c:pt idx="5">
                  <c:v>Итоговый балл</c:v>
                </c:pt>
              </c:strCache>
            </c:strRef>
          </c:cat>
          <c:val>
            <c:numRef>
              <c:f>Лист1!$C$2:$C$7</c:f>
              <c:numCache>
                <c:formatCode>General</c:formatCode>
                <c:ptCount val="6"/>
                <c:pt idx="0">
                  <c:v>91.8</c:v>
                </c:pt>
                <c:pt idx="1">
                  <c:v>84</c:v>
                </c:pt>
                <c:pt idx="2">
                  <c:v>51</c:v>
                </c:pt>
                <c:pt idx="3">
                  <c:v>82</c:v>
                </c:pt>
                <c:pt idx="4">
                  <c:v>78.400000000000006</c:v>
                </c:pt>
                <c:pt idx="5">
                  <c:v>78.400000000000006</c:v>
                </c:pt>
              </c:numCache>
            </c:numRef>
          </c:val>
        </c:ser>
        <c:dLbls>
          <c:showLegendKey val="0"/>
          <c:showVal val="0"/>
          <c:showCatName val="0"/>
          <c:showSerName val="0"/>
          <c:showPercent val="0"/>
          <c:showBubbleSize val="0"/>
        </c:dLbls>
        <c:gapWidth val="51"/>
        <c:overlap val="100"/>
        <c:axId val="98936320"/>
        <c:axId val="98937856"/>
      </c:barChart>
      <c:catAx>
        <c:axId val="98936320"/>
        <c:scaling>
          <c:orientation val="maxMin"/>
        </c:scaling>
        <c:delete val="0"/>
        <c:axPos val="l"/>
        <c:numFmt formatCode="m/d/yyyy" sourceLinked="1"/>
        <c:majorTickMark val="out"/>
        <c:minorTickMark val="none"/>
        <c:tickLblPos val="nextTo"/>
        <c:txPr>
          <a:bodyPr/>
          <a:lstStyle/>
          <a:p>
            <a:pPr>
              <a:defRPr sz="1200"/>
            </a:pPr>
            <a:endParaRPr lang="ru-RU"/>
          </a:p>
        </c:txPr>
        <c:crossAx val="98937856"/>
        <c:crosses val="autoZero"/>
        <c:auto val="1"/>
        <c:lblAlgn val="ctr"/>
        <c:lblOffset val="100"/>
        <c:noMultiLvlLbl val="0"/>
      </c:catAx>
      <c:valAx>
        <c:axId val="98937856"/>
        <c:scaling>
          <c:orientation val="minMax"/>
          <c:max val="100"/>
          <c:min val="0"/>
        </c:scaling>
        <c:delete val="0"/>
        <c:axPos val="t"/>
        <c:majorGridlines/>
        <c:numFmt formatCode="General" sourceLinked="1"/>
        <c:majorTickMark val="cross"/>
        <c:minorTickMark val="none"/>
        <c:tickLblPos val="nextTo"/>
        <c:txPr>
          <a:bodyPr/>
          <a:lstStyle/>
          <a:p>
            <a:pPr>
              <a:defRPr sz="1200" b="1"/>
            </a:pPr>
            <a:endParaRPr lang="ru-RU"/>
          </a:p>
        </c:txPr>
        <c:crossAx val="98936320"/>
        <c:crosses val="autoZero"/>
        <c:crossBetween val="between"/>
        <c:majorUnit val="10"/>
      </c:valAx>
    </c:plotArea>
    <c:plotVisOnly val="1"/>
    <c:dispBlanksAs val="gap"/>
    <c:showDLblsOverMax val="0"/>
  </c:chart>
  <c:txPr>
    <a:bodyPr/>
    <a:lstStyle/>
    <a:p>
      <a:pPr>
        <a:defRPr sz="1800"/>
      </a:pPr>
      <a:endParaRPr lang="ru-RU"/>
    </a:p>
  </c:txPr>
  <c:externalData r:id="rId1">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a:latin typeface="Arial Narrow" panose="020B0606020202030204" pitchFamily="34" charset="0"/>
              </a:defRPr>
            </a:pPr>
            <a:r>
              <a:rPr lang="ru-RU"/>
              <a:t>МОБУ "Средняя общеобразовательная школа №3" Арсеньевского ГО</a:t>
            </a:r>
          </a:p>
        </c:rich>
      </c:tx>
      <c:layout/>
      <c:overlay val="0"/>
    </c:title>
    <c:autoTitleDeleted val="0"/>
    <c:plotArea>
      <c:layout>
        <c:manualLayout>
          <c:layoutTarget val="inner"/>
          <c:xMode val="edge"/>
          <c:yMode val="edge"/>
          <c:x val="0.35004622691574688"/>
          <c:y val="0.22264368858604258"/>
          <c:w val="0.60989656518996427"/>
          <c:h val="0.74482298384982981"/>
        </c:manualLayout>
      </c:layout>
      <c:barChart>
        <c:barDir val="bar"/>
        <c:grouping val="clustered"/>
        <c:varyColors val="0"/>
        <c:ser>
          <c:idx val="0"/>
          <c:order val="0"/>
          <c:tx>
            <c:strRef>
              <c:f>Лист1!$B$1</c:f>
              <c:strCache>
                <c:ptCount val="1"/>
                <c:pt idx="0">
                  <c:v>Ряд 1</c:v>
                </c:pt>
              </c:strCache>
            </c:strRef>
          </c:tx>
          <c:spPr>
            <a:solidFill>
              <a:schemeClr val="bg1"/>
            </a:solidFill>
            <a:ln w="6350">
              <a:solidFill>
                <a:schemeClr val="accent6">
                  <a:lumMod val="75000"/>
                </a:schemeClr>
              </a:solidFill>
              <a:prstDash val="sysDash"/>
            </a:ln>
            <a:effectLst>
              <a:outerShdw blurRad="50800" dist="38100" dir="2700000" algn="tl" rotWithShape="0">
                <a:prstClr val="black">
                  <a:alpha val="40000"/>
                </a:prstClr>
              </a:outerShdw>
            </a:effectLst>
          </c:spPr>
          <c:invertIfNegative val="0"/>
          <c:cat>
            <c:strRef>
              <c:f>Лист1!$A$2:$A$7</c:f>
              <c:strCache>
                <c:ptCount val="6"/>
                <c:pt idx="0">
                  <c:v>Открытость и доступность информации</c:v>
                </c:pt>
                <c:pt idx="1">
                  <c:v>Комфортность условий предоставления услуг</c:v>
                </c:pt>
                <c:pt idx="2">
                  <c:v>Доступность услуг для инвалидов</c:v>
                </c:pt>
                <c:pt idx="3">
                  <c:v>Доброжелательность, вежливость </c:v>
                </c:pt>
                <c:pt idx="4">
                  <c:v>Удовлетворенность условиями оказания услуг</c:v>
                </c:pt>
                <c:pt idx="5">
                  <c:v>Итоговый балл</c:v>
                </c:pt>
              </c:strCache>
            </c:strRef>
          </c:cat>
          <c:val>
            <c:numRef>
              <c:f>Лист1!$B$2:$B$7</c:f>
              <c:numCache>
                <c:formatCode>General</c:formatCode>
                <c:ptCount val="6"/>
                <c:pt idx="0">
                  <c:v>100</c:v>
                </c:pt>
                <c:pt idx="1">
                  <c:v>100</c:v>
                </c:pt>
                <c:pt idx="2">
                  <c:v>100</c:v>
                </c:pt>
                <c:pt idx="3">
                  <c:v>100</c:v>
                </c:pt>
                <c:pt idx="4">
                  <c:v>100</c:v>
                </c:pt>
                <c:pt idx="5">
                  <c:v>100</c:v>
                </c:pt>
              </c:numCache>
            </c:numRef>
          </c:val>
        </c:ser>
        <c:ser>
          <c:idx val="1"/>
          <c:order val="1"/>
          <c:tx>
            <c:strRef>
              <c:f>Лист1!$C$1</c:f>
              <c:strCache>
                <c:ptCount val="1"/>
                <c:pt idx="0">
                  <c:v>МОБУ "Средняя общеобразовательная школа №3" Арсеньевского ГО</c:v>
                </c:pt>
              </c:strCache>
            </c:strRef>
          </c:tx>
          <c:spPr>
            <a:solidFill>
              <a:srgbClr val="00B050"/>
            </a:solidFill>
          </c:spPr>
          <c:invertIfNegative val="0"/>
          <c:dLbls>
            <c:txPr>
              <a:bodyPr/>
              <a:lstStyle/>
              <a:p>
                <a:pPr>
                  <a:defRPr sz="3200" b="1">
                    <a:solidFill>
                      <a:schemeClr val="bg1"/>
                    </a:solidFill>
                  </a:defRPr>
                </a:pPr>
                <a:endParaRPr lang="ru-RU"/>
              </a:p>
            </c:txPr>
            <c:dLblPos val="inBase"/>
            <c:showLegendKey val="0"/>
            <c:showVal val="1"/>
            <c:showCatName val="0"/>
            <c:showSerName val="0"/>
            <c:showPercent val="0"/>
            <c:showBubbleSize val="0"/>
            <c:showLeaderLines val="0"/>
          </c:dLbls>
          <c:cat>
            <c:strRef>
              <c:f>Лист1!$A$2:$A$7</c:f>
              <c:strCache>
                <c:ptCount val="6"/>
                <c:pt idx="0">
                  <c:v>Открытость и доступность информации</c:v>
                </c:pt>
                <c:pt idx="1">
                  <c:v>Комфортность условий предоставления услуг</c:v>
                </c:pt>
                <c:pt idx="2">
                  <c:v>Доступность услуг для инвалидов</c:v>
                </c:pt>
                <c:pt idx="3">
                  <c:v>Доброжелательность, вежливость </c:v>
                </c:pt>
                <c:pt idx="4">
                  <c:v>Удовлетворенность условиями оказания услуг</c:v>
                </c:pt>
                <c:pt idx="5">
                  <c:v>Итоговый балл</c:v>
                </c:pt>
              </c:strCache>
            </c:strRef>
          </c:cat>
          <c:val>
            <c:numRef>
              <c:f>Лист1!$C$2:$C$7</c:f>
              <c:numCache>
                <c:formatCode>General</c:formatCode>
                <c:ptCount val="6"/>
                <c:pt idx="0">
                  <c:v>94.8</c:v>
                </c:pt>
                <c:pt idx="1">
                  <c:v>75.7</c:v>
                </c:pt>
                <c:pt idx="2">
                  <c:v>46</c:v>
                </c:pt>
                <c:pt idx="3">
                  <c:v>86.2</c:v>
                </c:pt>
                <c:pt idx="4">
                  <c:v>77.099999999999994</c:v>
                </c:pt>
                <c:pt idx="5">
                  <c:v>77.099999999999994</c:v>
                </c:pt>
              </c:numCache>
            </c:numRef>
          </c:val>
        </c:ser>
        <c:dLbls>
          <c:showLegendKey val="0"/>
          <c:showVal val="0"/>
          <c:showCatName val="0"/>
          <c:showSerName val="0"/>
          <c:showPercent val="0"/>
          <c:showBubbleSize val="0"/>
        </c:dLbls>
        <c:gapWidth val="51"/>
        <c:overlap val="100"/>
        <c:axId val="98989952"/>
        <c:axId val="98991488"/>
      </c:barChart>
      <c:catAx>
        <c:axId val="98989952"/>
        <c:scaling>
          <c:orientation val="maxMin"/>
        </c:scaling>
        <c:delete val="0"/>
        <c:axPos val="l"/>
        <c:numFmt formatCode="m/d/yyyy" sourceLinked="1"/>
        <c:majorTickMark val="out"/>
        <c:minorTickMark val="none"/>
        <c:tickLblPos val="nextTo"/>
        <c:txPr>
          <a:bodyPr/>
          <a:lstStyle/>
          <a:p>
            <a:pPr>
              <a:defRPr sz="1200"/>
            </a:pPr>
            <a:endParaRPr lang="ru-RU"/>
          </a:p>
        </c:txPr>
        <c:crossAx val="98991488"/>
        <c:crosses val="autoZero"/>
        <c:auto val="1"/>
        <c:lblAlgn val="ctr"/>
        <c:lblOffset val="100"/>
        <c:noMultiLvlLbl val="0"/>
      </c:catAx>
      <c:valAx>
        <c:axId val="98991488"/>
        <c:scaling>
          <c:orientation val="minMax"/>
          <c:max val="100"/>
          <c:min val="0"/>
        </c:scaling>
        <c:delete val="0"/>
        <c:axPos val="t"/>
        <c:majorGridlines/>
        <c:numFmt formatCode="General" sourceLinked="1"/>
        <c:majorTickMark val="cross"/>
        <c:minorTickMark val="none"/>
        <c:tickLblPos val="nextTo"/>
        <c:txPr>
          <a:bodyPr/>
          <a:lstStyle/>
          <a:p>
            <a:pPr>
              <a:defRPr sz="1200" b="1"/>
            </a:pPr>
            <a:endParaRPr lang="ru-RU"/>
          </a:p>
        </c:txPr>
        <c:crossAx val="98989952"/>
        <c:crosses val="autoZero"/>
        <c:crossBetween val="between"/>
        <c:majorUnit val="10"/>
      </c:valAx>
    </c:plotArea>
    <c:plotVisOnly val="1"/>
    <c:dispBlanksAs val="gap"/>
    <c:showDLblsOverMax val="0"/>
  </c:chart>
  <c:txPr>
    <a:bodyPr/>
    <a:lstStyle/>
    <a:p>
      <a:pPr>
        <a:defRPr sz="1800"/>
      </a:pPr>
      <a:endParaRPr lang="ru-RU"/>
    </a:p>
  </c:txPr>
  <c:externalData r:id="rId1">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a:latin typeface="Arial Narrow" panose="020B0606020202030204" pitchFamily="34" charset="0"/>
              </a:defRPr>
            </a:pPr>
            <a:r>
              <a:rPr lang="ru-RU"/>
              <a:t>МОБУ ДО "Центр внешкольной работы" Арсеньевского ГО</a:t>
            </a:r>
          </a:p>
        </c:rich>
      </c:tx>
      <c:layout/>
      <c:overlay val="0"/>
    </c:title>
    <c:autoTitleDeleted val="0"/>
    <c:plotArea>
      <c:layout>
        <c:manualLayout>
          <c:layoutTarget val="inner"/>
          <c:xMode val="edge"/>
          <c:yMode val="edge"/>
          <c:x val="0.35004622691574688"/>
          <c:y val="0.22264368858604258"/>
          <c:w val="0.60989656518996427"/>
          <c:h val="0.74482298384982981"/>
        </c:manualLayout>
      </c:layout>
      <c:barChart>
        <c:barDir val="bar"/>
        <c:grouping val="clustered"/>
        <c:varyColors val="0"/>
        <c:ser>
          <c:idx val="0"/>
          <c:order val="0"/>
          <c:tx>
            <c:strRef>
              <c:f>Лист1!$B$1</c:f>
              <c:strCache>
                <c:ptCount val="1"/>
                <c:pt idx="0">
                  <c:v>Ряд 1</c:v>
                </c:pt>
              </c:strCache>
            </c:strRef>
          </c:tx>
          <c:spPr>
            <a:solidFill>
              <a:schemeClr val="bg1"/>
            </a:solidFill>
            <a:ln w="6350">
              <a:solidFill>
                <a:schemeClr val="accent6">
                  <a:lumMod val="75000"/>
                </a:schemeClr>
              </a:solidFill>
              <a:prstDash val="sysDash"/>
            </a:ln>
            <a:effectLst>
              <a:outerShdw blurRad="50800" dist="38100" dir="2700000" algn="tl" rotWithShape="0">
                <a:prstClr val="black">
                  <a:alpha val="40000"/>
                </a:prstClr>
              </a:outerShdw>
            </a:effectLst>
          </c:spPr>
          <c:invertIfNegative val="0"/>
          <c:cat>
            <c:strRef>
              <c:f>Лист1!$A$2:$A$7</c:f>
              <c:strCache>
                <c:ptCount val="6"/>
                <c:pt idx="0">
                  <c:v>Открытость и доступность информации</c:v>
                </c:pt>
                <c:pt idx="1">
                  <c:v>Комфортность условий предоставления услуг</c:v>
                </c:pt>
                <c:pt idx="2">
                  <c:v>Доступность услуг для инвалидов</c:v>
                </c:pt>
                <c:pt idx="3">
                  <c:v>Доброжелательность, вежливость </c:v>
                </c:pt>
                <c:pt idx="4">
                  <c:v>Удовлетворенность условиями оказания услуг</c:v>
                </c:pt>
                <c:pt idx="5">
                  <c:v>Итоговый балл</c:v>
                </c:pt>
              </c:strCache>
            </c:strRef>
          </c:cat>
          <c:val>
            <c:numRef>
              <c:f>Лист1!$B$2:$B$7</c:f>
              <c:numCache>
                <c:formatCode>General</c:formatCode>
                <c:ptCount val="6"/>
                <c:pt idx="0">
                  <c:v>100</c:v>
                </c:pt>
                <c:pt idx="1">
                  <c:v>100</c:v>
                </c:pt>
                <c:pt idx="2">
                  <c:v>100</c:v>
                </c:pt>
                <c:pt idx="3">
                  <c:v>100</c:v>
                </c:pt>
                <c:pt idx="4">
                  <c:v>100</c:v>
                </c:pt>
                <c:pt idx="5">
                  <c:v>100</c:v>
                </c:pt>
              </c:numCache>
            </c:numRef>
          </c:val>
        </c:ser>
        <c:ser>
          <c:idx val="1"/>
          <c:order val="1"/>
          <c:tx>
            <c:strRef>
              <c:f>Лист1!$C$1</c:f>
              <c:strCache>
                <c:ptCount val="1"/>
                <c:pt idx="0">
                  <c:v>МОБУ ДО "Центр внешкольной работы" Арсеньевского ГО</c:v>
                </c:pt>
              </c:strCache>
            </c:strRef>
          </c:tx>
          <c:spPr>
            <a:solidFill>
              <a:srgbClr val="00B050"/>
            </a:solidFill>
          </c:spPr>
          <c:invertIfNegative val="0"/>
          <c:dLbls>
            <c:txPr>
              <a:bodyPr/>
              <a:lstStyle/>
              <a:p>
                <a:pPr>
                  <a:defRPr sz="3200" b="1">
                    <a:solidFill>
                      <a:schemeClr val="bg1"/>
                    </a:solidFill>
                  </a:defRPr>
                </a:pPr>
                <a:endParaRPr lang="ru-RU"/>
              </a:p>
            </c:txPr>
            <c:dLblPos val="inBase"/>
            <c:showLegendKey val="0"/>
            <c:showVal val="1"/>
            <c:showCatName val="0"/>
            <c:showSerName val="0"/>
            <c:showPercent val="0"/>
            <c:showBubbleSize val="0"/>
            <c:showLeaderLines val="0"/>
          </c:dLbls>
          <c:cat>
            <c:strRef>
              <c:f>Лист1!$A$2:$A$7</c:f>
              <c:strCache>
                <c:ptCount val="6"/>
                <c:pt idx="0">
                  <c:v>Открытость и доступность информации</c:v>
                </c:pt>
                <c:pt idx="1">
                  <c:v>Комфортность условий предоставления услуг</c:v>
                </c:pt>
                <c:pt idx="2">
                  <c:v>Доступность услуг для инвалидов</c:v>
                </c:pt>
                <c:pt idx="3">
                  <c:v>Доброжелательность, вежливость </c:v>
                </c:pt>
                <c:pt idx="4">
                  <c:v>Удовлетворенность условиями оказания услуг</c:v>
                </c:pt>
                <c:pt idx="5">
                  <c:v>Итоговый балл</c:v>
                </c:pt>
              </c:strCache>
            </c:strRef>
          </c:cat>
          <c:val>
            <c:numRef>
              <c:f>Лист1!$C$2:$C$7</c:f>
              <c:numCache>
                <c:formatCode>General</c:formatCode>
                <c:ptCount val="6"/>
                <c:pt idx="0">
                  <c:v>93.2</c:v>
                </c:pt>
                <c:pt idx="1">
                  <c:v>94</c:v>
                </c:pt>
                <c:pt idx="2">
                  <c:v>92</c:v>
                </c:pt>
                <c:pt idx="3">
                  <c:v>98.6</c:v>
                </c:pt>
                <c:pt idx="4">
                  <c:v>95.4</c:v>
                </c:pt>
                <c:pt idx="5">
                  <c:v>95.4</c:v>
                </c:pt>
              </c:numCache>
            </c:numRef>
          </c:val>
        </c:ser>
        <c:dLbls>
          <c:showLegendKey val="0"/>
          <c:showVal val="0"/>
          <c:showCatName val="0"/>
          <c:showSerName val="0"/>
          <c:showPercent val="0"/>
          <c:showBubbleSize val="0"/>
        </c:dLbls>
        <c:gapWidth val="51"/>
        <c:overlap val="100"/>
        <c:axId val="99217792"/>
        <c:axId val="99219328"/>
      </c:barChart>
      <c:catAx>
        <c:axId val="99217792"/>
        <c:scaling>
          <c:orientation val="maxMin"/>
        </c:scaling>
        <c:delete val="0"/>
        <c:axPos val="l"/>
        <c:numFmt formatCode="m/d/yyyy" sourceLinked="1"/>
        <c:majorTickMark val="out"/>
        <c:minorTickMark val="none"/>
        <c:tickLblPos val="nextTo"/>
        <c:txPr>
          <a:bodyPr/>
          <a:lstStyle/>
          <a:p>
            <a:pPr>
              <a:defRPr sz="1200"/>
            </a:pPr>
            <a:endParaRPr lang="ru-RU"/>
          </a:p>
        </c:txPr>
        <c:crossAx val="99219328"/>
        <c:crosses val="autoZero"/>
        <c:auto val="1"/>
        <c:lblAlgn val="ctr"/>
        <c:lblOffset val="100"/>
        <c:noMultiLvlLbl val="0"/>
      </c:catAx>
      <c:valAx>
        <c:axId val="99219328"/>
        <c:scaling>
          <c:orientation val="minMax"/>
          <c:max val="100"/>
          <c:min val="0"/>
        </c:scaling>
        <c:delete val="0"/>
        <c:axPos val="t"/>
        <c:majorGridlines/>
        <c:numFmt formatCode="General" sourceLinked="1"/>
        <c:majorTickMark val="cross"/>
        <c:minorTickMark val="none"/>
        <c:tickLblPos val="nextTo"/>
        <c:txPr>
          <a:bodyPr/>
          <a:lstStyle/>
          <a:p>
            <a:pPr>
              <a:defRPr sz="1200" b="1"/>
            </a:pPr>
            <a:endParaRPr lang="ru-RU"/>
          </a:p>
        </c:txPr>
        <c:crossAx val="99217792"/>
        <c:crosses val="autoZero"/>
        <c:crossBetween val="between"/>
        <c:majorUnit val="10"/>
      </c:valAx>
    </c:plotArea>
    <c:plotVisOnly val="1"/>
    <c:dispBlanksAs val="gap"/>
    <c:showDLblsOverMax val="0"/>
  </c:chart>
  <c:txPr>
    <a:bodyPr/>
    <a:lstStyle/>
    <a:p>
      <a:pPr>
        <a:defRPr sz="1800"/>
      </a:pPr>
      <a:endParaRPr lang="ru-RU"/>
    </a:p>
  </c:txPr>
  <c:externalData r:id="rId1">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a:latin typeface="Arial Narrow" panose="020B0606020202030204" pitchFamily="34" charset="0"/>
              </a:defRPr>
            </a:pPr>
            <a:r>
              <a:rPr lang="ru-RU"/>
              <a:t>МОБУ ДО"Учебно-методический центр" Арсеньевского ГО</a:t>
            </a:r>
          </a:p>
        </c:rich>
      </c:tx>
      <c:layout/>
      <c:overlay val="0"/>
    </c:title>
    <c:autoTitleDeleted val="0"/>
    <c:plotArea>
      <c:layout>
        <c:manualLayout>
          <c:layoutTarget val="inner"/>
          <c:xMode val="edge"/>
          <c:yMode val="edge"/>
          <c:x val="0.35004622691574688"/>
          <c:y val="0.22264368858604258"/>
          <c:w val="0.60989656518996427"/>
          <c:h val="0.74482298384982981"/>
        </c:manualLayout>
      </c:layout>
      <c:barChart>
        <c:barDir val="bar"/>
        <c:grouping val="clustered"/>
        <c:varyColors val="0"/>
        <c:ser>
          <c:idx val="0"/>
          <c:order val="0"/>
          <c:tx>
            <c:strRef>
              <c:f>Лист1!$B$1</c:f>
              <c:strCache>
                <c:ptCount val="1"/>
                <c:pt idx="0">
                  <c:v>Ряд 1</c:v>
                </c:pt>
              </c:strCache>
            </c:strRef>
          </c:tx>
          <c:spPr>
            <a:solidFill>
              <a:schemeClr val="bg1"/>
            </a:solidFill>
            <a:ln w="6350">
              <a:solidFill>
                <a:schemeClr val="accent6">
                  <a:lumMod val="75000"/>
                </a:schemeClr>
              </a:solidFill>
              <a:prstDash val="sysDash"/>
            </a:ln>
            <a:effectLst>
              <a:outerShdw blurRad="50800" dist="38100" dir="2700000" algn="tl" rotWithShape="0">
                <a:prstClr val="black">
                  <a:alpha val="40000"/>
                </a:prstClr>
              </a:outerShdw>
            </a:effectLst>
          </c:spPr>
          <c:invertIfNegative val="0"/>
          <c:cat>
            <c:strRef>
              <c:f>Лист1!$A$2:$A$7</c:f>
              <c:strCache>
                <c:ptCount val="6"/>
                <c:pt idx="0">
                  <c:v>Открытость и доступность информации</c:v>
                </c:pt>
                <c:pt idx="1">
                  <c:v>Комфортность условий предоставления услуг</c:v>
                </c:pt>
                <c:pt idx="2">
                  <c:v>Доступность услуг для инвалидов</c:v>
                </c:pt>
                <c:pt idx="3">
                  <c:v>Доброжелательность, вежливость </c:v>
                </c:pt>
                <c:pt idx="4">
                  <c:v>Удовлетворенность условиями оказания услуг</c:v>
                </c:pt>
                <c:pt idx="5">
                  <c:v>Итоговый балл</c:v>
                </c:pt>
              </c:strCache>
            </c:strRef>
          </c:cat>
          <c:val>
            <c:numRef>
              <c:f>Лист1!$B$2:$B$7</c:f>
              <c:numCache>
                <c:formatCode>General</c:formatCode>
                <c:ptCount val="6"/>
                <c:pt idx="0">
                  <c:v>100</c:v>
                </c:pt>
                <c:pt idx="1">
                  <c:v>100</c:v>
                </c:pt>
                <c:pt idx="2">
                  <c:v>100</c:v>
                </c:pt>
                <c:pt idx="3">
                  <c:v>100</c:v>
                </c:pt>
                <c:pt idx="4">
                  <c:v>100</c:v>
                </c:pt>
                <c:pt idx="5">
                  <c:v>100</c:v>
                </c:pt>
              </c:numCache>
            </c:numRef>
          </c:val>
        </c:ser>
        <c:ser>
          <c:idx val="1"/>
          <c:order val="1"/>
          <c:tx>
            <c:strRef>
              <c:f>Лист1!$C$1</c:f>
              <c:strCache>
                <c:ptCount val="1"/>
                <c:pt idx="0">
                  <c:v>МОБУ ДО"Учебно-методический центр" Арсеньевского ГО</c:v>
                </c:pt>
              </c:strCache>
            </c:strRef>
          </c:tx>
          <c:spPr>
            <a:solidFill>
              <a:srgbClr val="00B050"/>
            </a:solidFill>
          </c:spPr>
          <c:invertIfNegative val="0"/>
          <c:dLbls>
            <c:txPr>
              <a:bodyPr/>
              <a:lstStyle/>
              <a:p>
                <a:pPr>
                  <a:defRPr sz="3200" b="1">
                    <a:solidFill>
                      <a:schemeClr val="bg1"/>
                    </a:solidFill>
                  </a:defRPr>
                </a:pPr>
                <a:endParaRPr lang="ru-RU"/>
              </a:p>
            </c:txPr>
            <c:dLblPos val="inBase"/>
            <c:showLegendKey val="0"/>
            <c:showVal val="1"/>
            <c:showCatName val="0"/>
            <c:showSerName val="0"/>
            <c:showPercent val="0"/>
            <c:showBubbleSize val="0"/>
            <c:showLeaderLines val="0"/>
          </c:dLbls>
          <c:cat>
            <c:strRef>
              <c:f>Лист1!$A$2:$A$7</c:f>
              <c:strCache>
                <c:ptCount val="6"/>
                <c:pt idx="0">
                  <c:v>Открытость и доступность информации</c:v>
                </c:pt>
                <c:pt idx="1">
                  <c:v>Комфортность условий предоставления услуг</c:v>
                </c:pt>
                <c:pt idx="2">
                  <c:v>Доступность услуг для инвалидов</c:v>
                </c:pt>
                <c:pt idx="3">
                  <c:v>Доброжелательность, вежливость </c:v>
                </c:pt>
                <c:pt idx="4">
                  <c:v>Удовлетворенность условиями оказания услуг</c:v>
                </c:pt>
                <c:pt idx="5">
                  <c:v>Итоговый балл</c:v>
                </c:pt>
              </c:strCache>
            </c:strRef>
          </c:cat>
          <c:val>
            <c:numRef>
              <c:f>Лист1!$C$2:$C$7</c:f>
              <c:numCache>
                <c:formatCode>General</c:formatCode>
                <c:ptCount val="6"/>
                <c:pt idx="0">
                  <c:v>98.1</c:v>
                </c:pt>
                <c:pt idx="1">
                  <c:v>99</c:v>
                </c:pt>
                <c:pt idx="2">
                  <c:v>38</c:v>
                </c:pt>
                <c:pt idx="3">
                  <c:v>99.6</c:v>
                </c:pt>
                <c:pt idx="4">
                  <c:v>86.9</c:v>
                </c:pt>
                <c:pt idx="5">
                  <c:v>86.9</c:v>
                </c:pt>
              </c:numCache>
            </c:numRef>
          </c:val>
        </c:ser>
        <c:dLbls>
          <c:showLegendKey val="0"/>
          <c:showVal val="0"/>
          <c:showCatName val="0"/>
          <c:showSerName val="0"/>
          <c:showPercent val="0"/>
          <c:showBubbleSize val="0"/>
        </c:dLbls>
        <c:gapWidth val="51"/>
        <c:overlap val="100"/>
        <c:axId val="100950784"/>
        <c:axId val="100952320"/>
      </c:barChart>
      <c:catAx>
        <c:axId val="100950784"/>
        <c:scaling>
          <c:orientation val="maxMin"/>
        </c:scaling>
        <c:delete val="0"/>
        <c:axPos val="l"/>
        <c:numFmt formatCode="m/d/yyyy" sourceLinked="1"/>
        <c:majorTickMark val="out"/>
        <c:minorTickMark val="none"/>
        <c:tickLblPos val="nextTo"/>
        <c:txPr>
          <a:bodyPr/>
          <a:lstStyle/>
          <a:p>
            <a:pPr>
              <a:defRPr sz="1200"/>
            </a:pPr>
            <a:endParaRPr lang="ru-RU"/>
          </a:p>
        </c:txPr>
        <c:crossAx val="100952320"/>
        <c:crosses val="autoZero"/>
        <c:auto val="1"/>
        <c:lblAlgn val="ctr"/>
        <c:lblOffset val="100"/>
        <c:noMultiLvlLbl val="0"/>
      </c:catAx>
      <c:valAx>
        <c:axId val="100952320"/>
        <c:scaling>
          <c:orientation val="minMax"/>
          <c:max val="100"/>
          <c:min val="0"/>
        </c:scaling>
        <c:delete val="0"/>
        <c:axPos val="t"/>
        <c:majorGridlines/>
        <c:numFmt formatCode="General" sourceLinked="1"/>
        <c:majorTickMark val="cross"/>
        <c:minorTickMark val="none"/>
        <c:tickLblPos val="nextTo"/>
        <c:txPr>
          <a:bodyPr/>
          <a:lstStyle/>
          <a:p>
            <a:pPr>
              <a:defRPr sz="1200" b="1"/>
            </a:pPr>
            <a:endParaRPr lang="ru-RU"/>
          </a:p>
        </c:txPr>
        <c:crossAx val="100950784"/>
        <c:crosses val="autoZero"/>
        <c:crossBetween val="between"/>
        <c:majorUnit val="10"/>
      </c:valAx>
    </c:plotArea>
    <c:plotVisOnly val="1"/>
    <c:dispBlanksAs val="gap"/>
    <c:showDLblsOverMax val="0"/>
  </c:chart>
  <c:txPr>
    <a:bodyPr/>
    <a:lstStyle/>
    <a:p>
      <a:pPr>
        <a:defRPr sz="1800"/>
      </a:pPr>
      <a:endParaRPr lang="ru-RU"/>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a:latin typeface="Arial Narrow" panose="020B0606020202030204" pitchFamily="34" charset="0"/>
              </a:defRPr>
            </a:pPr>
            <a:r>
              <a:rPr lang="ru-RU"/>
              <a:t>МДОБУ ЦРР - детский сад №27 "Дюймовочка" Арсеньевского ГО</a:t>
            </a:r>
          </a:p>
        </c:rich>
      </c:tx>
      <c:layout/>
      <c:overlay val="0"/>
    </c:title>
    <c:autoTitleDeleted val="0"/>
    <c:plotArea>
      <c:layout>
        <c:manualLayout>
          <c:layoutTarget val="inner"/>
          <c:xMode val="edge"/>
          <c:yMode val="edge"/>
          <c:x val="0.35004622691574688"/>
          <c:y val="0.22264368858604258"/>
          <c:w val="0.60989656518996427"/>
          <c:h val="0.74482298384982981"/>
        </c:manualLayout>
      </c:layout>
      <c:barChart>
        <c:barDir val="bar"/>
        <c:grouping val="clustered"/>
        <c:varyColors val="0"/>
        <c:ser>
          <c:idx val="0"/>
          <c:order val="0"/>
          <c:tx>
            <c:strRef>
              <c:f>Лист1!$B$1</c:f>
              <c:strCache>
                <c:ptCount val="1"/>
                <c:pt idx="0">
                  <c:v>Ряд 1</c:v>
                </c:pt>
              </c:strCache>
            </c:strRef>
          </c:tx>
          <c:spPr>
            <a:solidFill>
              <a:schemeClr val="bg1"/>
            </a:solidFill>
            <a:ln w="6350">
              <a:solidFill>
                <a:schemeClr val="accent6">
                  <a:lumMod val="75000"/>
                </a:schemeClr>
              </a:solidFill>
              <a:prstDash val="sysDash"/>
            </a:ln>
            <a:effectLst>
              <a:outerShdw blurRad="50800" dist="38100" dir="2700000" algn="tl" rotWithShape="0">
                <a:prstClr val="black">
                  <a:alpha val="40000"/>
                </a:prstClr>
              </a:outerShdw>
            </a:effectLst>
          </c:spPr>
          <c:invertIfNegative val="0"/>
          <c:cat>
            <c:strRef>
              <c:f>Лист1!$A$2:$A$7</c:f>
              <c:strCache>
                <c:ptCount val="6"/>
                <c:pt idx="0">
                  <c:v>Открытость и доступность информации</c:v>
                </c:pt>
                <c:pt idx="1">
                  <c:v>Комфортность условий предоставления услуг</c:v>
                </c:pt>
                <c:pt idx="2">
                  <c:v>Доступность услуг для инвалидов</c:v>
                </c:pt>
                <c:pt idx="3">
                  <c:v>Доброжелательность, вежливость </c:v>
                </c:pt>
                <c:pt idx="4">
                  <c:v>Удовлетворенность условиями оказания услуг</c:v>
                </c:pt>
                <c:pt idx="5">
                  <c:v>Итоговый балл</c:v>
                </c:pt>
              </c:strCache>
            </c:strRef>
          </c:cat>
          <c:val>
            <c:numRef>
              <c:f>Лист1!$B$2:$B$7</c:f>
              <c:numCache>
                <c:formatCode>General</c:formatCode>
                <c:ptCount val="6"/>
                <c:pt idx="0">
                  <c:v>100</c:v>
                </c:pt>
                <c:pt idx="1">
                  <c:v>100</c:v>
                </c:pt>
                <c:pt idx="2">
                  <c:v>100</c:v>
                </c:pt>
                <c:pt idx="3">
                  <c:v>100</c:v>
                </c:pt>
                <c:pt idx="4">
                  <c:v>100</c:v>
                </c:pt>
                <c:pt idx="5">
                  <c:v>100</c:v>
                </c:pt>
              </c:numCache>
            </c:numRef>
          </c:val>
        </c:ser>
        <c:ser>
          <c:idx val="1"/>
          <c:order val="1"/>
          <c:tx>
            <c:strRef>
              <c:f>Лист1!$C$1</c:f>
              <c:strCache>
                <c:ptCount val="1"/>
                <c:pt idx="0">
                  <c:v>МДОБУ ЦРР - детский сад №27 "Дюймовочка" Арсеньевского ГО</c:v>
                </c:pt>
              </c:strCache>
            </c:strRef>
          </c:tx>
          <c:spPr>
            <a:solidFill>
              <a:srgbClr val="00B050"/>
            </a:solidFill>
          </c:spPr>
          <c:invertIfNegative val="0"/>
          <c:dLbls>
            <c:txPr>
              <a:bodyPr/>
              <a:lstStyle/>
              <a:p>
                <a:pPr>
                  <a:defRPr sz="3200" b="1">
                    <a:solidFill>
                      <a:schemeClr val="bg1"/>
                    </a:solidFill>
                  </a:defRPr>
                </a:pPr>
                <a:endParaRPr lang="ru-RU"/>
              </a:p>
            </c:txPr>
            <c:dLblPos val="inBase"/>
            <c:showLegendKey val="0"/>
            <c:showVal val="1"/>
            <c:showCatName val="0"/>
            <c:showSerName val="0"/>
            <c:showPercent val="0"/>
            <c:showBubbleSize val="0"/>
            <c:showLeaderLines val="0"/>
          </c:dLbls>
          <c:cat>
            <c:strRef>
              <c:f>Лист1!$A$2:$A$7</c:f>
              <c:strCache>
                <c:ptCount val="6"/>
                <c:pt idx="0">
                  <c:v>Открытость и доступность информации</c:v>
                </c:pt>
                <c:pt idx="1">
                  <c:v>Комфортность условий предоставления услуг</c:v>
                </c:pt>
                <c:pt idx="2">
                  <c:v>Доступность услуг для инвалидов</c:v>
                </c:pt>
                <c:pt idx="3">
                  <c:v>Доброжелательность, вежливость </c:v>
                </c:pt>
                <c:pt idx="4">
                  <c:v>Удовлетворенность условиями оказания услуг</c:v>
                </c:pt>
                <c:pt idx="5">
                  <c:v>Итоговый балл</c:v>
                </c:pt>
              </c:strCache>
            </c:strRef>
          </c:cat>
          <c:val>
            <c:numRef>
              <c:f>Лист1!$C$2:$C$7</c:f>
              <c:numCache>
                <c:formatCode>General</c:formatCode>
                <c:ptCount val="6"/>
                <c:pt idx="0">
                  <c:v>94.9</c:v>
                </c:pt>
                <c:pt idx="1">
                  <c:v>89</c:v>
                </c:pt>
                <c:pt idx="2">
                  <c:v>50.7</c:v>
                </c:pt>
                <c:pt idx="3">
                  <c:v>99.8</c:v>
                </c:pt>
                <c:pt idx="4">
                  <c:v>86.8</c:v>
                </c:pt>
                <c:pt idx="5">
                  <c:v>86.8</c:v>
                </c:pt>
              </c:numCache>
            </c:numRef>
          </c:val>
        </c:ser>
        <c:dLbls>
          <c:showLegendKey val="0"/>
          <c:showVal val="0"/>
          <c:showCatName val="0"/>
          <c:showSerName val="0"/>
          <c:showPercent val="0"/>
          <c:showBubbleSize val="0"/>
        </c:dLbls>
        <c:gapWidth val="51"/>
        <c:overlap val="100"/>
        <c:axId val="66014208"/>
        <c:axId val="66020096"/>
      </c:barChart>
      <c:catAx>
        <c:axId val="66014208"/>
        <c:scaling>
          <c:orientation val="maxMin"/>
        </c:scaling>
        <c:delete val="0"/>
        <c:axPos val="l"/>
        <c:numFmt formatCode="m/d/yyyy" sourceLinked="1"/>
        <c:majorTickMark val="out"/>
        <c:minorTickMark val="none"/>
        <c:tickLblPos val="nextTo"/>
        <c:txPr>
          <a:bodyPr/>
          <a:lstStyle/>
          <a:p>
            <a:pPr>
              <a:defRPr sz="1200"/>
            </a:pPr>
            <a:endParaRPr lang="ru-RU"/>
          </a:p>
        </c:txPr>
        <c:crossAx val="66020096"/>
        <c:crosses val="autoZero"/>
        <c:auto val="1"/>
        <c:lblAlgn val="ctr"/>
        <c:lblOffset val="100"/>
        <c:noMultiLvlLbl val="0"/>
      </c:catAx>
      <c:valAx>
        <c:axId val="66020096"/>
        <c:scaling>
          <c:orientation val="minMax"/>
          <c:max val="100"/>
          <c:min val="0"/>
        </c:scaling>
        <c:delete val="0"/>
        <c:axPos val="t"/>
        <c:majorGridlines/>
        <c:numFmt formatCode="General" sourceLinked="1"/>
        <c:majorTickMark val="cross"/>
        <c:minorTickMark val="none"/>
        <c:tickLblPos val="nextTo"/>
        <c:txPr>
          <a:bodyPr/>
          <a:lstStyle/>
          <a:p>
            <a:pPr>
              <a:defRPr sz="1200" b="1"/>
            </a:pPr>
            <a:endParaRPr lang="ru-RU"/>
          </a:p>
        </c:txPr>
        <c:crossAx val="66014208"/>
        <c:crosses val="autoZero"/>
        <c:crossBetween val="between"/>
        <c:majorUnit val="10"/>
      </c:valAx>
    </c:plotArea>
    <c:plotVisOnly val="1"/>
    <c:dispBlanksAs val="gap"/>
    <c:showDLblsOverMax val="0"/>
  </c:chart>
  <c:txPr>
    <a:bodyPr/>
    <a:lstStyle/>
    <a:p>
      <a:pPr>
        <a:defRPr sz="1800"/>
      </a:pPr>
      <a:endParaRPr lang="ru-RU"/>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a:latin typeface="Arial Narrow" panose="020B0606020202030204" pitchFamily="34" charset="0"/>
              </a:defRPr>
            </a:pPr>
            <a:r>
              <a:rPr lang="ru-RU"/>
              <a:t>МДОБУ ЦРР - детский сад №24 "Улыбка" Арсеньевского ГО</a:t>
            </a:r>
          </a:p>
        </c:rich>
      </c:tx>
      <c:layout/>
      <c:overlay val="0"/>
    </c:title>
    <c:autoTitleDeleted val="0"/>
    <c:plotArea>
      <c:layout>
        <c:manualLayout>
          <c:layoutTarget val="inner"/>
          <c:xMode val="edge"/>
          <c:yMode val="edge"/>
          <c:x val="0.35004622691574688"/>
          <c:y val="0.22264368858604258"/>
          <c:w val="0.60989656518996427"/>
          <c:h val="0.74482298384982981"/>
        </c:manualLayout>
      </c:layout>
      <c:barChart>
        <c:barDir val="bar"/>
        <c:grouping val="clustered"/>
        <c:varyColors val="0"/>
        <c:ser>
          <c:idx val="0"/>
          <c:order val="0"/>
          <c:tx>
            <c:strRef>
              <c:f>Лист1!$B$1</c:f>
              <c:strCache>
                <c:ptCount val="1"/>
                <c:pt idx="0">
                  <c:v>Ряд 1</c:v>
                </c:pt>
              </c:strCache>
            </c:strRef>
          </c:tx>
          <c:spPr>
            <a:solidFill>
              <a:schemeClr val="bg1"/>
            </a:solidFill>
            <a:ln w="6350">
              <a:solidFill>
                <a:schemeClr val="accent6">
                  <a:lumMod val="75000"/>
                </a:schemeClr>
              </a:solidFill>
              <a:prstDash val="sysDash"/>
            </a:ln>
            <a:effectLst>
              <a:outerShdw blurRad="50800" dist="38100" dir="2700000" algn="tl" rotWithShape="0">
                <a:prstClr val="black">
                  <a:alpha val="40000"/>
                </a:prstClr>
              </a:outerShdw>
            </a:effectLst>
          </c:spPr>
          <c:invertIfNegative val="0"/>
          <c:cat>
            <c:strRef>
              <c:f>Лист1!$A$2:$A$7</c:f>
              <c:strCache>
                <c:ptCount val="6"/>
                <c:pt idx="0">
                  <c:v>Открытость и доступность информации</c:v>
                </c:pt>
                <c:pt idx="1">
                  <c:v>Комфортность условий предоставления услуг</c:v>
                </c:pt>
                <c:pt idx="2">
                  <c:v>Доступность услуг для инвалидов</c:v>
                </c:pt>
                <c:pt idx="3">
                  <c:v>Доброжелательность, вежливость </c:v>
                </c:pt>
                <c:pt idx="4">
                  <c:v>Удовлетворенность условиями оказания услуг</c:v>
                </c:pt>
                <c:pt idx="5">
                  <c:v>Итоговый балл</c:v>
                </c:pt>
              </c:strCache>
            </c:strRef>
          </c:cat>
          <c:val>
            <c:numRef>
              <c:f>Лист1!$B$2:$B$7</c:f>
              <c:numCache>
                <c:formatCode>General</c:formatCode>
                <c:ptCount val="6"/>
                <c:pt idx="0">
                  <c:v>100</c:v>
                </c:pt>
                <c:pt idx="1">
                  <c:v>100</c:v>
                </c:pt>
                <c:pt idx="2">
                  <c:v>100</c:v>
                </c:pt>
                <c:pt idx="3">
                  <c:v>100</c:v>
                </c:pt>
                <c:pt idx="4">
                  <c:v>100</c:v>
                </c:pt>
                <c:pt idx="5">
                  <c:v>100</c:v>
                </c:pt>
              </c:numCache>
            </c:numRef>
          </c:val>
        </c:ser>
        <c:ser>
          <c:idx val="1"/>
          <c:order val="1"/>
          <c:tx>
            <c:strRef>
              <c:f>Лист1!$C$1</c:f>
              <c:strCache>
                <c:ptCount val="1"/>
                <c:pt idx="0">
                  <c:v>МДОБУ ЦРР - детский сад №24 "Улыбка" Арсеньевского ГО</c:v>
                </c:pt>
              </c:strCache>
            </c:strRef>
          </c:tx>
          <c:spPr>
            <a:solidFill>
              <a:srgbClr val="00B050"/>
            </a:solidFill>
          </c:spPr>
          <c:invertIfNegative val="0"/>
          <c:dLbls>
            <c:txPr>
              <a:bodyPr/>
              <a:lstStyle/>
              <a:p>
                <a:pPr>
                  <a:defRPr sz="3200" b="1">
                    <a:solidFill>
                      <a:schemeClr val="bg1"/>
                    </a:solidFill>
                  </a:defRPr>
                </a:pPr>
                <a:endParaRPr lang="ru-RU"/>
              </a:p>
            </c:txPr>
            <c:dLblPos val="inBase"/>
            <c:showLegendKey val="0"/>
            <c:showVal val="1"/>
            <c:showCatName val="0"/>
            <c:showSerName val="0"/>
            <c:showPercent val="0"/>
            <c:showBubbleSize val="0"/>
            <c:showLeaderLines val="0"/>
          </c:dLbls>
          <c:cat>
            <c:strRef>
              <c:f>Лист1!$A$2:$A$7</c:f>
              <c:strCache>
                <c:ptCount val="6"/>
                <c:pt idx="0">
                  <c:v>Открытость и доступность информации</c:v>
                </c:pt>
                <c:pt idx="1">
                  <c:v>Комфортность условий предоставления услуг</c:v>
                </c:pt>
                <c:pt idx="2">
                  <c:v>Доступность услуг для инвалидов</c:v>
                </c:pt>
                <c:pt idx="3">
                  <c:v>Доброжелательность, вежливость </c:v>
                </c:pt>
                <c:pt idx="4">
                  <c:v>Удовлетворенность условиями оказания услуг</c:v>
                </c:pt>
                <c:pt idx="5">
                  <c:v>Итоговый балл</c:v>
                </c:pt>
              </c:strCache>
            </c:strRef>
          </c:cat>
          <c:val>
            <c:numRef>
              <c:f>Лист1!$C$2:$C$7</c:f>
              <c:numCache>
                <c:formatCode>General</c:formatCode>
                <c:ptCount val="6"/>
                <c:pt idx="0">
                  <c:v>95.8</c:v>
                </c:pt>
                <c:pt idx="1">
                  <c:v>76.7</c:v>
                </c:pt>
                <c:pt idx="2">
                  <c:v>70</c:v>
                </c:pt>
                <c:pt idx="3">
                  <c:v>95.6</c:v>
                </c:pt>
                <c:pt idx="4">
                  <c:v>86.5</c:v>
                </c:pt>
                <c:pt idx="5">
                  <c:v>86.5</c:v>
                </c:pt>
              </c:numCache>
            </c:numRef>
          </c:val>
        </c:ser>
        <c:dLbls>
          <c:showLegendKey val="0"/>
          <c:showVal val="0"/>
          <c:showCatName val="0"/>
          <c:showSerName val="0"/>
          <c:showPercent val="0"/>
          <c:showBubbleSize val="0"/>
        </c:dLbls>
        <c:gapWidth val="51"/>
        <c:overlap val="100"/>
        <c:axId val="70532480"/>
        <c:axId val="70538368"/>
      </c:barChart>
      <c:catAx>
        <c:axId val="70532480"/>
        <c:scaling>
          <c:orientation val="maxMin"/>
        </c:scaling>
        <c:delete val="0"/>
        <c:axPos val="l"/>
        <c:numFmt formatCode="m/d/yyyy" sourceLinked="1"/>
        <c:majorTickMark val="out"/>
        <c:minorTickMark val="none"/>
        <c:tickLblPos val="nextTo"/>
        <c:txPr>
          <a:bodyPr/>
          <a:lstStyle/>
          <a:p>
            <a:pPr>
              <a:defRPr sz="1200"/>
            </a:pPr>
            <a:endParaRPr lang="ru-RU"/>
          </a:p>
        </c:txPr>
        <c:crossAx val="70538368"/>
        <c:crosses val="autoZero"/>
        <c:auto val="1"/>
        <c:lblAlgn val="ctr"/>
        <c:lblOffset val="100"/>
        <c:noMultiLvlLbl val="0"/>
      </c:catAx>
      <c:valAx>
        <c:axId val="70538368"/>
        <c:scaling>
          <c:orientation val="minMax"/>
          <c:max val="100"/>
          <c:min val="0"/>
        </c:scaling>
        <c:delete val="0"/>
        <c:axPos val="t"/>
        <c:majorGridlines/>
        <c:numFmt formatCode="General" sourceLinked="1"/>
        <c:majorTickMark val="cross"/>
        <c:minorTickMark val="none"/>
        <c:tickLblPos val="nextTo"/>
        <c:txPr>
          <a:bodyPr/>
          <a:lstStyle/>
          <a:p>
            <a:pPr>
              <a:defRPr sz="1200" b="1"/>
            </a:pPr>
            <a:endParaRPr lang="ru-RU"/>
          </a:p>
        </c:txPr>
        <c:crossAx val="70532480"/>
        <c:crosses val="autoZero"/>
        <c:crossBetween val="between"/>
        <c:majorUnit val="10"/>
      </c:valAx>
    </c:plotArea>
    <c:plotVisOnly val="1"/>
    <c:dispBlanksAs val="gap"/>
    <c:showDLblsOverMax val="0"/>
  </c:chart>
  <c:txPr>
    <a:bodyPr/>
    <a:lstStyle/>
    <a:p>
      <a:pPr>
        <a:defRPr sz="1800"/>
      </a:pPr>
      <a:endParaRPr lang="ru-RU"/>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a:latin typeface="Arial Narrow" panose="020B0606020202030204" pitchFamily="34" charset="0"/>
              </a:defRPr>
            </a:pPr>
            <a:r>
              <a:rPr lang="ru-RU"/>
              <a:t>МДОБУ ЦРР - детский сад №21 "Светлячок" Арсеньевского ГО</a:t>
            </a:r>
          </a:p>
        </c:rich>
      </c:tx>
      <c:layout/>
      <c:overlay val="0"/>
    </c:title>
    <c:autoTitleDeleted val="0"/>
    <c:plotArea>
      <c:layout>
        <c:manualLayout>
          <c:layoutTarget val="inner"/>
          <c:xMode val="edge"/>
          <c:yMode val="edge"/>
          <c:x val="0.35004622691574688"/>
          <c:y val="0.22264368858604258"/>
          <c:w val="0.60989656518996427"/>
          <c:h val="0.74482298384982981"/>
        </c:manualLayout>
      </c:layout>
      <c:barChart>
        <c:barDir val="bar"/>
        <c:grouping val="clustered"/>
        <c:varyColors val="0"/>
        <c:ser>
          <c:idx val="0"/>
          <c:order val="0"/>
          <c:tx>
            <c:strRef>
              <c:f>Лист1!$B$1</c:f>
              <c:strCache>
                <c:ptCount val="1"/>
                <c:pt idx="0">
                  <c:v>Ряд 1</c:v>
                </c:pt>
              </c:strCache>
            </c:strRef>
          </c:tx>
          <c:spPr>
            <a:solidFill>
              <a:schemeClr val="bg1"/>
            </a:solidFill>
            <a:ln w="6350">
              <a:solidFill>
                <a:schemeClr val="accent6">
                  <a:lumMod val="75000"/>
                </a:schemeClr>
              </a:solidFill>
              <a:prstDash val="sysDash"/>
            </a:ln>
            <a:effectLst>
              <a:outerShdw blurRad="50800" dist="38100" dir="2700000" algn="tl" rotWithShape="0">
                <a:prstClr val="black">
                  <a:alpha val="40000"/>
                </a:prstClr>
              </a:outerShdw>
            </a:effectLst>
          </c:spPr>
          <c:invertIfNegative val="0"/>
          <c:cat>
            <c:strRef>
              <c:f>Лист1!$A$2:$A$7</c:f>
              <c:strCache>
                <c:ptCount val="6"/>
                <c:pt idx="0">
                  <c:v>Открытость и доступность информации</c:v>
                </c:pt>
                <c:pt idx="1">
                  <c:v>Комфортность условий предоставления услуг</c:v>
                </c:pt>
                <c:pt idx="2">
                  <c:v>Доступность услуг для инвалидов</c:v>
                </c:pt>
                <c:pt idx="3">
                  <c:v>Доброжелательность, вежливость </c:v>
                </c:pt>
                <c:pt idx="4">
                  <c:v>Удовлетворенность условиями оказания услуг</c:v>
                </c:pt>
                <c:pt idx="5">
                  <c:v>Итоговый балл</c:v>
                </c:pt>
              </c:strCache>
            </c:strRef>
          </c:cat>
          <c:val>
            <c:numRef>
              <c:f>Лист1!$B$2:$B$7</c:f>
              <c:numCache>
                <c:formatCode>General</c:formatCode>
                <c:ptCount val="6"/>
                <c:pt idx="0">
                  <c:v>100</c:v>
                </c:pt>
                <c:pt idx="1">
                  <c:v>100</c:v>
                </c:pt>
                <c:pt idx="2">
                  <c:v>100</c:v>
                </c:pt>
                <c:pt idx="3">
                  <c:v>100</c:v>
                </c:pt>
                <c:pt idx="4">
                  <c:v>100</c:v>
                </c:pt>
                <c:pt idx="5">
                  <c:v>100</c:v>
                </c:pt>
              </c:numCache>
            </c:numRef>
          </c:val>
        </c:ser>
        <c:ser>
          <c:idx val="1"/>
          <c:order val="1"/>
          <c:tx>
            <c:strRef>
              <c:f>Лист1!$C$1</c:f>
              <c:strCache>
                <c:ptCount val="1"/>
                <c:pt idx="0">
                  <c:v>МДОБУ ЦРР - детский сад №21 "Светлячок" Арсеньевского ГО</c:v>
                </c:pt>
              </c:strCache>
            </c:strRef>
          </c:tx>
          <c:spPr>
            <a:solidFill>
              <a:srgbClr val="00B050"/>
            </a:solidFill>
          </c:spPr>
          <c:invertIfNegative val="0"/>
          <c:dLbls>
            <c:txPr>
              <a:bodyPr/>
              <a:lstStyle/>
              <a:p>
                <a:pPr>
                  <a:defRPr sz="3200" b="1">
                    <a:solidFill>
                      <a:schemeClr val="bg1"/>
                    </a:solidFill>
                  </a:defRPr>
                </a:pPr>
                <a:endParaRPr lang="ru-RU"/>
              </a:p>
            </c:txPr>
            <c:dLblPos val="inBase"/>
            <c:showLegendKey val="0"/>
            <c:showVal val="1"/>
            <c:showCatName val="0"/>
            <c:showSerName val="0"/>
            <c:showPercent val="0"/>
            <c:showBubbleSize val="0"/>
            <c:showLeaderLines val="0"/>
          </c:dLbls>
          <c:cat>
            <c:strRef>
              <c:f>Лист1!$A$2:$A$7</c:f>
              <c:strCache>
                <c:ptCount val="6"/>
                <c:pt idx="0">
                  <c:v>Открытость и доступность информации</c:v>
                </c:pt>
                <c:pt idx="1">
                  <c:v>Комфортность условий предоставления услуг</c:v>
                </c:pt>
                <c:pt idx="2">
                  <c:v>Доступность услуг для инвалидов</c:v>
                </c:pt>
                <c:pt idx="3">
                  <c:v>Доброжелательность, вежливость </c:v>
                </c:pt>
                <c:pt idx="4">
                  <c:v>Удовлетворенность условиями оказания услуг</c:v>
                </c:pt>
                <c:pt idx="5">
                  <c:v>Итоговый балл</c:v>
                </c:pt>
              </c:strCache>
            </c:strRef>
          </c:cat>
          <c:val>
            <c:numRef>
              <c:f>Лист1!$C$2:$C$7</c:f>
              <c:numCache>
                <c:formatCode>General</c:formatCode>
                <c:ptCount val="6"/>
                <c:pt idx="0">
                  <c:v>93.9</c:v>
                </c:pt>
                <c:pt idx="1">
                  <c:v>95</c:v>
                </c:pt>
                <c:pt idx="2">
                  <c:v>50.5</c:v>
                </c:pt>
                <c:pt idx="3">
                  <c:v>93.2</c:v>
                </c:pt>
                <c:pt idx="4">
                  <c:v>85.1</c:v>
                </c:pt>
                <c:pt idx="5">
                  <c:v>85.1</c:v>
                </c:pt>
              </c:numCache>
            </c:numRef>
          </c:val>
        </c:ser>
        <c:dLbls>
          <c:showLegendKey val="0"/>
          <c:showVal val="0"/>
          <c:showCatName val="0"/>
          <c:showSerName val="0"/>
          <c:showPercent val="0"/>
          <c:showBubbleSize val="0"/>
        </c:dLbls>
        <c:gapWidth val="51"/>
        <c:overlap val="100"/>
        <c:axId val="71684096"/>
        <c:axId val="71685632"/>
      </c:barChart>
      <c:catAx>
        <c:axId val="71684096"/>
        <c:scaling>
          <c:orientation val="maxMin"/>
        </c:scaling>
        <c:delete val="0"/>
        <c:axPos val="l"/>
        <c:numFmt formatCode="m/d/yyyy" sourceLinked="1"/>
        <c:majorTickMark val="out"/>
        <c:minorTickMark val="none"/>
        <c:tickLblPos val="nextTo"/>
        <c:txPr>
          <a:bodyPr/>
          <a:lstStyle/>
          <a:p>
            <a:pPr>
              <a:defRPr sz="1200"/>
            </a:pPr>
            <a:endParaRPr lang="ru-RU"/>
          </a:p>
        </c:txPr>
        <c:crossAx val="71685632"/>
        <c:crosses val="autoZero"/>
        <c:auto val="1"/>
        <c:lblAlgn val="ctr"/>
        <c:lblOffset val="100"/>
        <c:noMultiLvlLbl val="0"/>
      </c:catAx>
      <c:valAx>
        <c:axId val="71685632"/>
        <c:scaling>
          <c:orientation val="minMax"/>
          <c:max val="100"/>
          <c:min val="0"/>
        </c:scaling>
        <c:delete val="0"/>
        <c:axPos val="t"/>
        <c:majorGridlines/>
        <c:numFmt formatCode="General" sourceLinked="1"/>
        <c:majorTickMark val="cross"/>
        <c:minorTickMark val="none"/>
        <c:tickLblPos val="nextTo"/>
        <c:txPr>
          <a:bodyPr/>
          <a:lstStyle/>
          <a:p>
            <a:pPr>
              <a:defRPr sz="1200" b="1"/>
            </a:pPr>
            <a:endParaRPr lang="ru-RU"/>
          </a:p>
        </c:txPr>
        <c:crossAx val="71684096"/>
        <c:crosses val="autoZero"/>
        <c:crossBetween val="between"/>
        <c:majorUnit val="10"/>
      </c:valAx>
    </c:plotArea>
    <c:plotVisOnly val="1"/>
    <c:dispBlanksAs val="gap"/>
    <c:showDLblsOverMax val="0"/>
  </c:chart>
  <c:txPr>
    <a:bodyPr/>
    <a:lstStyle/>
    <a:p>
      <a:pPr>
        <a:defRPr sz="1800"/>
      </a:pPr>
      <a:endParaRPr lang="ru-RU"/>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a:latin typeface="Arial Narrow" panose="020B0606020202030204" pitchFamily="34" charset="0"/>
              </a:defRPr>
            </a:pPr>
            <a:r>
              <a:rPr lang="ru-RU"/>
              <a:t>МДОБУ ЦРР - детский сад №25 "Журавушка" Арсеньевского ГО</a:t>
            </a:r>
          </a:p>
        </c:rich>
      </c:tx>
      <c:layout/>
      <c:overlay val="0"/>
    </c:title>
    <c:autoTitleDeleted val="0"/>
    <c:plotArea>
      <c:layout>
        <c:manualLayout>
          <c:layoutTarget val="inner"/>
          <c:xMode val="edge"/>
          <c:yMode val="edge"/>
          <c:x val="0.35004622691574688"/>
          <c:y val="0.22264368858604258"/>
          <c:w val="0.60989656518996427"/>
          <c:h val="0.74482298384982981"/>
        </c:manualLayout>
      </c:layout>
      <c:barChart>
        <c:barDir val="bar"/>
        <c:grouping val="clustered"/>
        <c:varyColors val="0"/>
        <c:ser>
          <c:idx val="0"/>
          <c:order val="0"/>
          <c:tx>
            <c:strRef>
              <c:f>Лист1!$B$1</c:f>
              <c:strCache>
                <c:ptCount val="1"/>
                <c:pt idx="0">
                  <c:v>Ряд 1</c:v>
                </c:pt>
              </c:strCache>
            </c:strRef>
          </c:tx>
          <c:spPr>
            <a:solidFill>
              <a:schemeClr val="bg1"/>
            </a:solidFill>
            <a:ln w="6350">
              <a:solidFill>
                <a:schemeClr val="accent6">
                  <a:lumMod val="75000"/>
                </a:schemeClr>
              </a:solidFill>
              <a:prstDash val="sysDash"/>
            </a:ln>
            <a:effectLst>
              <a:outerShdw blurRad="50800" dist="38100" dir="2700000" algn="tl" rotWithShape="0">
                <a:prstClr val="black">
                  <a:alpha val="40000"/>
                </a:prstClr>
              </a:outerShdw>
            </a:effectLst>
          </c:spPr>
          <c:invertIfNegative val="0"/>
          <c:cat>
            <c:strRef>
              <c:f>Лист1!$A$2:$A$7</c:f>
              <c:strCache>
                <c:ptCount val="6"/>
                <c:pt idx="0">
                  <c:v>Открытость и доступность информации</c:v>
                </c:pt>
                <c:pt idx="1">
                  <c:v>Комфортность условий предоставления услуг</c:v>
                </c:pt>
                <c:pt idx="2">
                  <c:v>Доступность услуг для инвалидов</c:v>
                </c:pt>
                <c:pt idx="3">
                  <c:v>Доброжелательность, вежливость </c:v>
                </c:pt>
                <c:pt idx="4">
                  <c:v>Удовлетворенность условиями оказания услуг</c:v>
                </c:pt>
                <c:pt idx="5">
                  <c:v>Итоговый балл</c:v>
                </c:pt>
              </c:strCache>
            </c:strRef>
          </c:cat>
          <c:val>
            <c:numRef>
              <c:f>Лист1!$B$2:$B$7</c:f>
              <c:numCache>
                <c:formatCode>General</c:formatCode>
                <c:ptCount val="6"/>
                <c:pt idx="0">
                  <c:v>100</c:v>
                </c:pt>
                <c:pt idx="1">
                  <c:v>100</c:v>
                </c:pt>
                <c:pt idx="2">
                  <c:v>100</c:v>
                </c:pt>
                <c:pt idx="3">
                  <c:v>100</c:v>
                </c:pt>
                <c:pt idx="4">
                  <c:v>100</c:v>
                </c:pt>
                <c:pt idx="5">
                  <c:v>100</c:v>
                </c:pt>
              </c:numCache>
            </c:numRef>
          </c:val>
        </c:ser>
        <c:ser>
          <c:idx val="1"/>
          <c:order val="1"/>
          <c:tx>
            <c:strRef>
              <c:f>Лист1!$C$1</c:f>
              <c:strCache>
                <c:ptCount val="1"/>
                <c:pt idx="0">
                  <c:v>МДОБУ ЦРР - детский сад №25 "Журавушка" Арсеньевского ГО</c:v>
                </c:pt>
              </c:strCache>
            </c:strRef>
          </c:tx>
          <c:spPr>
            <a:solidFill>
              <a:srgbClr val="00B050"/>
            </a:solidFill>
          </c:spPr>
          <c:invertIfNegative val="0"/>
          <c:dLbls>
            <c:txPr>
              <a:bodyPr/>
              <a:lstStyle/>
              <a:p>
                <a:pPr>
                  <a:defRPr sz="3200" b="1">
                    <a:solidFill>
                      <a:schemeClr val="bg1"/>
                    </a:solidFill>
                  </a:defRPr>
                </a:pPr>
                <a:endParaRPr lang="ru-RU"/>
              </a:p>
            </c:txPr>
            <c:dLblPos val="inBase"/>
            <c:showLegendKey val="0"/>
            <c:showVal val="1"/>
            <c:showCatName val="0"/>
            <c:showSerName val="0"/>
            <c:showPercent val="0"/>
            <c:showBubbleSize val="0"/>
            <c:showLeaderLines val="0"/>
          </c:dLbls>
          <c:cat>
            <c:strRef>
              <c:f>Лист1!$A$2:$A$7</c:f>
              <c:strCache>
                <c:ptCount val="6"/>
                <c:pt idx="0">
                  <c:v>Открытость и доступность информации</c:v>
                </c:pt>
                <c:pt idx="1">
                  <c:v>Комфортность условий предоставления услуг</c:v>
                </c:pt>
                <c:pt idx="2">
                  <c:v>Доступность услуг для инвалидов</c:v>
                </c:pt>
                <c:pt idx="3">
                  <c:v>Доброжелательность, вежливость </c:v>
                </c:pt>
                <c:pt idx="4">
                  <c:v>Удовлетворенность условиями оказания услуг</c:v>
                </c:pt>
                <c:pt idx="5">
                  <c:v>Итоговый балл</c:v>
                </c:pt>
              </c:strCache>
            </c:strRef>
          </c:cat>
          <c:val>
            <c:numRef>
              <c:f>Лист1!$C$2:$C$7</c:f>
              <c:numCache>
                <c:formatCode>General</c:formatCode>
                <c:ptCount val="6"/>
                <c:pt idx="0">
                  <c:v>95.4</c:v>
                </c:pt>
                <c:pt idx="1">
                  <c:v>92</c:v>
                </c:pt>
                <c:pt idx="2">
                  <c:v>54</c:v>
                </c:pt>
                <c:pt idx="3">
                  <c:v>92.4</c:v>
                </c:pt>
                <c:pt idx="4">
                  <c:v>83.9</c:v>
                </c:pt>
                <c:pt idx="5">
                  <c:v>83.9</c:v>
                </c:pt>
              </c:numCache>
            </c:numRef>
          </c:val>
        </c:ser>
        <c:dLbls>
          <c:showLegendKey val="0"/>
          <c:showVal val="0"/>
          <c:showCatName val="0"/>
          <c:showSerName val="0"/>
          <c:showPercent val="0"/>
          <c:showBubbleSize val="0"/>
        </c:dLbls>
        <c:gapWidth val="51"/>
        <c:overlap val="100"/>
        <c:axId val="92836224"/>
        <c:axId val="92837760"/>
      </c:barChart>
      <c:catAx>
        <c:axId val="92836224"/>
        <c:scaling>
          <c:orientation val="maxMin"/>
        </c:scaling>
        <c:delete val="0"/>
        <c:axPos val="l"/>
        <c:numFmt formatCode="m/d/yyyy" sourceLinked="1"/>
        <c:majorTickMark val="out"/>
        <c:minorTickMark val="none"/>
        <c:tickLblPos val="nextTo"/>
        <c:txPr>
          <a:bodyPr/>
          <a:lstStyle/>
          <a:p>
            <a:pPr>
              <a:defRPr sz="1200"/>
            </a:pPr>
            <a:endParaRPr lang="ru-RU"/>
          </a:p>
        </c:txPr>
        <c:crossAx val="92837760"/>
        <c:crosses val="autoZero"/>
        <c:auto val="1"/>
        <c:lblAlgn val="ctr"/>
        <c:lblOffset val="100"/>
        <c:noMultiLvlLbl val="0"/>
      </c:catAx>
      <c:valAx>
        <c:axId val="92837760"/>
        <c:scaling>
          <c:orientation val="minMax"/>
          <c:max val="100"/>
          <c:min val="0"/>
        </c:scaling>
        <c:delete val="0"/>
        <c:axPos val="t"/>
        <c:majorGridlines/>
        <c:numFmt formatCode="General" sourceLinked="1"/>
        <c:majorTickMark val="cross"/>
        <c:minorTickMark val="none"/>
        <c:tickLblPos val="nextTo"/>
        <c:txPr>
          <a:bodyPr/>
          <a:lstStyle/>
          <a:p>
            <a:pPr>
              <a:defRPr sz="1200" b="1"/>
            </a:pPr>
            <a:endParaRPr lang="ru-RU"/>
          </a:p>
        </c:txPr>
        <c:crossAx val="92836224"/>
        <c:crosses val="autoZero"/>
        <c:crossBetween val="between"/>
        <c:majorUnit val="10"/>
      </c:valAx>
    </c:plotArea>
    <c:plotVisOnly val="1"/>
    <c:dispBlanksAs val="gap"/>
    <c:showDLblsOverMax val="0"/>
  </c:chart>
  <c:txPr>
    <a:bodyPr/>
    <a:lstStyle/>
    <a:p>
      <a:pPr>
        <a:defRPr sz="1800"/>
      </a:pPr>
      <a:endParaRPr lang="ru-RU"/>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a:latin typeface="Arial Narrow" panose="020B0606020202030204" pitchFamily="34" charset="0"/>
              </a:defRPr>
            </a:pPr>
            <a:r>
              <a:rPr lang="ru-RU"/>
              <a:t>МДОБУ ЦРР - детский сад №30 "Лесная сказка" Арсеньевского ГО</a:t>
            </a:r>
          </a:p>
        </c:rich>
      </c:tx>
      <c:layout/>
      <c:overlay val="0"/>
    </c:title>
    <c:autoTitleDeleted val="0"/>
    <c:plotArea>
      <c:layout>
        <c:manualLayout>
          <c:layoutTarget val="inner"/>
          <c:xMode val="edge"/>
          <c:yMode val="edge"/>
          <c:x val="0.35004622691574688"/>
          <c:y val="0.22264368858604258"/>
          <c:w val="0.60989656518996427"/>
          <c:h val="0.74482298384982981"/>
        </c:manualLayout>
      </c:layout>
      <c:barChart>
        <c:barDir val="bar"/>
        <c:grouping val="clustered"/>
        <c:varyColors val="0"/>
        <c:ser>
          <c:idx val="0"/>
          <c:order val="0"/>
          <c:tx>
            <c:strRef>
              <c:f>Лист1!$B$1</c:f>
              <c:strCache>
                <c:ptCount val="1"/>
                <c:pt idx="0">
                  <c:v>Ряд 1</c:v>
                </c:pt>
              </c:strCache>
            </c:strRef>
          </c:tx>
          <c:spPr>
            <a:solidFill>
              <a:schemeClr val="bg1"/>
            </a:solidFill>
            <a:ln w="6350">
              <a:solidFill>
                <a:schemeClr val="accent6">
                  <a:lumMod val="75000"/>
                </a:schemeClr>
              </a:solidFill>
              <a:prstDash val="sysDash"/>
            </a:ln>
            <a:effectLst>
              <a:outerShdw blurRad="50800" dist="38100" dir="2700000" algn="tl" rotWithShape="0">
                <a:prstClr val="black">
                  <a:alpha val="40000"/>
                </a:prstClr>
              </a:outerShdw>
            </a:effectLst>
          </c:spPr>
          <c:invertIfNegative val="0"/>
          <c:cat>
            <c:strRef>
              <c:f>Лист1!$A$2:$A$7</c:f>
              <c:strCache>
                <c:ptCount val="6"/>
                <c:pt idx="0">
                  <c:v>Открытость и доступность информации</c:v>
                </c:pt>
                <c:pt idx="1">
                  <c:v>Комфортность условий предоставления услуг</c:v>
                </c:pt>
                <c:pt idx="2">
                  <c:v>Доступность услуг для инвалидов</c:v>
                </c:pt>
                <c:pt idx="3">
                  <c:v>Доброжелательность, вежливость </c:v>
                </c:pt>
                <c:pt idx="4">
                  <c:v>Удовлетворенность условиями оказания услуг</c:v>
                </c:pt>
                <c:pt idx="5">
                  <c:v>Итоговый балл</c:v>
                </c:pt>
              </c:strCache>
            </c:strRef>
          </c:cat>
          <c:val>
            <c:numRef>
              <c:f>Лист1!$B$2:$B$7</c:f>
              <c:numCache>
                <c:formatCode>General</c:formatCode>
                <c:ptCount val="6"/>
                <c:pt idx="0">
                  <c:v>100</c:v>
                </c:pt>
                <c:pt idx="1">
                  <c:v>100</c:v>
                </c:pt>
                <c:pt idx="2">
                  <c:v>100</c:v>
                </c:pt>
                <c:pt idx="3">
                  <c:v>100</c:v>
                </c:pt>
                <c:pt idx="4">
                  <c:v>100</c:v>
                </c:pt>
                <c:pt idx="5">
                  <c:v>100</c:v>
                </c:pt>
              </c:numCache>
            </c:numRef>
          </c:val>
        </c:ser>
        <c:ser>
          <c:idx val="1"/>
          <c:order val="1"/>
          <c:tx>
            <c:strRef>
              <c:f>Лист1!$C$1</c:f>
              <c:strCache>
                <c:ptCount val="1"/>
                <c:pt idx="0">
                  <c:v>МДОБУ ЦРР - детский сад №30 "Лесная сказка" Арсеньевского ГО</c:v>
                </c:pt>
              </c:strCache>
            </c:strRef>
          </c:tx>
          <c:spPr>
            <a:solidFill>
              <a:srgbClr val="00B050"/>
            </a:solidFill>
          </c:spPr>
          <c:invertIfNegative val="0"/>
          <c:dLbls>
            <c:txPr>
              <a:bodyPr/>
              <a:lstStyle/>
              <a:p>
                <a:pPr>
                  <a:defRPr sz="3200" b="1">
                    <a:solidFill>
                      <a:schemeClr val="bg1"/>
                    </a:solidFill>
                  </a:defRPr>
                </a:pPr>
                <a:endParaRPr lang="ru-RU"/>
              </a:p>
            </c:txPr>
            <c:dLblPos val="inBase"/>
            <c:showLegendKey val="0"/>
            <c:showVal val="1"/>
            <c:showCatName val="0"/>
            <c:showSerName val="0"/>
            <c:showPercent val="0"/>
            <c:showBubbleSize val="0"/>
            <c:showLeaderLines val="0"/>
          </c:dLbls>
          <c:cat>
            <c:strRef>
              <c:f>Лист1!$A$2:$A$7</c:f>
              <c:strCache>
                <c:ptCount val="6"/>
                <c:pt idx="0">
                  <c:v>Открытость и доступность информации</c:v>
                </c:pt>
                <c:pt idx="1">
                  <c:v>Комфортность условий предоставления услуг</c:v>
                </c:pt>
                <c:pt idx="2">
                  <c:v>Доступность услуг для инвалидов</c:v>
                </c:pt>
                <c:pt idx="3">
                  <c:v>Доброжелательность, вежливость </c:v>
                </c:pt>
                <c:pt idx="4">
                  <c:v>Удовлетворенность условиями оказания услуг</c:v>
                </c:pt>
                <c:pt idx="5">
                  <c:v>Итоговый балл</c:v>
                </c:pt>
              </c:strCache>
            </c:strRef>
          </c:cat>
          <c:val>
            <c:numRef>
              <c:f>Лист1!$C$2:$C$7</c:f>
              <c:numCache>
                <c:formatCode>General</c:formatCode>
                <c:ptCount val="6"/>
                <c:pt idx="0">
                  <c:v>85.3</c:v>
                </c:pt>
                <c:pt idx="1">
                  <c:v>94.7</c:v>
                </c:pt>
                <c:pt idx="2">
                  <c:v>40</c:v>
                </c:pt>
                <c:pt idx="3">
                  <c:v>96.8</c:v>
                </c:pt>
                <c:pt idx="4">
                  <c:v>82.8</c:v>
                </c:pt>
                <c:pt idx="5">
                  <c:v>82.8</c:v>
                </c:pt>
              </c:numCache>
            </c:numRef>
          </c:val>
        </c:ser>
        <c:dLbls>
          <c:showLegendKey val="0"/>
          <c:showVal val="0"/>
          <c:showCatName val="0"/>
          <c:showSerName val="0"/>
          <c:showPercent val="0"/>
          <c:showBubbleSize val="0"/>
        </c:dLbls>
        <c:gapWidth val="51"/>
        <c:overlap val="100"/>
        <c:axId val="93979392"/>
        <c:axId val="93980928"/>
      </c:barChart>
      <c:catAx>
        <c:axId val="93979392"/>
        <c:scaling>
          <c:orientation val="maxMin"/>
        </c:scaling>
        <c:delete val="0"/>
        <c:axPos val="l"/>
        <c:numFmt formatCode="m/d/yyyy" sourceLinked="1"/>
        <c:majorTickMark val="out"/>
        <c:minorTickMark val="none"/>
        <c:tickLblPos val="nextTo"/>
        <c:txPr>
          <a:bodyPr/>
          <a:lstStyle/>
          <a:p>
            <a:pPr>
              <a:defRPr sz="1200"/>
            </a:pPr>
            <a:endParaRPr lang="ru-RU"/>
          </a:p>
        </c:txPr>
        <c:crossAx val="93980928"/>
        <c:crosses val="autoZero"/>
        <c:auto val="1"/>
        <c:lblAlgn val="ctr"/>
        <c:lblOffset val="100"/>
        <c:noMultiLvlLbl val="0"/>
      </c:catAx>
      <c:valAx>
        <c:axId val="93980928"/>
        <c:scaling>
          <c:orientation val="minMax"/>
          <c:max val="100"/>
          <c:min val="0"/>
        </c:scaling>
        <c:delete val="0"/>
        <c:axPos val="t"/>
        <c:majorGridlines/>
        <c:numFmt formatCode="General" sourceLinked="1"/>
        <c:majorTickMark val="cross"/>
        <c:minorTickMark val="none"/>
        <c:tickLblPos val="nextTo"/>
        <c:txPr>
          <a:bodyPr/>
          <a:lstStyle/>
          <a:p>
            <a:pPr>
              <a:defRPr sz="1200" b="1"/>
            </a:pPr>
            <a:endParaRPr lang="ru-RU"/>
          </a:p>
        </c:txPr>
        <c:crossAx val="93979392"/>
        <c:crosses val="autoZero"/>
        <c:crossBetween val="between"/>
        <c:majorUnit val="10"/>
      </c:valAx>
    </c:plotArea>
    <c:plotVisOnly val="1"/>
    <c:dispBlanksAs val="gap"/>
    <c:showDLblsOverMax val="0"/>
  </c:chart>
  <c:txPr>
    <a:bodyPr/>
    <a:lstStyle/>
    <a:p>
      <a:pPr>
        <a:defRPr sz="1800"/>
      </a:pPr>
      <a:endParaRPr lang="ru-RU"/>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a:latin typeface="Arial Narrow" panose="020B0606020202030204" pitchFamily="34" charset="0"/>
              </a:defRPr>
            </a:pPr>
            <a:r>
              <a:rPr lang="ru-RU"/>
              <a:t>МДОБУ ЦРР - детский сад №13 "Теремок" Арсеньевского ГО</a:t>
            </a:r>
          </a:p>
        </c:rich>
      </c:tx>
      <c:layout/>
      <c:overlay val="0"/>
    </c:title>
    <c:autoTitleDeleted val="0"/>
    <c:plotArea>
      <c:layout>
        <c:manualLayout>
          <c:layoutTarget val="inner"/>
          <c:xMode val="edge"/>
          <c:yMode val="edge"/>
          <c:x val="0.35004622691574688"/>
          <c:y val="0.22264368858604258"/>
          <c:w val="0.60989656518996427"/>
          <c:h val="0.74482298384982981"/>
        </c:manualLayout>
      </c:layout>
      <c:barChart>
        <c:barDir val="bar"/>
        <c:grouping val="clustered"/>
        <c:varyColors val="0"/>
        <c:ser>
          <c:idx val="0"/>
          <c:order val="0"/>
          <c:tx>
            <c:strRef>
              <c:f>Лист1!$B$1</c:f>
              <c:strCache>
                <c:ptCount val="1"/>
                <c:pt idx="0">
                  <c:v>Ряд 1</c:v>
                </c:pt>
              </c:strCache>
            </c:strRef>
          </c:tx>
          <c:spPr>
            <a:solidFill>
              <a:schemeClr val="bg1"/>
            </a:solidFill>
            <a:ln w="6350">
              <a:solidFill>
                <a:schemeClr val="accent6">
                  <a:lumMod val="75000"/>
                </a:schemeClr>
              </a:solidFill>
              <a:prstDash val="sysDash"/>
            </a:ln>
            <a:effectLst>
              <a:outerShdw blurRad="50800" dist="38100" dir="2700000" algn="tl" rotWithShape="0">
                <a:prstClr val="black">
                  <a:alpha val="40000"/>
                </a:prstClr>
              </a:outerShdw>
            </a:effectLst>
          </c:spPr>
          <c:invertIfNegative val="0"/>
          <c:cat>
            <c:strRef>
              <c:f>Лист1!$A$2:$A$7</c:f>
              <c:strCache>
                <c:ptCount val="6"/>
                <c:pt idx="0">
                  <c:v>Открытость и доступность информации</c:v>
                </c:pt>
                <c:pt idx="1">
                  <c:v>Комфортность условий предоставления услуг</c:v>
                </c:pt>
                <c:pt idx="2">
                  <c:v>Доступность услуг для инвалидов</c:v>
                </c:pt>
                <c:pt idx="3">
                  <c:v>Доброжелательность, вежливость </c:v>
                </c:pt>
                <c:pt idx="4">
                  <c:v>Удовлетворенность условиями оказания услуг</c:v>
                </c:pt>
                <c:pt idx="5">
                  <c:v>Итоговый балл</c:v>
                </c:pt>
              </c:strCache>
            </c:strRef>
          </c:cat>
          <c:val>
            <c:numRef>
              <c:f>Лист1!$B$2:$B$7</c:f>
              <c:numCache>
                <c:formatCode>General</c:formatCode>
                <c:ptCount val="6"/>
                <c:pt idx="0">
                  <c:v>100</c:v>
                </c:pt>
                <c:pt idx="1">
                  <c:v>100</c:v>
                </c:pt>
                <c:pt idx="2">
                  <c:v>100</c:v>
                </c:pt>
                <c:pt idx="3">
                  <c:v>100</c:v>
                </c:pt>
                <c:pt idx="4">
                  <c:v>100</c:v>
                </c:pt>
                <c:pt idx="5">
                  <c:v>100</c:v>
                </c:pt>
              </c:numCache>
            </c:numRef>
          </c:val>
        </c:ser>
        <c:ser>
          <c:idx val="1"/>
          <c:order val="1"/>
          <c:tx>
            <c:strRef>
              <c:f>Лист1!$C$1</c:f>
              <c:strCache>
                <c:ptCount val="1"/>
                <c:pt idx="0">
                  <c:v>МДОБУ ЦРР - детский сад №13 "Теремок" Арсеньевского ГО</c:v>
                </c:pt>
              </c:strCache>
            </c:strRef>
          </c:tx>
          <c:spPr>
            <a:solidFill>
              <a:srgbClr val="00B050"/>
            </a:solidFill>
          </c:spPr>
          <c:invertIfNegative val="0"/>
          <c:dLbls>
            <c:txPr>
              <a:bodyPr/>
              <a:lstStyle/>
              <a:p>
                <a:pPr>
                  <a:defRPr sz="3200" b="1">
                    <a:solidFill>
                      <a:schemeClr val="bg1"/>
                    </a:solidFill>
                  </a:defRPr>
                </a:pPr>
                <a:endParaRPr lang="ru-RU"/>
              </a:p>
            </c:txPr>
            <c:dLblPos val="inBase"/>
            <c:showLegendKey val="0"/>
            <c:showVal val="1"/>
            <c:showCatName val="0"/>
            <c:showSerName val="0"/>
            <c:showPercent val="0"/>
            <c:showBubbleSize val="0"/>
            <c:showLeaderLines val="0"/>
          </c:dLbls>
          <c:cat>
            <c:strRef>
              <c:f>Лист1!$A$2:$A$7</c:f>
              <c:strCache>
                <c:ptCount val="6"/>
                <c:pt idx="0">
                  <c:v>Открытость и доступность информации</c:v>
                </c:pt>
                <c:pt idx="1">
                  <c:v>Комфортность условий предоставления услуг</c:v>
                </c:pt>
                <c:pt idx="2">
                  <c:v>Доступность услуг для инвалидов</c:v>
                </c:pt>
                <c:pt idx="3">
                  <c:v>Доброжелательность, вежливость </c:v>
                </c:pt>
                <c:pt idx="4">
                  <c:v>Удовлетворенность условиями оказания услуг</c:v>
                </c:pt>
                <c:pt idx="5">
                  <c:v>Итоговый балл</c:v>
                </c:pt>
              </c:strCache>
            </c:strRef>
          </c:cat>
          <c:val>
            <c:numRef>
              <c:f>Лист1!$C$2:$C$7</c:f>
              <c:numCache>
                <c:formatCode>General</c:formatCode>
                <c:ptCount val="6"/>
                <c:pt idx="0">
                  <c:v>94.4</c:v>
                </c:pt>
                <c:pt idx="1">
                  <c:v>76</c:v>
                </c:pt>
                <c:pt idx="2">
                  <c:v>72</c:v>
                </c:pt>
                <c:pt idx="3">
                  <c:v>87.4</c:v>
                </c:pt>
                <c:pt idx="4">
                  <c:v>82.7</c:v>
                </c:pt>
                <c:pt idx="5">
                  <c:v>82.7</c:v>
                </c:pt>
              </c:numCache>
            </c:numRef>
          </c:val>
        </c:ser>
        <c:dLbls>
          <c:showLegendKey val="0"/>
          <c:showVal val="0"/>
          <c:showCatName val="0"/>
          <c:showSerName val="0"/>
          <c:showPercent val="0"/>
          <c:showBubbleSize val="0"/>
        </c:dLbls>
        <c:gapWidth val="51"/>
        <c:overlap val="100"/>
        <c:axId val="94024832"/>
        <c:axId val="94026368"/>
      </c:barChart>
      <c:catAx>
        <c:axId val="94024832"/>
        <c:scaling>
          <c:orientation val="maxMin"/>
        </c:scaling>
        <c:delete val="0"/>
        <c:axPos val="l"/>
        <c:numFmt formatCode="m/d/yyyy" sourceLinked="1"/>
        <c:majorTickMark val="out"/>
        <c:minorTickMark val="none"/>
        <c:tickLblPos val="nextTo"/>
        <c:txPr>
          <a:bodyPr/>
          <a:lstStyle/>
          <a:p>
            <a:pPr>
              <a:defRPr sz="1200"/>
            </a:pPr>
            <a:endParaRPr lang="ru-RU"/>
          </a:p>
        </c:txPr>
        <c:crossAx val="94026368"/>
        <c:crosses val="autoZero"/>
        <c:auto val="1"/>
        <c:lblAlgn val="ctr"/>
        <c:lblOffset val="100"/>
        <c:noMultiLvlLbl val="0"/>
      </c:catAx>
      <c:valAx>
        <c:axId val="94026368"/>
        <c:scaling>
          <c:orientation val="minMax"/>
          <c:max val="100"/>
          <c:min val="0"/>
        </c:scaling>
        <c:delete val="0"/>
        <c:axPos val="t"/>
        <c:majorGridlines/>
        <c:numFmt formatCode="General" sourceLinked="1"/>
        <c:majorTickMark val="cross"/>
        <c:minorTickMark val="none"/>
        <c:tickLblPos val="nextTo"/>
        <c:txPr>
          <a:bodyPr/>
          <a:lstStyle/>
          <a:p>
            <a:pPr>
              <a:defRPr sz="1200" b="1"/>
            </a:pPr>
            <a:endParaRPr lang="ru-RU"/>
          </a:p>
        </c:txPr>
        <c:crossAx val="94024832"/>
        <c:crosses val="autoZero"/>
        <c:crossBetween val="between"/>
        <c:majorUnit val="10"/>
      </c:valAx>
    </c:plotArea>
    <c:plotVisOnly val="1"/>
    <c:dispBlanksAs val="gap"/>
    <c:showDLblsOverMax val="0"/>
  </c:chart>
  <c:txPr>
    <a:bodyPr/>
    <a:lstStyle/>
    <a:p>
      <a:pPr>
        <a:defRPr sz="1800"/>
      </a:pPr>
      <a:endParaRPr lang="ru-RU"/>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a:latin typeface="Arial Narrow" panose="020B0606020202030204" pitchFamily="34" charset="0"/>
              </a:defRPr>
            </a:pPr>
            <a:r>
              <a:rPr lang="ru-RU"/>
              <a:t>МДОБУ ЦРР - детский сад №2 "Березка" Арсеньевского ГО</a:t>
            </a:r>
          </a:p>
        </c:rich>
      </c:tx>
      <c:layout/>
      <c:overlay val="0"/>
    </c:title>
    <c:autoTitleDeleted val="0"/>
    <c:plotArea>
      <c:layout>
        <c:manualLayout>
          <c:layoutTarget val="inner"/>
          <c:xMode val="edge"/>
          <c:yMode val="edge"/>
          <c:x val="0.35004622691574688"/>
          <c:y val="0.22264368858604258"/>
          <c:w val="0.60989656518996427"/>
          <c:h val="0.74482298384982981"/>
        </c:manualLayout>
      </c:layout>
      <c:barChart>
        <c:barDir val="bar"/>
        <c:grouping val="clustered"/>
        <c:varyColors val="0"/>
        <c:ser>
          <c:idx val="0"/>
          <c:order val="0"/>
          <c:tx>
            <c:strRef>
              <c:f>Лист1!$B$1</c:f>
              <c:strCache>
                <c:ptCount val="1"/>
                <c:pt idx="0">
                  <c:v>Ряд 1</c:v>
                </c:pt>
              </c:strCache>
            </c:strRef>
          </c:tx>
          <c:spPr>
            <a:solidFill>
              <a:schemeClr val="bg1"/>
            </a:solidFill>
            <a:ln w="6350">
              <a:solidFill>
                <a:schemeClr val="accent6">
                  <a:lumMod val="75000"/>
                </a:schemeClr>
              </a:solidFill>
              <a:prstDash val="sysDash"/>
            </a:ln>
            <a:effectLst>
              <a:outerShdw blurRad="50800" dist="38100" dir="2700000" algn="tl" rotWithShape="0">
                <a:prstClr val="black">
                  <a:alpha val="40000"/>
                </a:prstClr>
              </a:outerShdw>
            </a:effectLst>
          </c:spPr>
          <c:invertIfNegative val="0"/>
          <c:cat>
            <c:strRef>
              <c:f>Лист1!$A$2:$A$7</c:f>
              <c:strCache>
                <c:ptCount val="6"/>
                <c:pt idx="0">
                  <c:v>Открытость и доступность информации</c:v>
                </c:pt>
                <c:pt idx="1">
                  <c:v>Комфортность условий предоставления услуг</c:v>
                </c:pt>
                <c:pt idx="2">
                  <c:v>Доступность услуг для инвалидов</c:v>
                </c:pt>
                <c:pt idx="3">
                  <c:v>Доброжелательность, вежливость </c:v>
                </c:pt>
                <c:pt idx="4">
                  <c:v>Удовлетворенность условиями оказания услуг</c:v>
                </c:pt>
                <c:pt idx="5">
                  <c:v>Итоговый балл</c:v>
                </c:pt>
              </c:strCache>
            </c:strRef>
          </c:cat>
          <c:val>
            <c:numRef>
              <c:f>Лист1!$B$2:$B$7</c:f>
              <c:numCache>
                <c:formatCode>General</c:formatCode>
                <c:ptCount val="6"/>
                <c:pt idx="0">
                  <c:v>100</c:v>
                </c:pt>
                <c:pt idx="1">
                  <c:v>100</c:v>
                </c:pt>
                <c:pt idx="2">
                  <c:v>100</c:v>
                </c:pt>
                <c:pt idx="3">
                  <c:v>100</c:v>
                </c:pt>
                <c:pt idx="4">
                  <c:v>100</c:v>
                </c:pt>
                <c:pt idx="5">
                  <c:v>100</c:v>
                </c:pt>
              </c:numCache>
            </c:numRef>
          </c:val>
        </c:ser>
        <c:ser>
          <c:idx val="1"/>
          <c:order val="1"/>
          <c:tx>
            <c:strRef>
              <c:f>Лист1!$C$1</c:f>
              <c:strCache>
                <c:ptCount val="1"/>
                <c:pt idx="0">
                  <c:v>МДОБУ ЦРР - детский сад №2 "Березка" Арсеньевского ГО</c:v>
                </c:pt>
              </c:strCache>
            </c:strRef>
          </c:tx>
          <c:spPr>
            <a:solidFill>
              <a:srgbClr val="00B050"/>
            </a:solidFill>
          </c:spPr>
          <c:invertIfNegative val="0"/>
          <c:dLbls>
            <c:txPr>
              <a:bodyPr/>
              <a:lstStyle/>
              <a:p>
                <a:pPr>
                  <a:defRPr sz="3200" b="1">
                    <a:solidFill>
                      <a:schemeClr val="bg1"/>
                    </a:solidFill>
                  </a:defRPr>
                </a:pPr>
                <a:endParaRPr lang="ru-RU"/>
              </a:p>
            </c:txPr>
            <c:dLblPos val="inBase"/>
            <c:showLegendKey val="0"/>
            <c:showVal val="1"/>
            <c:showCatName val="0"/>
            <c:showSerName val="0"/>
            <c:showPercent val="0"/>
            <c:showBubbleSize val="0"/>
            <c:showLeaderLines val="0"/>
          </c:dLbls>
          <c:cat>
            <c:strRef>
              <c:f>Лист1!$A$2:$A$7</c:f>
              <c:strCache>
                <c:ptCount val="6"/>
                <c:pt idx="0">
                  <c:v>Открытость и доступность информации</c:v>
                </c:pt>
                <c:pt idx="1">
                  <c:v>Комфортность условий предоставления услуг</c:v>
                </c:pt>
                <c:pt idx="2">
                  <c:v>Доступность услуг для инвалидов</c:v>
                </c:pt>
                <c:pt idx="3">
                  <c:v>Доброжелательность, вежливость </c:v>
                </c:pt>
                <c:pt idx="4">
                  <c:v>Удовлетворенность условиями оказания услуг</c:v>
                </c:pt>
                <c:pt idx="5">
                  <c:v>Итоговый балл</c:v>
                </c:pt>
              </c:strCache>
            </c:strRef>
          </c:cat>
          <c:val>
            <c:numRef>
              <c:f>Лист1!$C$2:$C$7</c:f>
              <c:numCache>
                <c:formatCode>General</c:formatCode>
                <c:ptCount val="6"/>
                <c:pt idx="0">
                  <c:v>93.9</c:v>
                </c:pt>
                <c:pt idx="1">
                  <c:v>73.7</c:v>
                </c:pt>
                <c:pt idx="2">
                  <c:v>54</c:v>
                </c:pt>
                <c:pt idx="3">
                  <c:v>96.2</c:v>
                </c:pt>
                <c:pt idx="4">
                  <c:v>82.4</c:v>
                </c:pt>
                <c:pt idx="5">
                  <c:v>82.4</c:v>
                </c:pt>
              </c:numCache>
            </c:numRef>
          </c:val>
        </c:ser>
        <c:dLbls>
          <c:showLegendKey val="0"/>
          <c:showVal val="0"/>
          <c:showCatName val="0"/>
          <c:showSerName val="0"/>
          <c:showPercent val="0"/>
          <c:showBubbleSize val="0"/>
        </c:dLbls>
        <c:gapWidth val="51"/>
        <c:overlap val="100"/>
        <c:axId val="94373376"/>
        <c:axId val="94374912"/>
      </c:barChart>
      <c:catAx>
        <c:axId val="94373376"/>
        <c:scaling>
          <c:orientation val="maxMin"/>
        </c:scaling>
        <c:delete val="0"/>
        <c:axPos val="l"/>
        <c:numFmt formatCode="m/d/yyyy" sourceLinked="1"/>
        <c:majorTickMark val="out"/>
        <c:minorTickMark val="none"/>
        <c:tickLblPos val="nextTo"/>
        <c:txPr>
          <a:bodyPr/>
          <a:lstStyle/>
          <a:p>
            <a:pPr>
              <a:defRPr sz="1200"/>
            </a:pPr>
            <a:endParaRPr lang="ru-RU"/>
          </a:p>
        </c:txPr>
        <c:crossAx val="94374912"/>
        <c:crosses val="autoZero"/>
        <c:auto val="1"/>
        <c:lblAlgn val="ctr"/>
        <c:lblOffset val="100"/>
        <c:noMultiLvlLbl val="0"/>
      </c:catAx>
      <c:valAx>
        <c:axId val="94374912"/>
        <c:scaling>
          <c:orientation val="minMax"/>
          <c:max val="100"/>
          <c:min val="0"/>
        </c:scaling>
        <c:delete val="0"/>
        <c:axPos val="t"/>
        <c:majorGridlines/>
        <c:numFmt formatCode="General" sourceLinked="1"/>
        <c:majorTickMark val="cross"/>
        <c:minorTickMark val="none"/>
        <c:tickLblPos val="nextTo"/>
        <c:txPr>
          <a:bodyPr/>
          <a:lstStyle/>
          <a:p>
            <a:pPr>
              <a:defRPr sz="1200" b="1"/>
            </a:pPr>
            <a:endParaRPr lang="ru-RU"/>
          </a:p>
        </c:txPr>
        <c:crossAx val="94373376"/>
        <c:crosses val="autoZero"/>
        <c:crossBetween val="between"/>
        <c:majorUnit val="10"/>
      </c:valAx>
    </c:plotArea>
    <c:plotVisOnly val="1"/>
    <c:dispBlanksAs val="gap"/>
    <c:showDLblsOverMax val="0"/>
  </c:chart>
  <c:txPr>
    <a:bodyPr/>
    <a:lstStyle/>
    <a:p>
      <a:pPr>
        <a:defRPr sz="1800"/>
      </a:pPr>
      <a:endParaRPr lang="ru-RU"/>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261" cy="496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638" tIns="46319" rIns="92638" bIns="46319" numCol="1" anchor="t" anchorCtr="0" compatLnSpc="1">
            <a:prstTxWarp prst="textNoShape">
              <a:avLst/>
            </a:prstTxWarp>
          </a:bodyPr>
          <a:lstStyle>
            <a:lvl1pPr>
              <a:defRPr sz="1200">
                <a:latin typeface="Tahoma" pitchFamily="34" charset="0"/>
              </a:defRPr>
            </a:lvl1pPr>
          </a:lstStyle>
          <a:p>
            <a:pPr>
              <a:defRPr/>
            </a:pPr>
            <a:endParaRPr lang="ru-RU"/>
          </a:p>
        </p:txBody>
      </p:sp>
      <p:sp>
        <p:nvSpPr>
          <p:cNvPr id="5123" name="Rectangle 3"/>
          <p:cNvSpPr>
            <a:spLocks noGrp="1" noChangeArrowheads="1"/>
          </p:cNvSpPr>
          <p:nvPr>
            <p:ph type="dt" sz="quarter" idx="1"/>
          </p:nvPr>
        </p:nvSpPr>
        <p:spPr bwMode="auto">
          <a:xfrm>
            <a:off x="3885122" y="0"/>
            <a:ext cx="2971261" cy="496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638" tIns="46319" rIns="92638" bIns="46319" numCol="1" anchor="t" anchorCtr="0" compatLnSpc="1">
            <a:prstTxWarp prst="textNoShape">
              <a:avLst/>
            </a:prstTxWarp>
          </a:bodyPr>
          <a:lstStyle>
            <a:lvl1pPr algn="r">
              <a:defRPr sz="1200">
                <a:latin typeface="Tahoma" pitchFamily="34" charset="0"/>
              </a:defRPr>
            </a:lvl1pPr>
          </a:lstStyle>
          <a:p>
            <a:pPr>
              <a:defRPr/>
            </a:pPr>
            <a:endParaRPr lang="ru-RU"/>
          </a:p>
        </p:txBody>
      </p:sp>
      <p:sp>
        <p:nvSpPr>
          <p:cNvPr id="5124" name="Rectangle 4"/>
          <p:cNvSpPr>
            <a:spLocks noGrp="1" noChangeArrowheads="1"/>
          </p:cNvSpPr>
          <p:nvPr>
            <p:ph type="ftr" sz="quarter" idx="2"/>
          </p:nvPr>
        </p:nvSpPr>
        <p:spPr bwMode="auto">
          <a:xfrm>
            <a:off x="0" y="9447443"/>
            <a:ext cx="2971261" cy="496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638" tIns="46319" rIns="92638" bIns="46319" numCol="1" anchor="b" anchorCtr="0" compatLnSpc="1">
            <a:prstTxWarp prst="textNoShape">
              <a:avLst/>
            </a:prstTxWarp>
          </a:bodyPr>
          <a:lstStyle>
            <a:lvl1pPr>
              <a:defRPr sz="1200">
                <a:latin typeface="Tahoma" pitchFamily="34" charset="0"/>
              </a:defRPr>
            </a:lvl1pPr>
          </a:lstStyle>
          <a:p>
            <a:pPr>
              <a:defRPr/>
            </a:pPr>
            <a:endParaRPr lang="ru-RU"/>
          </a:p>
        </p:txBody>
      </p:sp>
      <p:sp>
        <p:nvSpPr>
          <p:cNvPr id="5125" name="Rectangle 5"/>
          <p:cNvSpPr>
            <a:spLocks noGrp="1" noChangeArrowheads="1"/>
          </p:cNvSpPr>
          <p:nvPr>
            <p:ph type="sldNum" sz="quarter" idx="3"/>
          </p:nvPr>
        </p:nvSpPr>
        <p:spPr bwMode="auto">
          <a:xfrm>
            <a:off x="3885122" y="9447443"/>
            <a:ext cx="2971261" cy="496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638" tIns="46319" rIns="92638" bIns="46319" numCol="1" anchor="b" anchorCtr="0" compatLnSpc="1">
            <a:prstTxWarp prst="textNoShape">
              <a:avLst/>
            </a:prstTxWarp>
          </a:bodyPr>
          <a:lstStyle>
            <a:lvl1pPr algn="r">
              <a:defRPr sz="1200">
                <a:latin typeface="Tahoma" pitchFamily="34" charset="0"/>
              </a:defRPr>
            </a:lvl1pPr>
          </a:lstStyle>
          <a:p>
            <a:pPr>
              <a:defRPr/>
            </a:pPr>
            <a:fld id="{9D2D62F0-C73E-4796-AC78-70B1BFF7837A}" type="slidenum">
              <a:rPr lang="ru-RU"/>
              <a:pPr>
                <a:defRPr/>
              </a:pPr>
              <a:t>‹#›</a:t>
            </a:fld>
            <a:endParaRPr lang="ru-RU"/>
          </a:p>
        </p:txBody>
      </p:sp>
    </p:spTree>
    <p:extLst>
      <p:ext uri="{BB962C8B-B14F-4D97-AF65-F5344CB8AC3E}">
        <p14:creationId xmlns:p14="http://schemas.microsoft.com/office/powerpoint/2010/main" val="3412246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261" cy="496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638" tIns="46319" rIns="92638" bIns="46319" numCol="1" anchor="t" anchorCtr="0" compatLnSpc="1">
            <a:prstTxWarp prst="textNoShape">
              <a:avLst/>
            </a:prstTxWarp>
          </a:bodyPr>
          <a:lstStyle>
            <a:lvl1pPr>
              <a:defRPr sz="1200">
                <a:latin typeface="Tahoma" pitchFamily="34" charset="0"/>
              </a:defRPr>
            </a:lvl1pPr>
          </a:lstStyle>
          <a:p>
            <a:pPr>
              <a:defRPr/>
            </a:pPr>
            <a:endParaRPr lang="ru-RU"/>
          </a:p>
        </p:txBody>
      </p:sp>
      <p:sp>
        <p:nvSpPr>
          <p:cNvPr id="3075" name="Rectangle 3"/>
          <p:cNvSpPr>
            <a:spLocks noGrp="1" noChangeArrowheads="1"/>
          </p:cNvSpPr>
          <p:nvPr>
            <p:ph type="dt" idx="1"/>
          </p:nvPr>
        </p:nvSpPr>
        <p:spPr bwMode="auto">
          <a:xfrm>
            <a:off x="3885122" y="0"/>
            <a:ext cx="2971261" cy="496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638" tIns="46319" rIns="92638" bIns="46319" numCol="1" anchor="t" anchorCtr="0" compatLnSpc="1">
            <a:prstTxWarp prst="textNoShape">
              <a:avLst/>
            </a:prstTxWarp>
          </a:bodyPr>
          <a:lstStyle>
            <a:lvl1pPr algn="r">
              <a:defRPr sz="1200">
                <a:latin typeface="Tahoma" pitchFamily="34" charset="0"/>
              </a:defRPr>
            </a:lvl1pPr>
          </a:lstStyle>
          <a:p>
            <a:pPr>
              <a:defRPr/>
            </a:pPr>
            <a:endParaRPr lang="ru-RU"/>
          </a:p>
        </p:txBody>
      </p:sp>
      <p:sp>
        <p:nvSpPr>
          <p:cNvPr id="8196" name="Rectangle 4"/>
          <p:cNvSpPr>
            <a:spLocks noGrp="1" noRot="1" noChangeAspect="1" noChangeArrowheads="1" noTextEdit="1"/>
          </p:cNvSpPr>
          <p:nvPr>
            <p:ph type="sldImg" idx="2"/>
          </p:nvPr>
        </p:nvSpPr>
        <p:spPr bwMode="auto">
          <a:xfrm>
            <a:off x="790575" y="746125"/>
            <a:ext cx="5276850" cy="3730625"/>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685800" y="4724523"/>
            <a:ext cx="5486400" cy="44745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638" tIns="46319" rIns="92638" bIns="46319" numCol="1" anchor="t" anchorCtr="0" compatLnSpc="1">
            <a:prstTxWarp prst="textNoShape">
              <a:avLst/>
            </a:prstTxWarp>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3078" name="Rectangle 6"/>
          <p:cNvSpPr>
            <a:spLocks noGrp="1" noChangeArrowheads="1"/>
          </p:cNvSpPr>
          <p:nvPr>
            <p:ph type="ftr" sz="quarter" idx="4"/>
          </p:nvPr>
        </p:nvSpPr>
        <p:spPr bwMode="auto">
          <a:xfrm>
            <a:off x="0" y="9447443"/>
            <a:ext cx="2971261" cy="496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638" tIns="46319" rIns="92638" bIns="46319" numCol="1" anchor="b" anchorCtr="0" compatLnSpc="1">
            <a:prstTxWarp prst="textNoShape">
              <a:avLst/>
            </a:prstTxWarp>
          </a:bodyPr>
          <a:lstStyle>
            <a:lvl1pPr>
              <a:defRPr sz="1200">
                <a:latin typeface="Tahoma" pitchFamily="34" charset="0"/>
              </a:defRPr>
            </a:lvl1pPr>
          </a:lstStyle>
          <a:p>
            <a:pPr>
              <a:defRPr/>
            </a:pPr>
            <a:endParaRPr lang="ru-RU"/>
          </a:p>
        </p:txBody>
      </p:sp>
      <p:sp>
        <p:nvSpPr>
          <p:cNvPr id="3079" name="Rectangle 7"/>
          <p:cNvSpPr>
            <a:spLocks noGrp="1" noChangeArrowheads="1"/>
          </p:cNvSpPr>
          <p:nvPr>
            <p:ph type="sldNum" sz="quarter" idx="5"/>
          </p:nvPr>
        </p:nvSpPr>
        <p:spPr bwMode="auto">
          <a:xfrm>
            <a:off x="3885122" y="9447443"/>
            <a:ext cx="2971261" cy="496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638" tIns="46319" rIns="92638" bIns="46319" numCol="1" anchor="b" anchorCtr="0" compatLnSpc="1">
            <a:prstTxWarp prst="textNoShape">
              <a:avLst/>
            </a:prstTxWarp>
          </a:bodyPr>
          <a:lstStyle>
            <a:lvl1pPr algn="r">
              <a:defRPr sz="1200">
                <a:latin typeface="Tahoma" pitchFamily="34" charset="0"/>
              </a:defRPr>
            </a:lvl1pPr>
          </a:lstStyle>
          <a:p>
            <a:pPr>
              <a:defRPr/>
            </a:pPr>
            <a:fld id="{C07B49DA-AA6E-498F-80B5-1801EEA61541}" type="slidenum">
              <a:rPr lang="ru-RU"/>
              <a:pPr>
                <a:defRPr/>
              </a:pPr>
              <a:t>‹#›</a:t>
            </a:fld>
            <a:endParaRPr lang="ru-RU"/>
          </a:p>
        </p:txBody>
      </p:sp>
    </p:spTree>
    <p:extLst>
      <p:ext uri="{BB962C8B-B14F-4D97-AF65-F5344CB8AC3E}">
        <p14:creationId xmlns:p14="http://schemas.microsoft.com/office/powerpoint/2010/main" val="217194839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ahoma"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Tahoma"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Tahoma"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Tahoma"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Tahoma"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Tahoma" pitchFamily="34" charset="0"/>
              </a:defRPr>
            </a:lvl1pPr>
            <a:lvl2pPr marL="752683" indent="-289493" eaLnBrk="0" hangingPunct="0">
              <a:spcBef>
                <a:spcPct val="30000"/>
              </a:spcBef>
              <a:defRPr sz="1200">
                <a:solidFill>
                  <a:schemeClr val="tx1"/>
                </a:solidFill>
                <a:latin typeface="Tahoma" pitchFamily="34" charset="0"/>
              </a:defRPr>
            </a:lvl2pPr>
            <a:lvl3pPr marL="1157973" indent="-231595" eaLnBrk="0" hangingPunct="0">
              <a:spcBef>
                <a:spcPct val="30000"/>
              </a:spcBef>
              <a:defRPr sz="1200">
                <a:solidFill>
                  <a:schemeClr val="tx1"/>
                </a:solidFill>
                <a:latin typeface="Tahoma" pitchFamily="34" charset="0"/>
              </a:defRPr>
            </a:lvl3pPr>
            <a:lvl4pPr marL="1621163" indent="-231595" eaLnBrk="0" hangingPunct="0">
              <a:spcBef>
                <a:spcPct val="30000"/>
              </a:spcBef>
              <a:defRPr sz="1200">
                <a:solidFill>
                  <a:schemeClr val="tx1"/>
                </a:solidFill>
                <a:latin typeface="Tahoma" pitchFamily="34" charset="0"/>
              </a:defRPr>
            </a:lvl4pPr>
            <a:lvl5pPr marL="2084352" indent="-231595" eaLnBrk="0" hangingPunct="0">
              <a:spcBef>
                <a:spcPct val="30000"/>
              </a:spcBef>
              <a:defRPr sz="1200">
                <a:solidFill>
                  <a:schemeClr val="tx1"/>
                </a:solidFill>
                <a:latin typeface="Tahoma" pitchFamily="34" charset="0"/>
              </a:defRPr>
            </a:lvl5pPr>
            <a:lvl6pPr marL="2547541" indent="-231595" eaLnBrk="0" fontAlgn="base" hangingPunct="0">
              <a:spcBef>
                <a:spcPct val="30000"/>
              </a:spcBef>
              <a:spcAft>
                <a:spcPct val="0"/>
              </a:spcAft>
              <a:defRPr sz="1200">
                <a:solidFill>
                  <a:schemeClr val="tx1"/>
                </a:solidFill>
                <a:latin typeface="Tahoma" pitchFamily="34" charset="0"/>
              </a:defRPr>
            </a:lvl6pPr>
            <a:lvl7pPr marL="3010731" indent="-231595" eaLnBrk="0" fontAlgn="base" hangingPunct="0">
              <a:spcBef>
                <a:spcPct val="30000"/>
              </a:spcBef>
              <a:spcAft>
                <a:spcPct val="0"/>
              </a:spcAft>
              <a:defRPr sz="1200">
                <a:solidFill>
                  <a:schemeClr val="tx1"/>
                </a:solidFill>
                <a:latin typeface="Tahoma" pitchFamily="34" charset="0"/>
              </a:defRPr>
            </a:lvl7pPr>
            <a:lvl8pPr marL="3473920" indent="-231595" eaLnBrk="0" fontAlgn="base" hangingPunct="0">
              <a:spcBef>
                <a:spcPct val="30000"/>
              </a:spcBef>
              <a:spcAft>
                <a:spcPct val="0"/>
              </a:spcAft>
              <a:defRPr sz="1200">
                <a:solidFill>
                  <a:schemeClr val="tx1"/>
                </a:solidFill>
                <a:latin typeface="Tahoma" pitchFamily="34" charset="0"/>
              </a:defRPr>
            </a:lvl8pPr>
            <a:lvl9pPr marL="3937109" indent="-231595" eaLnBrk="0" fontAlgn="base" hangingPunct="0">
              <a:spcBef>
                <a:spcPct val="30000"/>
              </a:spcBef>
              <a:spcAft>
                <a:spcPct val="0"/>
              </a:spcAft>
              <a:defRPr sz="1200">
                <a:solidFill>
                  <a:schemeClr val="tx1"/>
                </a:solidFill>
                <a:latin typeface="Tahoma" pitchFamily="34" charset="0"/>
              </a:defRPr>
            </a:lvl9pPr>
          </a:lstStyle>
          <a:p>
            <a:pPr eaLnBrk="1" hangingPunct="1">
              <a:spcBef>
                <a:spcPct val="0"/>
              </a:spcBef>
            </a:pPr>
            <a:fld id="{1A160F2F-7072-435B-B6CF-2B958454BA95}" type="slidenum">
              <a:rPr lang="ru-RU" altLang="ru-RU" smtClean="0"/>
              <a:pPr eaLnBrk="1" hangingPunct="1">
                <a:spcBef>
                  <a:spcPct val="0"/>
                </a:spcBef>
              </a:pPr>
              <a:t>1</a:t>
            </a:fld>
            <a:endParaRPr lang="ru-RU" altLang="ru-RU" smtClean="0"/>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p:spPr>
        <p:txBody>
          <a:bodyPr/>
          <a:lstStyle/>
          <a:p>
            <a:pPr eaLnBrk="1" hangingPunct="1"/>
            <a:endParaRPr lang="en-US" altLang="ru-RU"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Tahoma" pitchFamily="34" charset="0"/>
              </a:defRPr>
            </a:lvl1pPr>
            <a:lvl2pPr marL="752683" indent="-289493" eaLnBrk="0" hangingPunct="0">
              <a:spcBef>
                <a:spcPct val="30000"/>
              </a:spcBef>
              <a:defRPr sz="1200">
                <a:solidFill>
                  <a:schemeClr val="tx1"/>
                </a:solidFill>
                <a:latin typeface="Tahoma" pitchFamily="34" charset="0"/>
              </a:defRPr>
            </a:lvl2pPr>
            <a:lvl3pPr marL="1157973" indent="-231595" eaLnBrk="0" hangingPunct="0">
              <a:spcBef>
                <a:spcPct val="30000"/>
              </a:spcBef>
              <a:defRPr sz="1200">
                <a:solidFill>
                  <a:schemeClr val="tx1"/>
                </a:solidFill>
                <a:latin typeface="Tahoma" pitchFamily="34" charset="0"/>
              </a:defRPr>
            </a:lvl3pPr>
            <a:lvl4pPr marL="1621163" indent="-231595" eaLnBrk="0" hangingPunct="0">
              <a:spcBef>
                <a:spcPct val="30000"/>
              </a:spcBef>
              <a:defRPr sz="1200">
                <a:solidFill>
                  <a:schemeClr val="tx1"/>
                </a:solidFill>
                <a:latin typeface="Tahoma" pitchFamily="34" charset="0"/>
              </a:defRPr>
            </a:lvl4pPr>
            <a:lvl5pPr marL="2084352" indent="-231595" eaLnBrk="0" hangingPunct="0">
              <a:spcBef>
                <a:spcPct val="30000"/>
              </a:spcBef>
              <a:defRPr sz="1200">
                <a:solidFill>
                  <a:schemeClr val="tx1"/>
                </a:solidFill>
                <a:latin typeface="Tahoma" pitchFamily="34" charset="0"/>
              </a:defRPr>
            </a:lvl5pPr>
            <a:lvl6pPr marL="2547541" indent="-231595" eaLnBrk="0" fontAlgn="base" hangingPunct="0">
              <a:spcBef>
                <a:spcPct val="30000"/>
              </a:spcBef>
              <a:spcAft>
                <a:spcPct val="0"/>
              </a:spcAft>
              <a:defRPr sz="1200">
                <a:solidFill>
                  <a:schemeClr val="tx1"/>
                </a:solidFill>
                <a:latin typeface="Tahoma" pitchFamily="34" charset="0"/>
              </a:defRPr>
            </a:lvl6pPr>
            <a:lvl7pPr marL="3010731" indent="-231595" eaLnBrk="0" fontAlgn="base" hangingPunct="0">
              <a:spcBef>
                <a:spcPct val="30000"/>
              </a:spcBef>
              <a:spcAft>
                <a:spcPct val="0"/>
              </a:spcAft>
              <a:defRPr sz="1200">
                <a:solidFill>
                  <a:schemeClr val="tx1"/>
                </a:solidFill>
                <a:latin typeface="Tahoma" pitchFamily="34" charset="0"/>
              </a:defRPr>
            </a:lvl7pPr>
            <a:lvl8pPr marL="3473920" indent="-231595" eaLnBrk="0" fontAlgn="base" hangingPunct="0">
              <a:spcBef>
                <a:spcPct val="30000"/>
              </a:spcBef>
              <a:spcAft>
                <a:spcPct val="0"/>
              </a:spcAft>
              <a:defRPr sz="1200">
                <a:solidFill>
                  <a:schemeClr val="tx1"/>
                </a:solidFill>
                <a:latin typeface="Tahoma" pitchFamily="34" charset="0"/>
              </a:defRPr>
            </a:lvl8pPr>
            <a:lvl9pPr marL="3937109" indent="-231595" eaLnBrk="0" fontAlgn="base" hangingPunct="0">
              <a:spcBef>
                <a:spcPct val="30000"/>
              </a:spcBef>
              <a:spcAft>
                <a:spcPct val="0"/>
              </a:spcAft>
              <a:defRPr sz="1200">
                <a:solidFill>
                  <a:schemeClr val="tx1"/>
                </a:solidFill>
                <a:latin typeface="Tahoma" pitchFamily="34" charset="0"/>
              </a:defRPr>
            </a:lvl9pPr>
          </a:lstStyle>
          <a:p>
            <a:pPr eaLnBrk="1" hangingPunct="1">
              <a:spcBef>
                <a:spcPct val="0"/>
              </a:spcBef>
            </a:pPr>
            <a:fld id="{1A160F2F-7072-435B-B6CF-2B958454BA95}" type="slidenum">
              <a:rPr lang="ru-RU" altLang="ru-RU" smtClean="0"/>
              <a:pPr eaLnBrk="1" hangingPunct="1">
                <a:spcBef>
                  <a:spcPct val="0"/>
                </a:spcBef>
              </a:pPr>
              <a:t>2</a:t>
            </a:fld>
            <a:endParaRPr lang="ru-RU" altLang="ru-RU" smtClean="0"/>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p:spPr>
        <p:txBody>
          <a:bodyPr/>
          <a:lstStyle/>
          <a:p>
            <a:pPr eaLnBrk="1" hangingPunct="1"/>
            <a:endParaRPr lang="en-US" altLang="ru-RU"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Tahoma" pitchFamily="34" charset="0"/>
              </a:defRPr>
            </a:lvl1pPr>
            <a:lvl2pPr marL="752683" indent="-289493" eaLnBrk="0" hangingPunct="0">
              <a:spcBef>
                <a:spcPct val="30000"/>
              </a:spcBef>
              <a:defRPr sz="1200">
                <a:solidFill>
                  <a:schemeClr val="tx1"/>
                </a:solidFill>
                <a:latin typeface="Tahoma" pitchFamily="34" charset="0"/>
              </a:defRPr>
            </a:lvl2pPr>
            <a:lvl3pPr marL="1157973" indent="-231595" eaLnBrk="0" hangingPunct="0">
              <a:spcBef>
                <a:spcPct val="30000"/>
              </a:spcBef>
              <a:defRPr sz="1200">
                <a:solidFill>
                  <a:schemeClr val="tx1"/>
                </a:solidFill>
                <a:latin typeface="Tahoma" pitchFamily="34" charset="0"/>
              </a:defRPr>
            </a:lvl3pPr>
            <a:lvl4pPr marL="1621163" indent="-231595" eaLnBrk="0" hangingPunct="0">
              <a:spcBef>
                <a:spcPct val="30000"/>
              </a:spcBef>
              <a:defRPr sz="1200">
                <a:solidFill>
                  <a:schemeClr val="tx1"/>
                </a:solidFill>
                <a:latin typeface="Tahoma" pitchFamily="34" charset="0"/>
              </a:defRPr>
            </a:lvl4pPr>
            <a:lvl5pPr marL="2084352" indent="-231595" eaLnBrk="0" hangingPunct="0">
              <a:spcBef>
                <a:spcPct val="30000"/>
              </a:spcBef>
              <a:defRPr sz="1200">
                <a:solidFill>
                  <a:schemeClr val="tx1"/>
                </a:solidFill>
                <a:latin typeface="Tahoma" pitchFamily="34" charset="0"/>
              </a:defRPr>
            </a:lvl5pPr>
            <a:lvl6pPr marL="2547541" indent="-231595" eaLnBrk="0" fontAlgn="base" hangingPunct="0">
              <a:spcBef>
                <a:spcPct val="30000"/>
              </a:spcBef>
              <a:spcAft>
                <a:spcPct val="0"/>
              </a:spcAft>
              <a:defRPr sz="1200">
                <a:solidFill>
                  <a:schemeClr val="tx1"/>
                </a:solidFill>
                <a:latin typeface="Tahoma" pitchFamily="34" charset="0"/>
              </a:defRPr>
            </a:lvl6pPr>
            <a:lvl7pPr marL="3010731" indent="-231595" eaLnBrk="0" fontAlgn="base" hangingPunct="0">
              <a:spcBef>
                <a:spcPct val="30000"/>
              </a:spcBef>
              <a:spcAft>
                <a:spcPct val="0"/>
              </a:spcAft>
              <a:defRPr sz="1200">
                <a:solidFill>
                  <a:schemeClr val="tx1"/>
                </a:solidFill>
                <a:latin typeface="Tahoma" pitchFamily="34" charset="0"/>
              </a:defRPr>
            </a:lvl7pPr>
            <a:lvl8pPr marL="3473920" indent="-231595" eaLnBrk="0" fontAlgn="base" hangingPunct="0">
              <a:spcBef>
                <a:spcPct val="30000"/>
              </a:spcBef>
              <a:spcAft>
                <a:spcPct val="0"/>
              </a:spcAft>
              <a:defRPr sz="1200">
                <a:solidFill>
                  <a:schemeClr val="tx1"/>
                </a:solidFill>
                <a:latin typeface="Tahoma" pitchFamily="34" charset="0"/>
              </a:defRPr>
            </a:lvl8pPr>
            <a:lvl9pPr marL="3937109" indent="-231595" eaLnBrk="0" fontAlgn="base" hangingPunct="0">
              <a:spcBef>
                <a:spcPct val="30000"/>
              </a:spcBef>
              <a:spcAft>
                <a:spcPct val="0"/>
              </a:spcAft>
              <a:defRPr sz="1200">
                <a:solidFill>
                  <a:schemeClr val="tx1"/>
                </a:solidFill>
                <a:latin typeface="Tahoma" pitchFamily="34" charset="0"/>
              </a:defRPr>
            </a:lvl9pPr>
          </a:lstStyle>
          <a:p>
            <a:pPr eaLnBrk="1" hangingPunct="1">
              <a:spcBef>
                <a:spcPct val="0"/>
              </a:spcBef>
            </a:pPr>
            <a:fld id="{1A160F2F-7072-435B-B6CF-2B958454BA95}" type="slidenum">
              <a:rPr lang="ru-RU" altLang="ru-RU" smtClean="0"/>
              <a:pPr eaLnBrk="1" hangingPunct="1">
                <a:spcBef>
                  <a:spcPct val="0"/>
                </a:spcBef>
              </a:pPr>
              <a:t>19</a:t>
            </a:fld>
            <a:endParaRPr lang="ru-RU" altLang="ru-RU" smtClean="0"/>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p:spPr>
        <p:txBody>
          <a:bodyPr/>
          <a:lstStyle/>
          <a:p>
            <a:pPr eaLnBrk="1" hangingPunct="1"/>
            <a:endParaRPr lang="en-US" altLang="ru-RU"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Tahoma" pitchFamily="34" charset="0"/>
              </a:defRPr>
            </a:lvl1pPr>
            <a:lvl2pPr marL="752683" indent="-289493" eaLnBrk="0" hangingPunct="0">
              <a:spcBef>
                <a:spcPct val="30000"/>
              </a:spcBef>
              <a:defRPr sz="1200">
                <a:solidFill>
                  <a:schemeClr val="tx1"/>
                </a:solidFill>
                <a:latin typeface="Tahoma" pitchFamily="34" charset="0"/>
              </a:defRPr>
            </a:lvl2pPr>
            <a:lvl3pPr marL="1157973" indent="-231595" eaLnBrk="0" hangingPunct="0">
              <a:spcBef>
                <a:spcPct val="30000"/>
              </a:spcBef>
              <a:defRPr sz="1200">
                <a:solidFill>
                  <a:schemeClr val="tx1"/>
                </a:solidFill>
                <a:latin typeface="Tahoma" pitchFamily="34" charset="0"/>
              </a:defRPr>
            </a:lvl3pPr>
            <a:lvl4pPr marL="1621163" indent="-231595" eaLnBrk="0" hangingPunct="0">
              <a:spcBef>
                <a:spcPct val="30000"/>
              </a:spcBef>
              <a:defRPr sz="1200">
                <a:solidFill>
                  <a:schemeClr val="tx1"/>
                </a:solidFill>
                <a:latin typeface="Tahoma" pitchFamily="34" charset="0"/>
              </a:defRPr>
            </a:lvl4pPr>
            <a:lvl5pPr marL="2084352" indent="-231595" eaLnBrk="0" hangingPunct="0">
              <a:spcBef>
                <a:spcPct val="30000"/>
              </a:spcBef>
              <a:defRPr sz="1200">
                <a:solidFill>
                  <a:schemeClr val="tx1"/>
                </a:solidFill>
                <a:latin typeface="Tahoma" pitchFamily="34" charset="0"/>
              </a:defRPr>
            </a:lvl5pPr>
            <a:lvl6pPr marL="2547541" indent="-231595" eaLnBrk="0" fontAlgn="base" hangingPunct="0">
              <a:spcBef>
                <a:spcPct val="30000"/>
              </a:spcBef>
              <a:spcAft>
                <a:spcPct val="0"/>
              </a:spcAft>
              <a:defRPr sz="1200">
                <a:solidFill>
                  <a:schemeClr val="tx1"/>
                </a:solidFill>
                <a:latin typeface="Tahoma" pitchFamily="34" charset="0"/>
              </a:defRPr>
            </a:lvl6pPr>
            <a:lvl7pPr marL="3010731" indent="-231595" eaLnBrk="0" fontAlgn="base" hangingPunct="0">
              <a:spcBef>
                <a:spcPct val="30000"/>
              </a:spcBef>
              <a:spcAft>
                <a:spcPct val="0"/>
              </a:spcAft>
              <a:defRPr sz="1200">
                <a:solidFill>
                  <a:schemeClr val="tx1"/>
                </a:solidFill>
                <a:latin typeface="Tahoma" pitchFamily="34" charset="0"/>
              </a:defRPr>
            </a:lvl7pPr>
            <a:lvl8pPr marL="3473920" indent="-231595" eaLnBrk="0" fontAlgn="base" hangingPunct="0">
              <a:spcBef>
                <a:spcPct val="30000"/>
              </a:spcBef>
              <a:spcAft>
                <a:spcPct val="0"/>
              </a:spcAft>
              <a:defRPr sz="1200">
                <a:solidFill>
                  <a:schemeClr val="tx1"/>
                </a:solidFill>
                <a:latin typeface="Tahoma" pitchFamily="34" charset="0"/>
              </a:defRPr>
            </a:lvl8pPr>
            <a:lvl9pPr marL="3937109" indent="-231595" eaLnBrk="0" fontAlgn="base" hangingPunct="0">
              <a:spcBef>
                <a:spcPct val="30000"/>
              </a:spcBef>
              <a:spcAft>
                <a:spcPct val="0"/>
              </a:spcAft>
              <a:defRPr sz="1200">
                <a:solidFill>
                  <a:schemeClr val="tx1"/>
                </a:solidFill>
                <a:latin typeface="Tahoma" pitchFamily="34" charset="0"/>
              </a:defRPr>
            </a:lvl9pPr>
          </a:lstStyle>
          <a:p>
            <a:pPr eaLnBrk="1" hangingPunct="1">
              <a:spcBef>
                <a:spcPct val="0"/>
              </a:spcBef>
            </a:pPr>
            <a:fld id="{1A160F2F-7072-435B-B6CF-2B958454BA95}" type="slidenum">
              <a:rPr lang="ru-RU" altLang="ru-RU" smtClean="0"/>
              <a:pPr eaLnBrk="1" hangingPunct="1">
                <a:spcBef>
                  <a:spcPct val="0"/>
                </a:spcBef>
              </a:pPr>
              <a:t>29</a:t>
            </a:fld>
            <a:endParaRPr lang="ru-RU" altLang="ru-RU" smtClean="0"/>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p:spPr>
        <p:txBody>
          <a:bodyPr/>
          <a:lstStyle/>
          <a:p>
            <a:pPr eaLnBrk="1" hangingPunct="1"/>
            <a:endParaRPr lang="en-US" altLang="ru-R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4988" y="303213"/>
            <a:ext cx="9623425" cy="1260475"/>
          </a:xfrm>
          <a:prstGeom prst="rect">
            <a:avLst/>
          </a:prstGeom>
        </p:spPr>
        <p:txBody>
          <a:bodyPr/>
          <a:lstStyle/>
          <a:p>
            <a:r>
              <a:rPr lang="ru-RU" smtClean="0"/>
              <a:t>Образец заголовка</a:t>
            </a:r>
            <a:endParaRPr lang="ru-RU"/>
          </a:p>
        </p:txBody>
      </p:sp>
      <p:sp>
        <p:nvSpPr>
          <p:cNvPr id="3" name="Объект 2"/>
          <p:cNvSpPr>
            <a:spLocks noGrp="1"/>
          </p:cNvSpPr>
          <p:nvPr>
            <p:ph idx="1"/>
          </p:nvPr>
        </p:nvSpPr>
        <p:spPr>
          <a:xfrm>
            <a:off x="534988" y="1763713"/>
            <a:ext cx="9623425" cy="4991100"/>
          </a:xfrm>
          <a:prstGeom prst="rect">
            <a:avLst/>
          </a:prstGeo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18"/>
          <p:cNvSpPr>
            <a:spLocks noGrp="1" noChangeArrowheads="1"/>
          </p:cNvSpPr>
          <p:nvPr>
            <p:ph type="sldNum" sz="quarter" idx="10"/>
          </p:nvPr>
        </p:nvSpPr>
        <p:spPr>
          <a:ln/>
        </p:spPr>
        <p:txBody>
          <a:bodyPr/>
          <a:lstStyle>
            <a:lvl1pPr>
              <a:defRPr/>
            </a:lvl1pPr>
          </a:lstStyle>
          <a:p>
            <a:pPr>
              <a:defRPr/>
            </a:pPr>
            <a:fld id="{D9D431CD-D084-4F61-8931-25B505A2C5E6}" type="slidenum">
              <a:rPr lang="ru-RU"/>
              <a:pPr>
                <a:defRPr/>
              </a:pPr>
              <a:t>‹#›</a:t>
            </a:fld>
            <a:endParaRPr lang="ru-RU"/>
          </a:p>
        </p:txBody>
      </p:sp>
    </p:spTree>
    <p:extLst>
      <p:ext uri="{BB962C8B-B14F-4D97-AF65-F5344CB8AC3E}">
        <p14:creationId xmlns:p14="http://schemas.microsoft.com/office/powerpoint/2010/main" val="42203439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4988" y="303213"/>
            <a:ext cx="9623425" cy="1260475"/>
          </a:xfrm>
          <a:prstGeom prst="rect">
            <a:avLst/>
          </a:prstGeom>
        </p:spPr>
        <p:txBody>
          <a:bodyPr/>
          <a:lstStyle/>
          <a:p>
            <a:r>
              <a:rPr lang="ru-RU" smtClean="0"/>
              <a:t>Образец заголовка</a:t>
            </a:r>
            <a:endParaRPr lang="ru-RU"/>
          </a:p>
        </p:txBody>
      </p:sp>
      <p:sp>
        <p:nvSpPr>
          <p:cNvPr id="3" name="Таблица 2"/>
          <p:cNvSpPr>
            <a:spLocks noGrp="1"/>
          </p:cNvSpPr>
          <p:nvPr>
            <p:ph type="tbl" idx="1"/>
          </p:nvPr>
        </p:nvSpPr>
        <p:spPr>
          <a:xfrm>
            <a:off x="534988" y="1763713"/>
            <a:ext cx="9623425" cy="4991100"/>
          </a:xfrm>
          <a:prstGeom prst="rect">
            <a:avLst/>
          </a:prstGeom>
        </p:spPr>
        <p:txBody>
          <a:bodyPr/>
          <a:lstStyle/>
          <a:p>
            <a:pPr lvl="0"/>
            <a:endParaRPr lang="ru-RU" noProof="0" smtClean="0"/>
          </a:p>
        </p:txBody>
      </p:sp>
      <p:sp>
        <p:nvSpPr>
          <p:cNvPr id="4" name="Rectangle 18"/>
          <p:cNvSpPr>
            <a:spLocks noGrp="1" noChangeArrowheads="1"/>
          </p:cNvSpPr>
          <p:nvPr>
            <p:ph type="sldNum" sz="quarter" idx="10"/>
          </p:nvPr>
        </p:nvSpPr>
        <p:spPr>
          <a:ln/>
        </p:spPr>
        <p:txBody>
          <a:bodyPr/>
          <a:lstStyle>
            <a:lvl1pPr>
              <a:defRPr/>
            </a:lvl1pPr>
          </a:lstStyle>
          <a:p>
            <a:pPr>
              <a:defRPr/>
            </a:pPr>
            <a:fld id="{43BED9D0-92BB-4952-9F0B-5E14F0282F34}" type="slidenum">
              <a:rPr lang="ru-RU"/>
              <a:pPr>
                <a:defRPr/>
              </a:pPr>
              <a:t>‹#›</a:t>
            </a:fld>
            <a:endParaRPr lang="ru-RU"/>
          </a:p>
        </p:txBody>
      </p:sp>
    </p:spTree>
    <p:extLst>
      <p:ext uri="{BB962C8B-B14F-4D97-AF65-F5344CB8AC3E}">
        <p14:creationId xmlns:p14="http://schemas.microsoft.com/office/powerpoint/2010/main" val="37899836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Пустой слайд">
    <p:spTree>
      <p:nvGrpSpPr>
        <p:cNvPr id="1" name=""/>
        <p:cNvGrpSpPr/>
        <p:nvPr/>
      </p:nvGrpSpPr>
      <p:grpSpPr>
        <a:xfrm>
          <a:off x="0" y="0"/>
          <a:ext cx="0" cy="0"/>
          <a:chOff x="0" y="0"/>
          <a:chExt cx="0" cy="0"/>
        </a:xfrm>
      </p:grpSpPr>
    </p:spTree>
    <p:extLst>
      <p:ext uri="{BB962C8B-B14F-4D97-AF65-F5344CB8AC3E}">
        <p14:creationId xmlns:p14="http://schemas.microsoft.com/office/powerpoint/2010/main" val="101072458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87410" name="Rectangle 18"/>
          <p:cNvSpPr>
            <a:spLocks noGrp="1" noChangeArrowheads="1"/>
          </p:cNvSpPr>
          <p:nvPr>
            <p:ph type="sldNum" sz="quarter" idx="4"/>
          </p:nvPr>
        </p:nvSpPr>
        <p:spPr bwMode="auto">
          <a:xfrm>
            <a:off x="7826375" y="6927850"/>
            <a:ext cx="2495550" cy="52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4479" tIns="52239" rIns="104479" bIns="52239" numCol="1" anchor="t" anchorCtr="0" compatLnSpc="1">
            <a:prstTxWarp prst="textNoShape">
              <a:avLst/>
            </a:prstTxWarp>
          </a:bodyPr>
          <a:lstStyle>
            <a:lvl1pPr algn="r" defTabSz="1044575">
              <a:defRPr sz="1000"/>
            </a:lvl1pPr>
          </a:lstStyle>
          <a:p>
            <a:pPr>
              <a:defRPr/>
            </a:pPr>
            <a:fld id="{267C3908-AA98-464C-93D8-3D04B749A619}"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Lst>
  <p:hf hdr="0" ftr="0" dt="0"/>
  <p:txStyles>
    <p:titleStyle>
      <a:lvl1pPr algn="ctr" defTabSz="1044575" rtl="0" eaLnBrk="0" fontAlgn="base" hangingPunct="0">
        <a:spcBef>
          <a:spcPct val="0"/>
        </a:spcBef>
        <a:spcAft>
          <a:spcPct val="0"/>
        </a:spcAft>
        <a:defRPr sz="5000">
          <a:solidFill>
            <a:schemeClr val="tx2"/>
          </a:solidFill>
          <a:latin typeface="+mj-lt"/>
          <a:ea typeface="+mj-ea"/>
          <a:cs typeface="+mj-cs"/>
        </a:defRPr>
      </a:lvl1pPr>
      <a:lvl2pPr algn="ctr" defTabSz="1044575" rtl="0" eaLnBrk="0" fontAlgn="base" hangingPunct="0">
        <a:spcBef>
          <a:spcPct val="0"/>
        </a:spcBef>
        <a:spcAft>
          <a:spcPct val="0"/>
        </a:spcAft>
        <a:defRPr sz="5000">
          <a:solidFill>
            <a:schemeClr val="tx2"/>
          </a:solidFill>
          <a:latin typeface="Tahoma" pitchFamily="34" charset="0"/>
        </a:defRPr>
      </a:lvl2pPr>
      <a:lvl3pPr algn="ctr" defTabSz="1044575" rtl="0" eaLnBrk="0" fontAlgn="base" hangingPunct="0">
        <a:spcBef>
          <a:spcPct val="0"/>
        </a:spcBef>
        <a:spcAft>
          <a:spcPct val="0"/>
        </a:spcAft>
        <a:defRPr sz="5000">
          <a:solidFill>
            <a:schemeClr val="tx2"/>
          </a:solidFill>
          <a:latin typeface="Tahoma" pitchFamily="34" charset="0"/>
        </a:defRPr>
      </a:lvl3pPr>
      <a:lvl4pPr algn="ctr" defTabSz="1044575" rtl="0" eaLnBrk="0" fontAlgn="base" hangingPunct="0">
        <a:spcBef>
          <a:spcPct val="0"/>
        </a:spcBef>
        <a:spcAft>
          <a:spcPct val="0"/>
        </a:spcAft>
        <a:defRPr sz="5000">
          <a:solidFill>
            <a:schemeClr val="tx2"/>
          </a:solidFill>
          <a:latin typeface="Tahoma" pitchFamily="34" charset="0"/>
        </a:defRPr>
      </a:lvl4pPr>
      <a:lvl5pPr algn="ctr" defTabSz="1044575" rtl="0" eaLnBrk="0" fontAlgn="base" hangingPunct="0">
        <a:spcBef>
          <a:spcPct val="0"/>
        </a:spcBef>
        <a:spcAft>
          <a:spcPct val="0"/>
        </a:spcAft>
        <a:defRPr sz="5000">
          <a:solidFill>
            <a:schemeClr val="tx2"/>
          </a:solidFill>
          <a:latin typeface="Tahoma" pitchFamily="34" charset="0"/>
        </a:defRPr>
      </a:lvl5pPr>
      <a:lvl6pPr marL="457200" algn="ctr" defTabSz="1044575" rtl="0" fontAlgn="base">
        <a:spcBef>
          <a:spcPct val="0"/>
        </a:spcBef>
        <a:spcAft>
          <a:spcPct val="0"/>
        </a:spcAft>
        <a:defRPr sz="5000">
          <a:solidFill>
            <a:schemeClr val="tx2"/>
          </a:solidFill>
          <a:latin typeface="Tahoma" pitchFamily="34" charset="0"/>
        </a:defRPr>
      </a:lvl6pPr>
      <a:lvl7pPr marL="914400" algn="ctr" defTabSz="1044575" rtl="0" fontAlgn="base">
        <a:spcBef>
          <a:spcPct val="0"/>
        </a:spcBef>
        <a:spcAft>
          <a:spcPct val="0"/>
        </a:spcAft>
        <a:defRPr sz="5000">
          <a:solidFill>
            <a:schemeClr val="tx2"/>
          </a:solidFill>
          <a:latin typeface="Tahoma" pitchFamily="34" charset="0"/>
        </a:defRPr>
      </a:lvl7pPr>
      <a:lvl8pPr marL="1371600" algn="ctr" defTabSz="1044575" rtl="0" fontAlgn="base">
        <a:spcBef>
          <a:spcPct val="0"/>
        </a:spcBef>
        <a:spcAft>
          <a:spcPct val="0"/>
        </a:spcAft>
        <a:defRPr sz="5000">
          <a:solidFill>
            <a:schemeClr val="tx2"/>
          </a:solidFill>
          <a:latin typeface="Tahoma" pitchFamily="34" charset="0"/>
        </a:defRPr>
      </a:lvl8pPr>
      <a:lvl9pPr marL="1828800" algn="ctr" defTabSz="1044575" rtl="0" fontAlgn="base">
        <a:spcBef>
          <a:spcPct val="0"/>
        </a:spcBef>
        <a:spcAft>
          <a:spcPct val="0"/>
        </a:spcAft>
        <a:defRPr sz="5000">
          <a:solidFill>
            <a:schemeClr val="tx2"/>
          </a:solidFill>
          <a:latin typeface="Tahoma" pitchFamily="34" charset="0"/>
        </a:defRPr>
      </a:lvl9pPr>
    </p:titleStyle>
    <p:bodyStyle>
      <a:lvl1pPr marL="390525" indent="-390525" algn="l" defTabSz="1044575" rtl="0" eaLnBrk="0" fontAlgn="base" hangingPunct="0">
        <a:spcBef>
          <a:spcPct val="20000"/>
        </a:spcBef>
        <a:spcAft>
          <a:spcPct val="0"/>
        </a:spcAft>
        <a:buChar char="•"/>
        <a:defRPr sz="3700">
          <a:solidFill>
            <a:schemeClr val="tx1"/>
          </a:solidFill>
          <a:latin typeface="+mn-lt"/>
          <a:ea typeface="+mn-ea"/>
          <a:cs typeface="+mn-cs"/>
        </a:defRPr>
      </a:lvl1pPr>
      <a:lvl2pPr marL="849313" indent="-327025" algn="l" defTabSz="1044575" rtl="0" eaLnBrk="0" fontAlgn="base" hangingPunct="0">
        <a:spcBef>
          <a:spcPct val="20000"/>
        </a:spcBef>
        <a:spcAft>
          <a:spcPct val="0"/>
        </a:spcAft>
        <a:buChar char="–"/>
        <a:defRPr sz="3200">
          <a:solidFill>
            <a:schemeClr val="tx1"/>
          </a:solidFill>
          <a:latin typeface="+mn-lt"/>
        </a:defRPr>
      </a:lvl2pPr>
      <a:lvl3pPr marL="1303338" indent="-258763" algn="l" defTabSz="1044575" rtl="0" eaLnBrk="0" fontAlgn="base" hangingPunct="0">
        <a:spcBef>
          <a:spcPct val="20000"/>
        </a:spcBef>
        <a:spcAft>
          <a:spcPct val="0"/>
        </a:spcAft>
        <a:buChar char="•"/>
        <a:defRPr sz="2700">
          <a:solidFill>
            <a:schemeClr val="tx1"/>
          </a:solidFill>
          <a:latin typeface="+mn-lt"/>
        </a:defRPr>
      </a:lvl3pPr>
      <a:lvl4pPr marL="1828800" indent="-260350" algn="l" defTabSz="1044575" rtl="0" eaLnBrk="0" fontAlgn="base" hangingPunct="0">
        <a:spcBef>
          <a:spcPct val="20000"/>
        </a:spcBef>
        <a:spcAft>
          <a:spcPct val="0"/>
        </a:spcAft>
        <a:buChar char="–"/>
        <a:defRPr sz="2300">
          <a:solidFill>
            <a:schemeClr val="tx1"/>
          </a:solidFill>
          <a:latin typeface="+mn-lt"/>
        </a:defRPr>
      </a:lvl4pPr>
      <a:lvl5pPr marL="2351088" indent="-263525" algn="l" defTabSz="1044575" rtl="0" eaLnBrk="0" fontAlgn="base" hangingPunct="0">
        <a:spcBef>
          <a:spcPct val="20000"/>
        </a:spcBef>
        <a:spcAft>
          <a:spcPct val="0"/>
        </a:spcAft>
        <a:buChar char="»"/>
        <a:defRPr sz="2300">
          <a:solidFill>
            <a:schemeClr val="tx1"/>
          </a:solidFill>
          <a:latin typeface="+mn-lt"/>
        </a:defRPr>
      </a:lvl5pPr>
      <a:lvl6pPr marL="2808288" indent="-263525" algn="l" defTabSz="1044575" rtl="0" fontAlgn="base">
        <a:spcBef>
          <a:spcPct val="20000"/>
        </a:spcBef>
        <a:spcAft>
          <a:spcPct val="0"/>
        </a:spcAft>
        <a:buChar char="»"/>
        <a:defRPr sz="2300">
          <a:solidFill>
            <a:schemeClr val="tx1"/>
          </a:solidFill>
          <a:latin typeface="+mn-lt"/>
        </a:defRPr>
      </a:lvl6pPr>
      <a:lvl7pPr marL="3265488" indent="-263525" algn="l" defTabSz="1044575" rtl="0" fontAlgn="base">
        <a:spcBef>
          <a:spcPct val="20000"/>
        </a:spcBef>
        <a:spcAft>
          <a:spcPct val="0"/>
        </a:spcAft>
        <a:buChar char="»"/>
        <a:defRPr sz="2300">
          <a:solidFill>
            <a:schemeClr val="tx1"/>
          </a:solidFill>
          <a:latin typeface="+mn-lt"/>
        </a:defRPr>
      </a:lvl7pPr>
      <a:lvl8pPr marL="3722688" indent="-263525" algn="l" defTabSz="1044575" rtl="0" fontAlgn="base">
        <a:spcBef>
          <a:spcPct val="20000"/>
        </a:spcBef>
        <a:spcAft>
          <a:spcPct val="0"/>
        </a:spcAft>
        <a:buChar char="»"/>
        <a:defRPr sz="2300">
          <a:solidFill>
            <a:schemeClr val="tx1"/>
          </a:solidFill>
          <a:latin typeface="+mn-lt"/>
        </a:defRPr>
      </a:lvl8pPr>
      <a:lvl9pPr marL="4179888" indent="-263525" algn="l" defTabSz="1044575" rtl="0" fontAlgn="base">
        <a:spcBef>
          <a:spcPct val="20000"/>
        </a:spcBef>
        <a:spcAft>
          <a:spcPct val="0"/>
        </a:spcAft>
        <a:buChar char="»"/>
        <a:defRPr sz="23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chart" Target="../charts/chart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chart" Target="../charts/chart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chart" Target="../charts/chart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chart" Target="../charts/chart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chart" Target="../charts/chart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chart" Target="../charts/chart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chart" Target="../charts/chart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chart" Target="../charts/chart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chart" Target="../charts/chart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chart" Target="../charts/chart2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chart" Target="../charts/chart2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оле 3"/>
          <p:cNvSpPr txBox="1">
            <a:spLocks/>
          </p:cNvSpPr>
          <p:nvPr/>
        </p:nvSpPr>
        <p:spPr>
          <a:xfrm>
            <a:off x="1730390" y="2991589"/>
            <a:ext cx="8164498" cy="2285999"/>
          </a:xfrm>
          <a:prstGeom prst="rect">
            <a:avLst/>
          </a:prstGeom>
          <a:solidFill>
            <a:srgbClr val="DAF5C7"/>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270510" marR="490855" indent="269875" algn="ctr">
              <a:spcAft>
                <a:spcPts val="0"/>
              </a:spcAft>
            </a:pPr>
            <a:r>
              <a:rPr lang="ru-RU" sz="2000" b="1" dirty="0">
                <a:solidFill>
                  <a:schemeClr val="tx1"/>
                </a:solidFill>
                <a:latin typeface="Arial Narrow" panose="020B0606020202030204" pitchFamily="34" charset="0"/>
                <a:ea typeface="Times New Roman"/>
              </a:rPr>
              <a:t>ЭКСПЕРТИЗА </a:t>
            </a:r>
          </a:p>
          <a:p>
            <a:pPr marL="270510" marR="490855" indent="269875" algn="ctr">
              <a:spcAft>
                <a:spcPts val="0"/>
              </a:spcAft>
            </a:pPr>
            <a:r>
              <a:rPr lang="ru-RU" sz="2000" b="1" dirty="0">
                <a:solidFill>
                  <a:schemeClr val="tx1"/>
                </a:solidFill>
                <a:latin typeface="Arial Narrow" panose="020B0606020202030204" pitchFamily="34" charset="0"/>
                <a:ea typeface="Times New Roman"/>
              </a:rPr>
              <a:t>КАЧЕСТВА УСЛОВИЙ ОКАЗАНИЯ УСЛУГ ОБРАЗОВАТЕЛЬНЫМИ </a:t>
            </a:r>
            <a:r>
              <a:rPr lang="ru-RU" sz="2000" b="1" dirty="0" smtClean="0">
                <a:solidFill>
                  <a:schemeClr val="tx1"/>
                </a:solidFill>
                <a:latin typeface="Arial Narrow" panose="020B0606020202030204" pitchFamily="34" charset="0"/>
                <a:ea typeface="Times New Roman"/>
              </a:rPr>
              <a:t>ОРГАНИЗАЦИЯМИ</a:t>
            </a:r>
            <a:r>
              <a:rPr lang="en-US" sz="2000" b="1" dirty="0" smtClean="0">
                <a:solidFill>
                  <a:schemeClr val="tx1"/>
                </a:solidFill>
                <a:latin typeface="Arial Narrow" panose="020B0606020202030204" pitchFamily="34" charset="0"/>
                <a:ea typeface="Times New Roman"/>
              </a:rPr>
              <a:t> </a:t>
            </a:r>
            <a:r>
              <a:rPr lang="ru-RU" sz="2000" b="1" dirty="0" smtClean="0">
                <a:solidFill>
                  <a:schemeClr val="tx1"/>
                </a:solidFill>
                <a:latin typeface="Arial Narrow" panose="020B0606020202030204" pitchFamily="34" charset="0"/>
                <a:ea typeface="Times New Roman"/>
              </a:rPr>
              <a:t>АРСЕНЬЕВСКОГО ГОРОДСКОГО ОГРУГА ПРИМОРСКОГО КРАЯ</a:t>
            </a:r>
            <a:endParaRPr lang="ru-RU" sz="2000" b="1" dirty="0">
              <a:solidFill>
                <a:schemeClr val="tx1"/>
              </a:solidFill>
              <a:latin typeface="Arial Narrow" panose="020B0606020202030204" pitchFamily="34" charset="0"/>
              <a:ea typeface="Times New Roman"/>
            </a:endParaRPr>
          </a:p>
          <a:p>
            <a:pPr marL="270510" marR="490855" indent="269875" algn="ctr">
              <a:spcAft>
                <a:spcPts val="0"/>
              </a:spcAft>
            </a:pPr>
            <a:r>
              <a:rPr lang="ru-RU" sz="2000" b="1" dirty="0" smtClean="0">
                <a:solidFill>
                  <a:schemeClr val="tx1"/>
                </a:solidFill>
                <a:latin typeface="Arial Narrow" panose="020B0606020202030204" pitchFamily="34" charset="0"/>
                <a:ea typeface="Times New Roman"/>
              </a:rPr>
              <a:t/>
            </a:r>
            <a:br>
              <a:rPr lang="ru-RU" sz="2000" b="1" dirty="0" smtClean="0">
                <a:solidFill>
                  <a:schemeClr val="tx1"/>
                </a:solidFill>
                <a:latin typeface="Arial Narrow" panose="020B0606020202030204" pitchFamily="34" charset="0"/>
                <a:ea typeface="Times New Roman"/>
              </a:rPr>
            </a:br>
            <a:r>
              <a:rPr lang="ru-RU" sz="2000" b="1" dirty="0">
                <a:solidFill>
                  <a:schemeClr val="tx1"/>
                </a:solidFill>
                <a:latin typeface="Arial Narrow" panose="020B0606020202030204" pitchFamily="34" charset="0"/>
                <a:ea typeface="Times New Roman"/>
              </a:rPr>
              <a:t/>
            </a:r>
            <a:br>
              <a:rPr lang="ru-RU" sz="2000" b="1" dirty="0">
                <a:solidFill>
                  <a:schemeClr val="tx1"/>
                </a:solidFill>
                <a:latin typeface="Arial Narrow" panose="020B0606020202030204" pitchFamily="34" charset="0"/>
                <a:ea typeface="Times New Roman"/>
              </a:rPr>
            </a:br>
            <a:r>
              <a:rPr lang="ru-RU" sz="2000" b="1" dirty="0">
                <a:solidFill>
                  <a:schemeClr val="tx1"/>
                </a:solidFill>
                <a:latin typeface="Arial Narrow" panose="020B0606020202030204" pitchFamily="34" charset="0"/>
                <a:ea typeface="Times New Roman"/>
              </a:rPr>
              <a:t>НОК </a:t>
            </a:r>
            <a:r>
              <a:rPr lang="ru-RU" sz="2000" b="1" dirty="0" smtClean="0">
                <a:solidFill>
                  <a:schemeClr val="tx1"/>
                </a:solidFill>
                <a:latin typeface="Arial Narrow" panose="020B0606020202030204" pitchFamily="34" charset="0"/>
                <a:ea typeface="Times New Roman"/>
              </a:rPr>
              <a:t>УООД - 2019</a:t>
            </a:r>
            <a:endParaRPr lang="ru-RU" sz="1200" dirty="0">
              <a:solidFill>
                <a:schemeClr val="tx1"/>
              </a:solidFill>
              <a:effectLst/>
              <a:latin typeface="Arial Narrow" panose="020B0606020202030204" pitchFamily="34" charset="0"/>
              <a:ea typeface="Times New Roman"/>
            </a:endParaRPr>
          </a:p>
        </p:txBody>
      </p:sp>
      <p:pic>
        <p:nvPicPr>
          <p:cNvPr id="7" name="Рисунок 6"/>
          <p:cNvPicPr/>
          <p:nvPr/>
        </p:nvPicPr>
        <p:blipFill>
          <a:blip r:embed="rId3">
            <a:extLst>
              <a:ext uri="{28A0092B-C50C-407E-A947-70E740481C1C}">
                <a14:useLocalDpi xmlns:a14="http://schemas.microsoft.com/office/drawing/2010/main" val="0"/>
              </a:ext>
            </a:extLst>
          </a:blip>
          <a:srcRect/>
          <a:stretch>
            <a:fillRect/>
          </a:stretch>
        </p:blipFill>
        <p:spPr bwMode="auto">
          <a:xfrm>
            <a:off x="9053513" y="398380"/>
            <a:ext cx="841375" cy="841375"/>
          </a:xfrm>
          <a:prstGeom prst="rect">
            <a:avLst/>
          </a:prstGeom>
          <a:noFill/>
        </p:spPr>
      </p:pic>
    </p:spTree>
    <p:extLst>
      <p:ext uri="{BB962C8B-B14F-4D97-AF65-F5344CB8AC3E}">
        <p14:creationId xmlns:p14="http://schemas.microsoft.com/office/powerpoint/2010/main" val="21129455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Номер слайда 3"/>
          <p:cNvSpPr>
            <a:spLocks noGrp="1"/>
          </p:cNvSpPr>
          <p:nvPr>
            <p:ph type="sldNum" sz="quarter" idx="10"/>
          </p:nvPr>
        </p:nvSpPr>
        <p:spPr>
          <a:noFill/>
        </p:spPr>
        <p:txBody>
          <a:bodyPr/>
          <a:lstStyle>
            <a:lvl1pPr defTabSz="1044575" eaLnBrk="0" hangingPunct="0">
              <a:defRPr sz="2100">
                <a:solidFill>
                  <a:schemeClr val="tx1"/>
                </a:solidFill>
                <a:latin typeface="Arial" charset="0"/>
              </a:defRPr>
            </a:lvl1pPr>
            <a:lvl2pPr marL="742950" indent="-285750" defTabSz="1044575" eaLnBrk="0" hangingPunct="0">
              <a:defRPr sz="2100">
                <a:solidFill>
                  <a:schemeClr val="tx1"/>
                </a:solidFill>
                <a:latin typeface="Arial" charset="0"/>
              </a:defRPr>
            </a:lvl2pPr>
            <a:lvl3pPr marL="1143000" indent="-228600" defTabSz="1044575" eaLnBrk="0" hangingPunct="0">
              <a:defRPr sz="2100">
                <a:solidFill>
                  <a:schemeClr val="tx1"/>
                </a:solidFill>
                <a:latin typeface="Arial" charset="0"/>
              </a:defRPr>
            </a:lvl3pPr>
            <a:lvl4pPr marL="1600200" indent="-228600" defTabSz="1044575" eaLnBrk="0" hangingPunct="0">
              <a:defRPr sz="2100">
                <a:solidFill>
                  <a:schemeClr val="tx1"/>
                </a:solidFill>
                <a:latin typeface="Arial" charset="0"/>
              </a:defRPr>
            </a:lvl4pPr>
            <a:lvl5pPr marL="2057400" indent="-228600" defTabSz="1044575" eaLnBrk="0" hangingPunct="0">
              <a:defRPr sz="2100">
                <a:solidFill>
                  <a:schemeClr val="tx1"/>
                </a:solidFill>
                <a:latin typeface="Arial" charset="0"/>
              </a:defRPr>
            </a:lvl5pPr>
            <a:lvl6pPr marL="2514600" indent="-228600" defTabSz="1044575" eaLnBrk="0" fontAlgn="base" hangingPunct="0">
              <a:spcBef>
                <a:spcPct val="0"/>
              </a:spcBef>
              <a:spcAft>
                <a:spcPct val="0"/>
              </a:spcAft>
              <a:defRPr sz="2100">
                <a:solidFill>
                  <a:schemeClr val="tx1"/>
                </a:solidFill>
                <a:latin typeface="Arial" charset="0"/>
              </a:defRPr>
            </a:lvl6pPr>
            <a:lvl7pPr marL="2971800" indent="-228600" defTabSz="1044575" eaLnBrk="0" fontAlgn="base" hangingPunct="0">
              <a:spcBef>
                <a:spcPct val="0"/>
              </a:spcBef>
              <a:spcAft>
                <a:spcPct val="0"/>
              </a:spcAft>
              <a:defRPr sz="2100">
                <a:solidFill>
                  <a:schemeClr val="tx1"/>
                </a:solidFill>
                <a:latin typeface="Arial" charset="0"/>
              </a:defRPr>
            </a:lvl7pPr>
            <a:lvl8pPr marL="3429000" indent="-228600" defTabSz="1044575" eaLnBrk="0" fontAlgn="base" hangingPunct="0">
              <a:spcBef>
                <a:spcPct val="0"/>
              </a:spcBef>
              <a:spcAft>
                <a:spcPct val="0"/>
              </a:spcAft>
              <a:defRPr sz="2100">
                <a:solidFill>
                  <a:schemeClr val="tx1"/>
                </a:solidFill>
                <a:latin typeface="Arial" charset="0"/>
              </a:defRPr>
            </a:lvl8pPr>
            <a:lvl9pPr marL="3886200" indent="-228600" defTabSz="1044575" eaLnBrk="0" fontAlgn="base" hangingPunct="0">
              <a:spcBef>
                <a:spcPct val="0"/>
              </a:spcBef>
              <a:spcAft>
                <a:spcPct val="0"/>
              </a:spcAft>
              <a:defRPr sz="2100">
                <a:solidFill>
                  <a:schemeClr val="tx1"/>
                </a:solidFill>
                <a:latin typeface="Arial" charset="0"/>
              </a:defRPr>
            </a:lvl9pPr>
          </a:lstStyle>
          <a:p>
            <a:pPr eaLnBrk="1" hangingPunct="1"/>
            <a:fld id="{8EE03E25-98C0-4A3B-9A0A-2789B67D4F94}" type="slidenum">
              <a:rPr lang="ru-RU" altLang="ru-RU" sz="1000" smtClean="0"/>
              <a:pPr eaLnBrk="1" hangingPunct="1"/>
              <a:t>10</a:t>
            </a:fld>
            <a:endParaRPr lang="ru-RU" altLang="ru-RU" sz="1000" smtClean="0"/>
          </a:p>
        </p:txBody>
      </p:sp>
      <p:grpSp>
        <p:nvGrpSpPr>
          <p:cNvPr id="30" name="Group 25"/>
          <p:cNvGrpSpPr>
            <a:grpSpLocks/>
          </p:cNvGrpSpPr>
          <p:nvPr/>
        </p:nvGrpSpPr>
        <p:grpSpPr bwMode="auto">
          <a:xfrm>
            <a:off x="171501" y="627142"/>
            <a:ext cx="9956894" cy="345456"/>
            <a:chOff x="2200" y="2631"/>
            <a:chExt cx="614" cy="614"/>
          </a:xfrm>
        </p:grpSpPr>
        <p:sp>
          <p:nvSpPr>
            <p:cNvPr id="31" name="Rectangle 27"/>
            <p:cNvSpPr>
              <a:spLocks noChangeArrowheads="1"/>
            </p:cNvSpPr>
            <p:nvPr/>
          </p:nvSpPr>
          <p:spPr bwMode="auto">
            <a:xfrm>
              <a:off x="2200" y="2631"/>
              <a:ext cx="614" cy="614"/>
            </a:xfrm>
            <a:prstGeom prst="rect">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2700000" scaled="1"/>
              <a:tileRect/>
            </a:gradFill>
            <a:ln w="12700">
              <a:solidFill>
                <a:srgbClr val="E7F1E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32" name="Rectangle 28"/>
            <p:cNvSpPr>
              <a:spLocks noChangeArrowheads="1"/>
            </p:cNvSpPr>
            <p:nvPr/>
          </p:nvSpPr>
          <p:spPr bwMode="auto">
            <a:xfrm>
              <a:off x="2251" y="2684"/>
              <a:ext cx="526" cy="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p>
              <a:pPr algn="ctr">
                <a:lnSpc>
                  <a:spcPct val="95000"/>
                </a:lnSpc>
                <a:spcAft>
                  <a:spcPct val="25000"/>
                </a:spcAft>
              </a:pPr>
              <a:r>
                <a:rPr lang="ru-RU" sz="1800" b="1" i="0" dirty="0" smtClean="0">
                  <a:solidFill>
                    <a:schemeClr val="bg1"/>
                  </a:solidFill>
                  <a:latin typeface="Arial Narrow" pitchFamily="34" charset="0"/>
                </a:rPr>
                <a:t>ИТОГОВЫЙ РЕЙТИНГ НОК - 2019</a:t>
              </a:r>
              <a:endParaRPr lang="ru-RU" sz="1100" b="1" i="0" dirty="0">
                <a:solidFill>
                  <a:schemeClr val="bg1"/>
                </a:solidFill>
                <a:latin typeface="Arial Narrow" pitchFamily="34" charset="0"/>
              </a:endParaRPr>
            </a:p>
          </p:txBody>
        </p:sp>
      </p:grpSp>
      <p:sp>
        <p:nvSpPr>
          <p:cNvPr id="16" name="TextBox 15"/>
          <p:cNvSpPr txBox="1"/>
          <p:nvPr/>
        </p:nvSpPr>
        <p:spPr>
          <a:xfrm>
            <a:off x="5263463" y="986440"/>
            <a:ext cx="5429938" cy="3939540"/>
          </a:xfrm>
          <a:prstGeom prst="rect">
            <a:avLst/>
          </a:prstGeom>
          <a:noFill/>
        </p:spPr>
        <p:txBody>
          <a:bodyPr wrap="square" rtlCol="0">
            <a:spAutoFit/>
          </a:bodyPr>
          <a:lstStyle/>
          <a:p>
            <a:pPr indent="358775"/>
            <a:r>
              <a:rPr lang="ru-RU" sz="1000" smtClean="0"/>
              <a:t>Итоговые оценки: 94,4 комфортность условий предоставления услуг, 76 баллов, по показателю доступности образовательной организации для обучения инвалидов и лиц с ограниченными возможностями здоровья, 72 баллов, по показателю доброжелательности, вежливости, компетентности работников, показатель составил 87,4 баллов. По критериям удовлетворенности качеством образовательной организации, данная организация получила 83,8 баллов. Итоговый показатель по данной организации составил 82,7 баллов</a:t>
            </a:r>
          </a:p>
          <a:p>
            <a:pPr indent="358775"/>
            <a:r>
              <a:rPr lang="ru-RU" sz="1000" smtClean="0"/>
              <a:t>Необходимо ликвидировать элементы, которые являются причиной дискомфорта получателей услуг</a:t>
            </a:r>
          </a:p>
          <a:p>
            <a:pPr indent="358775"/>
            <a:r>
              <a:rPr lang="ru-RU" sz="1000" smtClean="0"/>
              <a:t>Необходимо обеспечить оборудование помещений организации и прилегающей к ней территории с учетом доступности для инвалидов и лиц с ограничениями (оборудованными входными группами, выделенными местами на парковках и автостоянках, оборудование  адаптированных лифтов, поручней, обеспечение наличия сменных кресел-колясок, и специально оборудованных санитарно-гигиенических помещений)</a:t>
            </a:r>
          </a:p>
          <a:p>
            <a:pPr indent="358775"/>
            <a:r>
              <a:rPr lang="ru-RU" sz="1000" smtClean="0"/>
              <a:t>Необходимо обеспечить в организации социальной сферы условий доступности, позволяющих инвалидам получать услуги наравне с другими. Обеспечить дублирование звуковой и зрительной информации, дублирование надписей, знаков, прочей важной графической информации с помощью рельефно-точечного шрифта Брайля. Предусмотреть возможность предоставления нуждающимся, услуг по сурдопереводу. Обеспечить альтернативную версию официального интернет-сайта для граждан с ограничениями возможностей по слуху и зрению, если таковой функции еще нет. При необходимости, обеспечить поддержку при инструктировании персонала в отношении сопровождения инвалидов. Предусмотреть возможность дистанционного обучения.</a:t>
            </a:r>
            <a:endParaRPr lang="ru-RU" sz="1000" dirty="0"/>
          </a:p>
        </p:txBody>
      </p:sp>
      <p:graphicFrame>
        <p:nvGraphicFramePr>
          <p:cNvPr id="2" name="Диаграмма 1"/>
          <p:cNvGraphicFramePr/>
          <p:nvPr>
            <p:extLst>
              <p:ext uri="{D42A27DB-BD31-4B8C-83A1-F6EECF244321}">
                <p14:modId xmlns:p14="http://schemas.microsoft.com/office/powerpoint/2010/main" val="4271977325"/>
              </p:ext>
            </p:extLst>
          </p:nvPr>
        </p:nvGraphicFramePr>
        <p:xfrm>
          <a:off x="356205" y="1132114"/>
          <a:ext cx="4793744" cy="600891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5072878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Номер слайда 3"/>
          <p:cNvSpPr>
            <a:spLocks noGrp="1"/>
          </p:cNvSpPr>
          <p:nvPr>
            <p:ph type="sldNum" sz="quarter" idx="10"/>
          </p:nvPr>
        </p:nvSpPr>
        <p:spPr>
          <a:noFill/>
        </p:spPr>
        <p:txBody>
          <a:bodyPr/>
          <a:lstStyle>
            <a:lvl1pPr defTabSz="1044575" eaLnBrk="0" hangingPunct="0">
              <a:defRPr sz="2100">
                <a:solidFill>
                  <a:schemeClr val="tx1"/>
                </a:solidFill>
                <a:latin typeface="Arial" charset="0"/>
              </a:defRPr>
            </a:lvl1pPr>
            <a:lvl2pPr marL="742950" indent="-285750" defTabSz="1044575" eaLnBrk="0" hangingPunct="0">
              <a:defRPr sz="2100">
                <a:solidFill>
                  <a:schemeClr val="tx1"/>
                </a:solidFill>
                <a:latin typeface="Arial" charset="0"/>
              </a:defRPr>
            </a:lvl2pPr>
            <a:lvl3pPr marL="1143000" indent="-228600" defTabSz="1044575" eaLnBrk="0" hangingPunct="0">
              <a:defRPr sz="2100">
                <a:solidFill>
                  <a:schemeClr val="tx1"/>
                </a:solidFill>
                <a:latin typeface="Arial" charset="0"/>
              </a:defRPr>
            </a:lvl3pPr>
            <a:lvl4pPr marL="1600200" indent="-228600" defTabSz="1044575" eaLnBrk="0" hangingPunct="0">
              <a:defRPr sz="2100">
                <a:solidFill>
                  <a:schemeClr val="tx1"/>
                </a:solidFill>
                <a:latin typeface="Arial" charset="0"/>
              </a:defRPr>
            </a:lvl4pPr>
            <a:lvl5pPr marL="2057400" indent="-228600" defTabSz="1044575" eaLnBrk="0" hangingPunct="0">
              <a:defRPr sz="2100">
                <a:solidFill>
                  <a:schemeClr val="tx1"/>
                </a:solidFill>
                <a:latin typeface="Arial" charset="0"/>
              </a:defRPr>
            </a:lvl5pPr>
            <a:lvl6pPr marL="2514600" indent="-228600" defTabSz="1044575" eaLnBrk="0" fontAlgn="base" hangingPunct="0">
              <a:spcBef>
                <a:spcPct val="0"/>
              </a:spcBef>
              <a:spcAft>
                <a:spcPct val="0"/>
              </a:spcAft>
              <a:defRPr sz="2100">
                <a:solidFill>
                  <a:schemeClr val="tx1"/>
                </a:solidFill>
                <a:latin typeface="Arial" charset="0"/>
              </a:defRPr>
            </a:lvl6pPr>
            <a:lvl7pPr marL="2971800" indent="-228600" defTabSz="1044575" eaLnBrk="0" fontAlgn="base" hangingPunct="0">
              <a:spcBef>
                <a:spcPct val="0"/>
              </a:spcBef>
              <a:spcAft>
                <a:spcPct val="0"/>
              </a:spcAft>
              <a:defRPr sz="2100">
                <a:solidFill>
                  <a:schemeClr val="tx1"/>
                </a:solidFill>
                <a:latin typeface="Arial" charset="0"/>
              </a:defRPr>
            </a:lvl7pPr>
            <a:lvl8pPr marL="3429000" indent="-228600" defTabSz="1044575" eaLnBrk="0" fontAlgn="base" hangingPunct="0">
              <a:spcBef>
                <a:spcPct val="0"/>
              </a:spcBef>
              <a:spcAft>
                <a:spcPct val="0"/>
              </a:spcAft>
              <a:defRPr sz="2100">
                <a:solidFill>
                  <a:schemeClr val="tx1"/>
                </a:solidFill>
                <a:latin typeface="Arial" charset="0"/>
              </a:defRPr>
            </a:lvl8pPr>
            <a:lvl9pPr marL="3886200" indent="-228600" defTabSz="1044575" eaLnBrk="0" fontAlgn="base" hangingPunct="0">
              <a:spcBef>
                <a:spcPct val="0"/>
              </a:spcBef>
              <a:spcAft>
                <a:spcPct val="0"/>
              </a:spcAft>
              <a:defRPr sz="2100">
                <a:solidFill>
                  <a:schemeClr val="tx1"/>
                </a:solidFill>
                <a:latin typeface="Arial" charset="0"/>
              </a:defRPr>
            </a:lvl9pPr>
          </a:lstStyle>
          <a:p>
            <a:pPr eaLnBrk="1" hangingPunct="1"/>
            <a:fld id="{8EE03E25-98C0-4A3B-9A0A-2789B67D4F94}" type="slidenum">
              <a:rPr lang="ru-RU" altLang="ru-RU" sz="1000" smtClean="0"/>
              <a:pPr eaLnBrk="1" hangingPunct="1"/>
              <a:t>11</a:t>
            </a:fld>
            <a:endParaRPr lang="ru-RU" altLang="ru-RU" sz="1000" smtClean="0"/>
          </a:p>
        </p:txBody>
      </p:sp>
      <p:grpSp>
        <p:nvGrpSpPr>
          <p:cNvPr id="30" name="Group 25"/>
          <p:cNvGrpSpPr>
            <a:grpSpLocks/>
          </p:cNvGrpSpPr>
          <p:nvPr/>
        </p:nvGrpSpPr>
        <p:grpSpPr bwMode="auto">
          <a:xfrm>
            <a:off x="171501" y="627142"/>
            <a:ext cx="9956894" cy="345456"/>
            <a:chOff x="2200" y="2631"/>
            <a:chExt cx="614" cy="614"/>
          </a:xfrm>
        </p:grpSpPr>
        <p:sp>
          <p:nvSpPr>
            <p:cNvPr id="31" name="Rectangle 27"/>
            <p:cNvSpPr>
              <a:spLocks noChangeArrowheads="1"/>
            </p:cNvSpPr>
            <p:nvPr/>
          </p:nvSpPr>
          <p:spPr bwMode="auto">
            <a:xfrm>
              <a:off x="2200" y="2631"/>
              <a:ext cx="614" cy="614"/>
            </a:xfrm>
            <a:prstGeom prst="rect">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2700000" scaled="1"/>
              <a:tileRect/>
            </a:gradFill>
            <a:ln w="12700">
              <a:solidFill>
                <a:srgbClr val="E7F1E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32" name="Rectangle 28"/>
            <p:cNvSpPr>
              <a:spLocks noChangeArrowheads="1"/>
            </p:cNvSpPr>
            <p:nvPr/>
          </p:nvSpPr>
          <p:spPr bwMode="auto">
            <a:xfrm>
              <a:off x="2251" y="2684"/>
              <a:ext cx="526" cy="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p>
              <a:pPr algn="ctr">
                <a:lnSpc>
                  <a:spcPct val="95000"/>
                </a:lnSpc>
                <a:spcAft>
                  <a:spcPct val="25000"/>
                </a:spcAft>
              </a:pPr>
              <a:r>
                <a:rPr lang="ru-RU" sz="1800" b="1" i="0" dirty="0" smtClean="0">
                  <a:solidFill>
                    <a:schemeClr val="bg1"/>
                  </a:solidFill>
                  <a:latin typeface="Arial Narrow" pitchFamily="34" charset="0"/>
                </a:rPr>
                <a:t>ИТОГОВЫЙ РЕЙТИНГ НОК - 2019</a:t>
              </a:r>
              <a:endParaRPr lang="ru-RU" sz="1100" b="1" i="0" dirty="0">
                <a:solidFill>
                  <a:schemeClr val="bg1"/>
                </a:solidFill>
                <a:latin typeface="Arial Narrow" pitchFamily="34" charset="0"/>
              </a:endParaRPr>
            </a:p>
          </p:txBody>
        </p:sp>
      </p:grpSp>
      <p:sp>
        <p:nvSpPr>
          <p:cNvPr id="16" name="TextBox 15"/>
          <p:cNvSpPr txBox="1"/>
          <p:nvPr/>
        </p:nvSpPr>
        <p:spPr>
          <a:xfrm>
            <a:off x="5263463" y="986440"/>
            <a:ext cx="5429938" cy="4093428"/>
          </a:xfrm>
          <a:prstGeom prst="rect">
            <a:avLst/>
          </a:prstGeom>
          <a:noFill/>
        </p:spPr>
        <p:txBody>
          <a:bodyPr wrap="square" rtlCol="0">
            <a:spAutoFit/>
          </a:bodyPr>
          <a:lstStyle/>
          <a:p>
            <a:pPr indent="358775"/>
            <a:r>
              <a:rPr lang="ru-RU" sz="1000" smtClean="0"/>
              <a:t>Итоговые оценки: 93,9 комфортность условий предоставления услуг, 73,7 баллов, по показателю доступности образовательной организации для обучения инвалидов и лиц с ограниченными возможностями здоровья, 54 баллов, по показателю доброжелательности, вежливости, компетентности работников, показатель составил 96,2 баллов. По критериям удовлетворенности качеством образовательной организации, данная организация получила 94,4 баллов. Итоговый показатель по данной организации составил 82,4 баллов</a:t>
            </a:r>
          </a:p>
          <a:p>
            <a:pPr indent="358775"/>
            <a:r>
              <a:rPr lang="ru-RU" sz="1000" smtClean="0"/>
              <a:t>Необходимо обеспечить в организации комфортных условий для предоставления услуг (комфортная зона отдыха, понятная навигация внутри здания, доступность питьевой воды, доступность санитарно-гигиенических помещений, и, т.п.)  </a:t>
            </a:r>
          </a:p>
          <a:p>
            <a:pPr indent="358775"/>
            <a:r>
              <a:rPr lang="ru-RU" sz="1000" smtClean="0"/>
              <a:t>Необходимо обеспечить оборудование помещений организации и прилегающей к ней территории с учетом доступности для инвалидов и лиц с ограничениями (оборудованными входными группами, выделенными местами на парковках и автостоянках, оборудование  адаптированных лифтов, поручней, обеспечение наличия сменных кресел-колясок, и специально оборудованных санитарно-гигиенических помещений)</a:t>
            </a:r>
          </a:p>
          <a:p>
            <a:pPr indent="358775"/>
            <a:r>
              <a:rPr lang="ru-RU" sz="1000" smtClean="0"/>
              <a:t>Необходимо обеспечить в организации социальной сферы условий доступности, позволяющих инвалидам получать услуги наравне с другими. Обеспечить дублирование звуковой и зрительной информации, дублирование надписей, знаков, прочей важной графической информации с помощью рельефно-точечного шрифта Брайля. Предусмотреть возможность предоставления нуждающимся, услуг по сурдопереводу. Обеспечить альтернативную версию официального интернет-сайта для граждан с ограничениями возможностей по слуху и зрению, если таковой функции еще нет. При необходимости, обеспечить поддержку при инструктировании персонала в отношении сопровождения инвалидов. Предусмотреть возможность дистанционного обучения.</a:t>
            </a:r>
            <a:endParaRPr lang="ru-RU" sz="1000" dirty="0"/>
          </a:p>
        </p:txBody>
      </p:sp>
      <p:graphicFrame>
        <p:nvGraphicFramePr>
          <p:cNvPr id="2" name="Диаграмма 1"/>
          <p:cNvGraphicFramePr/>
          <p:nvPr>
            <p:extLst>
              <p:ext uri="{D42A27DB-BD31-4B8C-83A1-F6EECF244321}">
                <p14:modId xmlns:p14="http://schemas.microsoft.com/office/powerpoint/2010/main" val="1338406441"/>
              </p:ext>
            </p:extLst>
          </p:nvPr>
        </p:nvGraphicFramePr>
        <p:xfrm>
          <a:off x="356205" y="1132114"/>
          <a:ext cx="4793744" cy="600891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1446449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Номер слайда 3"/>
          <p:cNvSpPr>
            <a:spLocks noGrp="1"/>
          </p:cNvSpPr>
          <p:nvPr>
            <p:ph type="sldNum" sz="quarter" idx="10"/>
          </p:nvPr>
        </p:nvSpPr>
        <p:spPr>
          <a:noFill/>
        </p:spPr>
        <p:txBody>
          <a:bodyPr/>
          <a:lstStyle>
            <a:lvl1pPr defTabSz="1044575" eaLnBrk="0" hangingPunct="0">
              <a:defRPr sz="2100">
                <a:solidFill>
                  <a:schemeClr val="tx1"/>
                </a:solidFill>
                <a:latin typeface="Arial" charset="0"/>
              </a:defRPr>
            </a:lvl1pPr>
            <a:lvl2pPr marL="742950" indent="-285750" defTabSz="1044575" eaLnBrk="0" hangingPunct="0">
              <a:defRPr sz="2100">
                <a:solidFill>
                  <a:schemeClr val="tx1"/>
                </a:solidFill>
                <a:latin typeface="Arial" charset="0"/>
              </a:defRPr>
            </a:lvl2pPr>
            <a:lvl3pPr marL="1143000" indent="-228600" defTabSz="1044575" eaLnBrk="0" hangingPunct="0">
              <a:defRPr sz="2100">
                <a:solidFill>
                  <a:schemeClr val="tx1"/>
                </a:solidFill>
                <a:latin typeface="Arial" charset="0"/>
              </a:defRPr>
            </a:lvl3pPr>
            <a:lvl4pPr marL="1600200" indent="-228600" defTabSz="1044575" eaLnBrk="0" hangingPunct="0">
              <a:defRPr sz="2100">
                <a:solidFill>
                  <a:schemeClr val="tx1"/>
                </a:solidFill>
                <a:latin typeface="Arial" charset="0"/>
              </a:defRPr>
            </a:lvl4pPr>
            <a:lvl5pPr marL="2057400" indent="-228600" defTabSz="1044575" eaLnBrk="0" hangingPunct="0">
              <a:defRPr sz="2100">
                <a:solidFill>
                  <a:schemeClr val="tx1"/>
                </a:solidFill>
                <a:latin typeface="Arial" charset="0"/>
              </a:defRPr>
            </a:lvl5pPr>
            <a:lvl6pPr marL="2514600" indent="-228600" defTabSz="1044575" eaLnBrk="0" fontAlgn="base" hangingPunct="0">
              <a:spcBef>
                <a:spcPct val="0"/>
              </a:spcBef>
              <a:spcAft>
                <a:spcPct val="0"/>
              </a:spcAft>
              <a:defRPr sz="2100">
                <a:solidFill>
                  <a:schemeClr val="tx1"/>
                </a:solidFill>
                <a:latin typeface="Arial" charset="0"/>
              </a:defRPr>
            </a:lvl6pPr>
            <a:lvl7pPr marL="2971800" indent="-228600" defTabSz="1044575" eaLnBrk="0" fontAlgn="base" hangingPunct="0">
              <a:spcBef>
                <a:spcPct val="0"/>
              </a:spcBef>
              <a:spcAft>
                <a:spcPct val="0"/>
              </a:spcAft>
              <a:defRPr sz="2100">
                <a:solidFill>
                  <a:schemeClr val="tx1"/>
                </a:solidFill>
                <a:latin typeface="Arial" charset="0"/>
              </a:defRPr>
            </a:lvl7pPr>
            <a:lvl8pPr marL="3429000" indent="-228600" defTabSz="1044575" eaLnBrk="0" fontAlgn="base" hangingPunct="0">
              <a:spcBef>
                <a:spcPct val="0"/>
              </a:spcBef>
              <a:spcAft>
                <a:spcPct val="0"/>
              </a:spcAft>
              <a:defRPr sz="2100">
                <a:solidFill>
                  <a:schemeClr val="tx1"/>
                </a:solidFill>
                <a:latin typeface="Arial" charset="0"/>
              </a:defRPr>
            </a:lvl8pPr>
            <a:lvl9pPr marL="3886200" indent="-228600" defTabSz="1044575" eaLnBrk="0" fontAlgn="base" hangingPunct="0">
              <a:spcBef>
                <a:spcPct val="0"/>
              </a:spcBef>
              <a:spcAft>
                <a:spcPct val="0"/>
              </a:spcAft>
              <a:defRPr sz="2100">
                <a:solidFill>
                  <a:schemeClr val="tx1"/>
                </a:solidFill>
                <a:latin typeface="Arial" charset="0"/>
              </a:defRPr>
            </a:lvl9pPr>
          </a:lstStyle>
          <a:p>
            <a:pPr eaLnBrk="1" hangingPunct="1"/>
            <a:fld id="{8EE03E25-98C0-4A3B-9A0A-2789B67D4F94}" type="slidenum">
              <a:rPr lang="ru-RU" altLang="ru-RU" sz="1000" smtClean="0"/>
              <a:pPr eaLnBrk="1" hangingPunct="1"/>
              <a:t>12</a:t>
            </a:fld>
            <a:endParaRPr lang="ru-RU" altLang="ru-RU" sz="1000" smtClean="0"/>
          </a:p>
        </p:txBody>
      </p:sp>
      <p:grpSp>
        <p:nvGrpSpPr>
          <p:cNvPr id="30" name="Group 25"/>
          <p:cNvGrpSpPr>
            <a:grpSpLocks/>
          </p:cNvGrpSpPr>
          <p:nvPr/>
        </p:nvGrpSpPr>
        <p:grpSpPr bwMode="auto">
          <a:xfrm>
            <a:off x="171501" y="627142"/>
            <a:ext cx="9956894" cy="345456"/>
            <a:chOff x="2200" y="2631"/>
            <a:chExt cx="614" cy="614"/>
          </a:xfrm>
        </p:grpSpPr>
        <p:sp>
          <p:nvSpPr>
            <p:cNvPr id="31" name="Rectangle 27"/>
            <p:cNvSpPr>
              <a:spLocks noChangeArrowheads="1"/>
            </p:cNvSpPr>
            <p:nvPr/>
          </p:nvSpPr>
          <p:spPr bwMode="auto">
            <a:xfrm>
              <a:off x="2200" y="2631"/>
              <a:ext cx="614" cy="614"/>
            </a:xfrm>
            <a:prstGeom prst="rect">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2700000" scaled="1"/>
              <a:tileRect/>
            </a:gradFill>
            <a:ln w="12700">
              <a:solidFill>
                <a:srgbClr val="E7F1E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32" name="Rectangle 28"/>
            <p:cNvSpPr>
              <a:spLocks noChangeArrowheads="1"/>
            </p:cNvSpPr>
            <p:nvPr/>
          </p:nvSpPr>
          <p:spPr bwMode="auto">
            <a:xfrm>
              <a:off x="2251" y="2684"/>
              <a:ext cx="526" cy="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p>
              <a:pPr algn="ctr">
                <a:lnSpc>
                  <a:spcPct val="95000"/>
                </a:lnSpc>
                <a:spcAft>
                  <a:spcPct val="25000"/>
                </a:spcAft>
              </a:pPr>
              <a:r>
                <a:rPr lang="ru-RU" sz="1800" b="1" i="0" dirty="0" smtClean="0">
                  <a:solidFill>
                    <a:schemeClr val="bg1"/>
                  </a:solidFill>
                  <a:latin typeface="Arial Narrow" pitchFamily="34" charset="0"/>
                </a:rPr>
                <a:t>ИТОГОВЫЙ РЕЙТИНГ НОК - 2019</a:t>
              </a:r>
              <a:endParaRPr lang="ru-RU" sz="1100" b="1" i="0" dirty="0">
                <a:solidFill>
                  <a:schemeClr val="bg1"/>
                </a:solidFill>
                <a:latin typeface="Arial Narrow" pitchFamily="34" charset="0"/>
              </a:endParaRPr>
            </a:p>
          </p:txBody>
        </p:sp>
      </p:grpSp>
      <p:sp>
        <p:nvSpPr>
          <p:cNvPr id="16" name="TextBox 15"/>
          <p:cNvSpPr txBox="1"/>
          <p:nvPr/>
        </p:nvSpPr>
        <p:spPr>
          <a:xfrm>
            <a:off x="5263463" y="986440"/>
            <a:ext cx="5429938" cy="3323987"/>
          </a:xfrm>
          <a:prstGeom prst="rect">
            <a:avLst/>
          </a:prstGeom>
          <a:noFill/>
        </p:spPr>
        <p:txBody>
          <a:bodyPr wrap="square" rtlCol="0">
            <a:spAutoFit/>
          </a:bodyPr>
          <a:lstStyle/>
          <a:p>
            <a:pPr indent="358775"/>
            <a:r>
              <a:rPr lang="ru-RU" sz="1000" smtClean="0"/>
              <a:t>Итоговые оценки: 92,1 комфортность условий предоставления услуг, 81,7 баллов, по показателю доступности образовательной организации для обучения инвалидов и лиц с ограниченными возможностями здоровья, 48 баллов, по показателю доброжелательности, вежливости, компетентности работников, показатель составил 89,4 баллов. По критериям удовлетворенности качеством образовательной организации, данная организация получила 88,7 баллов. Итоговый показатель по данной организации составил 80 баллов</a:t>
            </a:r>
          </a:p>
          <a:p>
            <a:pPr indent="358775"/>
            <a:r>
              <a:rPr lang="ru-RU" sz="1000" smtClean="0"/>
              <a:t>Необходимо обеспечить в организации социальной сферы условий доступности, позволяющих инвалидам получать услуги наравне с другими. Обеспечить дублирование звуковой и зрительной информации, дублирование надписей, знаков, прочей важной графической информации с помощью рельефно-точечного шрифта Брайля. Предусмотреть возможность предоставления нуждающимся, услуг по сурдопереводу. Обеспечить альтернативную версию официального интернет-сайта для граждан с ограничениями возможностей по слуху и зрению, если таковой функции еще нет. При необходимости, обеспечить поддержку при инструктировании персонала в отношении сопровождения инвалидов. Предусмотреть возможность дистанционного обучения.</a:t>
            </a:r>
          </a:p>
          <a:p>
            <a:pPr indent="358775"/>
            <a:r>
              <a:rPr lang="ru-RU" sz="1000" smtClean="0"/>
              <a:t>Необходимо с помощью обратной связи с получателями услуг, выяснить что еще, помимо факторов, освещенных в данном исследовании, может влиять на неудовлетворенность доступностью данной организации для инвалидов. Принять меры по устранению и этих недостатков тоже.</a:t>
            </a:r>
            <a:endParaRPr lang="ru-RU" sz="1000" dirty="0"/>
          </a:p>
        </p:txBody>
      </p:sp>
      <p:graphicFrame>
        <p:nvGraphicFramePr>
          <p:cNvPr id="2" name="Диаграмма 1"/>
          <p:cNvGraphicFramePr/>
          <p:nvPr>
            <p:extLst>
              <p:ext uri="{D42A27DB-BD31-4B8C-83A1-F6EECF244321}">
                <p14:modId xmlns:p14="http://schemas.microsoft.com/office/powerpoint/2010/main" val="2485602466"/>
              </p:ext>
            </p:extLst>
          </p:nvPr>
        </p:nvGraphicFramePr>
        <p:xfrm>
          <a:off x="356205" y="1132114"/>
          <a:ext cx="4793744" cy="600891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07271213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Номер слайда 3"/>
          <p:cNvSpPr>
            <a:spLocks noGrp="1"/>
          </p:cNvSpPr>
          <p:nvPr>
            <p:ph type="sldNum" sz="quarter" idx="10"/>
          </p:nvPr>
        </p:nvSpPr>
        <p:spPr>
          <a:noFill/>
        </p:spPr>
        <p:txBody>
          <a:bodyPr/>
          <a:lstStyle>
            <a:lvl1pPr defTabSz="1044575" eaLnBrk="0" hangingPunct="0">
              <a:defRPr sz="2100">
                <a:solidFill>
                  <a:schemeClr val="tx1"/>
                </a:solidFill>
                <a:latin typeface="Arial" charset="0"/>
              </a:defRPr>
            </a:lvl1pPr>
            <a:lvl2pPr marL="742950" indent="-285750" defTabSz="1044575" eaLnBrk="0" hangingPunct="0">
              <a:defRPr sz="2100">
                <a:solidFill>
                  <a:schemeClr val="tx1"/>
                </a:solidFill>
                <a:latin typeface="Arial" charset="0"/>
              </a:defRPr>
            </a:lvl2pPr>
            <a:lvl3pPr marL="1143000" indent="-228600" defTabSz="1044575" eaLnBrk="0" hangingPunct="0">
              <a:defRPr sz="2100">
                <a:solidFill>
                  <a:schemeClr val="tx1"/>
                </a:solidFill>
                <a:latin typeface="Arial" charset="0"/>
              </a:defRPr>
            </a:lvl3pPr>
            <a:lvl4pPr marL="1600200" indent="-228600" defTabSz="1044575" eaLnBrk="0" hangingPunct="0">
              <a:defRPr sz="2100">
                <a:solidFill>
                  <a:schemeClr val="tx1"/>
                </a:solidFill>
                <a:latin typeface="Arial" charset="0"/>
              </a:defRPr>
            </a:lvl4pPr>
            <a:lvl5pPr marL="2057400" indent="-228600" defTabSz="1044575" eaLnBrk="0" hangingPunct="0">
              <a:defRPr sz="2100">
                <a:solidFill>
                  <a:schemeClr val="tx1"/>
                </a:solidFill>
                <a:latin typeface="Arial" charset="0"/>
              </a:defRPr>
            </a:lvl5pPr>
            <a:lvl6pPr marL="2514600" indent="-228600" defTabSz="1044575" eaLnBrk="0" fontAlgn="base" hangingPunct="0">
              <a:spcBef>
                <a:spcPct val="0"/>
              </a:spcBef>
              <a:spcAft>
                <a:spcPct val="0"/>
              </a:spcAft>
              <a:defRPr sz="2100">
                <a:solidFill>
                  <a:schemeClr val="tx1"/>
                </a:solidFill>
                <a:latin typeface="Arial" charset="0"/>
              </a:defRPr>
            </a:lvl6pPr>
            <a:lvl7pPr marL="2971800" indent="-228600" defTabSz="1044575" eaLnBrk="0" fontAlgn="base" hangingPunct="0">
              <a:spcBef>
                <a:spcPct val="0"/>
              </a:spcBef>
              <a:spcAft>
                <a:spcPct val="0"/>
              </a:spcAft>
              <a:defRPr sz="2100">
                <a:solidFill>
                  <a:schemeClr val="tx1"/>
                </a:solidFill>
                <a:latin typeface="Arial" charset="0"/>
              </a:defRPr>
            </a:lvl7pPr>
            <a:lvl8pPr marL="3429000" indent="-228600" defTabSz="1044575" eaLnBrk="0" fontAlgn="base" hangingPunct="0">
              <a:spcBef>
                <a:spcPct val="0"/>
              </a:spcBef>
              <a:spcAft>
                <a:spcPct val="0"/>
              </a:spcAft>
              <a:defRPr sz="2100">
                <a:solidFill>
                  <a:schemeClr val="tx1"/>
                </a:solidFill>
                <a:latin typeface="Arial" charset="0"/>
              </a:defRPr>
            </a:lvl8pPr>
            <a:lvl9pPr marL="3886200" indent="-228600" defTabSz="1044575" eaLnBrk="0" fontAlgn="base" hangingPunct="0">
              <a:spcBef>
                <a:spcPct val="0"/>
              </a:spcBef>
              <a:spcAft>
                <a:spcPct val="0"/>
              </a:spcAft>
              <a:defRPr sz="2100">
                <a:solidFill>
                  <a:schemeClr val="tx1"/>
                </a:solidFill>
                <a:latin typeface="Arial" charset="0"/>
              </a:defRPr>
            </a:lvl9pPr>
          </a:lstStyle>
          <a:p>
            <a:pPr eaLnBrk="1" hangingPunct="1"/>
            <a:fld id="{8EE03E25-98C0-4A3B-9A0A-2789B67D4F94}" type="slidenum">
              <a:rPr lang="ru-RU" altLang="ru-RU" sz="1000" smtClean="0"/>
              <a:pPr eaLnBrk="1" hangingPunct="1"/>
              <a:t>13</a:t>
            </a:fld>
            <a:endParaRPr lang="ru-RU" altLang="ru-RU" sz="1000" smtClean="0"/>
          </a:p>
        </p:txBody>
      </p:sp>
      <p:grpSp>
        <p:nvGrpSpPr>
          <p:cNvPr id="30" name="Group 25"/>
          <p:cNvGrpSpPr>
            <a:grpSpLocks/>
          </p:cNvGrpSpPr>
          <p:nvPr/>
        </p:nvGrpSpPr>
        <p:grpSpPr bwMode="auto">
          <a:xfrm>
            <a:off x="171501" y="627142"/>
            <a:ext cx="9956894" cy="345456"/>
            <a:chOff x="2200" y="2631"/>
            <a:chExt cx="614" cy="614"/>
          </a:xfrm>
        </p:grpSpPr>
        <p:sp>
          <p:nvSpPr>
            <p:cNvPr id="31" name="Rectangle 27"/>
            <p:cNvSpPr>
              <a:spLocks noChangeArrowheads="1"/>
            </p:cNvSpPr>
            <p:nvPr/>
          </p:nvSpPr>
          <p:spPr bwMode="auto">
            <a:xfrm>
              <a:off x="2200" y="2631"/>
              <a:ext cx="614" cy="614"/>
            </a:xfrm>
            <a:prstGeom prst="rect">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2700000" scaled="1"/>
              <a:tileRect/>
            </a:gradFill>
            <a:ln w="12700">
              <a:solidFill>
                <a:srgbClr val="E7F1E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32" name="Rectangle 28"/>
            <p:cNvSpPr>
              <a:spLocks noChangeArrowheads="1"/>
            </p:cNvSpPr>
            <p:nvPr/>
          </p:nvSpPr>
          <p:spPr bwMode="auto">
            <a:xfrm>
              <a:off x="2251" y="2684"/>
              <a:ext cx="526" cy="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p>
              <a:pPr algn="ctr">
                <a:lnSpc>
                  <a:spcPct val="95000"/>
                </a:lnSpc>
                <a:spcAft>
                  <a:spcPct val="25000"/>
                </a:spcAft>
              </a:pPr>
              <a:r>
                <a:rPr lang="ru-RU" sz="1800" b="1" i="0" dirty="0" smtClean="0">
                  <a:solidFill>
                    <a:schemeClr val="bg1"/>
                  </a:solidFill>
                  <a:latin typeface="Arial Narrow" pitchFamily="34" charset="0"/>
                </a:rPr>
                <a:t>ИТОГОВЫЙ РЕЙТИНГ НОК - 2019</a:t>
              </a:r>
              <a:endParaRPr lang="ru-RU" sz="1100" b="1" i="0" dirty="0">
                <a:solidFill>
                  <a:schemeClr val="bg1"/>
                </a:solidFill>
                <a:latin typeface="Arial Narrow" pitchFamily="34" charset="0"/>
              </a:endParaRPr>
            </a:p>
          </p:txBody>
        </p:sp>
      </p:grpSp>
      <p:sp>
        <p:nvSpPr>
          <p:cNvPr id="16" name="TextBox 15"/>
          <p:cNvSpPr txBox="1"/>
          <p:nvPr/>
        </p:nvSpPr>
        <p:spPr>
          <a:xfrm>
            <a:off x="5263463" y="986440"/>
            <a:ext cx="5429938" cy="3631763"/>
          </a:xfrm>
          <a:prstGeom prst="rect">
            <a:avLst/>
          </a:prstGeom>
          <a:noFill/>
        </p:spPr>
        <p:txBody>
          <a:bodyPr wrap="square" rtlCol="0">
            <a:spAutoFit/>
          </a:bodyPr>
          <a:lstStyle/>
          <a:p>
            <a:pPr indent="358775"/>
            <a:r>
              <a:rPr lang="ru-RU" sz="1000" smtClean="0"/>
              <a:t>Итоговые оценки: 95 комфортность условий предоставления услуг, 81,7 баллов, по показателю доступности образовательной организации для обучения инвалидов и лиц с ограниченными возможностями здоровья, 30 баллов, по показателю доброжелательности, вежливости, компетентности работников, показатель составил 96,4 баллов. По критериям удовлетворенности качеством образовательной организации, данная организация получила 91,8 баллов. Итоговый показатель по данной организации составил 79 баллов</a:t>
            </a:r>
          </a:p>
          <a:p>
            <a:pPr indent="358775"/>
            <a:r>
              <a:rPr lang="ru-RU" sz="1000" smtClean="0"/>
              <a:t>Необходимо обеспечить оборудование помещений организации и прилегающей к ней территории с учетом доступности для инвалидов и лиц с ограничениями (оборудованными входными группами, выделенными местами на парковках и автостоянках, оборудование  адаптированных лифтов, поручней, обеспечение наличия сменных кресел-колясок, и специально оборудованных санитарно-гигиенических помещений)</a:t>
            </a:r>
          </a:p>
          <a:p>
            <a:pPr indent="358775"/>
            <a:r>
              <a:rPr lang="ru-RU" sz="1000" smtClean="0"/>
              <a:t>Необходимо обеспечить в организации социальной сферы условий доступности, позволяющих инвалидам получать услуги наравне с другими. Обеспечить дублирование звуковой и зрительной информации, дублирование надписей, знаков, прочей важной графической информации с помощью рельефно-точечного шрифта Брайля. Предусмотреть возможность предоставления нуждающимся, услуг по сурдопереводу. Обеспечить альтернативную версию официального интернет-сайта для граждан с ограничениями возможностей по слуху и зрению, если таковой функции еще нет. При необходимости, обеспечить поддержку при инструктировании персонала в отношении сопровождения инвалидов. Предусмотреть возможность дистанционного обучения.</a:t>
            </a:r>
            <a:endParaRPr lang="ru-RU" sz="1000" dirty="0"/>
          </a:p>
        </p:txBody>
      </p:sp>
      <p:graphicFrame>
        <p:nvGraphicFramePr>
          <p:cNvPr id="2" name="Диаграмма 1"/>
          <p:cNvGraphicFramePr/>
          <p:nvPr>
            <p:extLst>
              <p:ext uri="{D42A27DB-BD31-4B8C-83A1-F6EECF244321}">
                <p14:modId xmlns:p14="http://schemas.microsoft.com/office/powerpoint/2010/main" val="1374090832"/>
              </p:ext>
            </p:extLst>
          </p:nvPr>
        </p:nvGraphicFramePr>
        <p:xfrm>
          <a:off x="356205" y="1132114"/>
          <a:ext cx="4793744" cy="600891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13803589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Номер слайда 3"/>
          <p:cNvSpPr>
            <a:spLocks noGrp="1"/>
          </p:cNvSpPr>
          <p:nvPr>
            <p:ph type="sldNum" sz="quarter" idx="10"/>
          </p:nvPr>
        </p:nvSpPr>
        <p:spPr>
          <a:noFill/>
        </p:spPr>
        <p:txBody>
          <a:bodyPr/>
          <a:lstStyle>
            <a:lvl1pPr defTabSz="1044575" eaLnBrk="0" hangingPunct="0">
              <a:defRPr sz="2100">
                <a:solidFill>
                  <a:schemeClr val="tx1"/>
                </a:solidFill>
                <a:latin typeface="Arial" charset="0"/>
              </a:defRPr>
            </a:lvl1pPr>
            <a:lvl2pPr marL="742950" indent="-285750" defTabSz="1044575" eaLnBrk="0" hangingPunct="0">
              <a:defRPr sz="2100">
                <a:solidFill>
                  <a:schemeClr val="tx1"/>
                </a:solidFill>
                <a:latin typeface="Arial" charset="0"/>
              </a:defRPr>
            </a:lvl2pPr>
            <a:lvl3pPr marL="1143000" indent="-228600" defTabSz="1044575" eaLnBrk="0" hangingPunct="0">
              <a:defRPr sz="2100">
                <a:solidFill>
                  <a:schemeClr val="tx1"/>
                </a:solidFill>
                <a:latin typeface="Arial" charset="0"/>
              </a:defRPr>
            </a:lvl3pPr>
            <a:lvl4pPr marL="1600200" indent="-228600" defTabSz="1044575" eaLnBrk="0" hangingPunct="0">
              <a:defRPr sz="2100">
                <a:solidFill>
                  <a:schemeClr val="tx1"/>
                </a:solidFill>
                <a:latin typeface="Arial" charset="0"/>
              </a:defRPr>
            </a:lvl4pPr>
            <a:lvl5pPr marL="2057400" indent="-228600" defTabSz="1044575" eaLnBrk="0" hangingPunct="0">
              <a:defRPr sz="2100">
                <a:solidFill>
                  <a:schemeClr val="tx1"/>
                </a:solidFill>
                <a:latin typeface="Arial" charset="0"/>
              </a:defRPr>
            </a:lvl5pPr>
            <a:lvl6pPr marL="2514600" indent="-228600" defTabSz="1044575" eaLnBrk="0" fontAlgn="base" hangingPunct="0">
              <a:spcBef>
                <a:spcPct val="0"/>
              </a:spcBef>
              <a:spcAft>
                <a:spcPct val="0"/>
              </a:spcAft>
              <a:defRPr sz="2100">
                <a:solidFill>
                  <a:schemeClr val="tx1"/>
                </a:solidFill>
                <a:latin typeface="Arial" charset="0"/>
              </a:defRPr>
            </a:lvl6pPr>
            <a:lvl7pPr marL="2971800" indent="-228600" defTabSz="1044575" eaLnBrk="0" fontAlgn="base" hangingPunct="0">
              <a:spcBef>
                <a:spcPct val="0"/>
              </a:spcBef>
              <a:spcAft>
                <a:spcPct val="0"/>
              </a:spcAft>
              <a:defRPr sz="2100">
                <a:solidFill>
                  <a:schemeClr val="tx1"/>
                </a:solidFill>
                <a:latin typeface="Arial" charset="0"/>
              </a:defRPr>
            </a:lvl7pPr>
            <a:lvl8pPr marL="3429000" indent="-228600" defTabSz="1044575" eaLnBrk="0" fontAlgn="base" hangingPunct="0">
              <a:spcBef>
                <a:spcPct val="0"/>
              </a:spcBef>
              <a:spcAft>
                <a:spcPct val="0"/>
              </a:spcAft>
              <a:defRPr sz="2100">
                <a:solidFill>
                  <a:schemeClr val="tx1"/>
                </a:solidFill>
                <a:latin typeface="Arial" charset="0"/>
              </a:defRPr>
            </a:lvl8pPr>
            <a:lvl9pPr marL="3886200" indent="-228600" defTabSz="1044575" eaLnBrk="0" fontAlgn="base" hangingPunct="0">
              <a:spcBef>
                <a:spcPct val="0"/>
              </a:spcBef>
              <a:spcAft>
                <a:spcPct val="0"/>
              </a:spcAft>
              <a:defRPr sz="2100">
                <a:solidFill>
                  <a:schemeClr val="tx1"/>
                </a:solidFill>
                <a:latin typeface="Arial" charset="0"/>
              </a:defRPr>
            </a:lvl9pPr>
          </a:lstStyle>
          <a:p>
            <a:pPr eaLnBrk="1" hangingPunct="1"/>
            <a:fld id="{8EE03E25-98C0-4A3B-9A0A-2789B67D4F94}" type="slidenum">
              <a:rPr lang="ru-RU" altLang="ru-RU" sz="1000" smtClean="0"/>
              <a:pPr eaLnBrk="1" hangingPunct="1"/>
              <a:t>14</a:t>
            </a:fld>
            <a:endParaRPr lang="ru-RU" altLang="ru-RU" sz="1000" smtClean="0"/>
          </a:p>
        </p:txBody>
      </p:sp>
      <p:grpSp>
        <p:nvGrpSpPr>
          <p:cNvPr id="30" name="Group 25"/>
          <p:cNvGrpSpPr>
            <a:grpSpLocks/>
          </p:cNvGrpSpPr>
          <p:nvPr/>
        </p:nvGrpSpPr>
        <p:grpSpPr bwMode="auto">
          <a:xfrm>
            <a:off x="171501" y="627142"/>
            <a:ext cx="9956894" cy="345456"/>
            <a:chOff x="2200" y="2631"/>
            <a:chExt cx="614" cy="614"/>
          </a:xfrm>
        </p:grpSpPr>
        <p:sp>
          <p:nvSpPr>
            <p:cNvPr id="31" name="Rectangle 27"/>
            <p:cNvSpPr>
              <a:spLocks noChangeArrowheads="1"/>
            </p:cNvSpPr>
            <p:nvPr/>
          </p:nvSpPr>
          <p:spPr bwMode="auto">
            <a:xfrm>
              <a:off x="2200" y="2631"/>
              <a:ext cx="614" cy="614"/>
            </a:xfrm>
            <a:prstGeom prst="rect">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2700000" scaled="1"/>
              <a:tileRect/>
            </a:gradFill>
            <a:ln w="12700">
              <a:solidFill>
                <a:srgbClr val="E7F1E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32" name="Rectangle 28"/>
            <p:cNvSpPr>
              <a:spLocks noChangeArrowheads="1"/>
            </p:cNvSpPr>
            <p:nvPr/>
          </p:nvSpPr>
          <p:spPr bwMode="auto">
            <a:xfrm>
              <a:off x="2251" y="2684"/>
              <a:ext cx="526" cy="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p>
              <a:pPr algn="ctr">
                <a:lnSpc>
                  <a:spcPct val="95000"/>
                </a:lnSpc>
                <a:spcAft>
                  <a:spcPct val="25000"/>
                </a:spcAft>
              </a:pPr>
              <a:r>
                <a:rPr lang="ru-RU" sz="1800" b="1" i="0" dirty="0" smtClean="0">
                  <a:solidFill>
                    <a:schemeClr val="bg1"/>
                  </a:solidFill>
                  <a:latin typeface="Arial Narrow" pitchFamily="34" charset="0"/>
                </a:rPr>
                <a:t>ИТОГОВЫЙ РЕЙТИНГ НОК - 2019</a:t>
              </a:r>
              <a:endParaRPr lang="ru-RU" sz="1100" b="1" i="0" dirty="0">
                <a:solidFill>
                  <a:schemeClr val="bg1"/>
                </a:solidFill>
                <a:latin typeface="Arial Narrow" pitchFamily="34" charset="0"/>
              </a:endParaRPr>
            </a:p>
          </p:txBody>
        </p:sp>
      </p:grpSp>
      <p:sp>
        <p:nvSpPr>
          <p:cNvPr id="16" name="TextBox 15"/>
          <p:cNvSpPr txBox="1"/>
          <p:nvPr/>
        </p:nvSpPr>
        <p:spPr>
          <a:xfrm>
            <a:off x="5263463" y="986440"/>
            <a:ext cx="5429938" cy="4093428"/>
          </a:xfrm>
          <a:prstGeom prst="rect">
            <a:avLst/>
          </a:prstGeom>
          <a:noFill/>
        </p:spPr>
        <p:txBody>
          <a:bodyPr wrap="square" rtlCol="0">
            <a:spAutoFit/>
          </a:bodyPr>
          <a:lstStyle/>
          <a:p>
            <a:pPr indent="358775"/>
            <a:r>
              <a:rPr lang="ru-RU" sz="1000" smtClean="0"/>
              <a:t>Итоговые оценки: 98,4 комфортность условий предоставления услуг, 72 баллов, по показателю доступности образовательной организации для обучения инвалидов и лиц с ограниченными возможностями здоровья, 36 баллов, по показателю доброжелательности, вежливости, компетентности работников, показатель составил 94,4 баллов. По критериям удовлетворенности качеством образовательной организации, данная организация получила 92,9 баллов. Итоговый показатель по данной организации составил 78,7 баллов</a:t>
            </a:r>
          </a:p>
          <a:p>
            <a:pPr indent="358775"/>
            <a:r>
              <a:rPr lang="ru-RU" sz="1000" smtClean="0"/>
              <a:t>Необходимо обеспечить в организации комфортных условий для предоставления услуг (комфортная зона отдыха, понятная навигация внутри здания, доступность питьевой воды, доступность санитарно-гигиенических помещений, и, т.п.)  </a:t>
            </a:r>
          </a:p>
          <a:p>
            <a:pPr indent="358775"/>
            <a:r>
              <a:rPr lang="ru-RU" sz="1000" smtClean="0"/>
              <a:t>Необходимо обеспечить оборудование помещений организации и прилегающей к ней территории с учетом доступности для инвалидов и лиц с ограничениями (оборудованными входными группами, выделенными местами на парковках и автостоянках, оборудование  адаптированных лифтов, поручней, обеспечение наличия сменных кресел-колясок, и специально оборудованных санитарно-гигиенических помещений)</a:t>
            </a:r>
          </a:p>
          <a:p>
            <a:pPr indent="358775"/>
            <a:r>
              <a:rPr lang="ru-RU" sz="1000" smtClean="0"/>
              <a:t>Необходимо обеспечить в организации социальной сферы условий доступности, позволяющих инвалидам получать услуги наравне с другими. Обеспечить дублирование звуковой и зрительной информации, дублирование надписей, знаков, прочей важной графической информации с помощью рельефно-точечного шрифта Брайля. Предусмотреть возможность предоставления нуждающимся, услуг по сурдопереводу. Обеспечить альтернативную версию официального интернет-сайта для граждан с ограничениями возможностей по слуху и зрению, если таковой функции еще нет. При необходимости, обеспечить поддержку при инструктировании персонала в отношении сопровождения инвалидов. Предусмотреть возможность дистанционного обучения.</a:t>
            </a:r>
            <a:endParaRPr lang="ru-RU" sz="1000" dirty="0"/>
          </a:p>
        </p:txBody>
      </p:sp>
      <p:graphicFrame>
        <p:nvGraphicFramePr>
          <p:cNvPr id="2" name="Диаграмма 1"/>
          <p:cNvGraphicFramePr/>
          <p:nvPr>
            <p:extLst>
              <p:ext uri="{D42A27DB-BD31-4B8C-83A1-F6EECF244321}">
                <p14:modId xmlns:p14="http://schemas.microsoft.com/office/powerpoint/2010/main" val="2257786030"/>
              </p:ext>
            </p:extLst>
          </p:nvPr>
        </p:nvGraphicFramePr>
        <p:xfrm>
          <a:off x="356205" y="1132114"/>
          <a:ext cx="4793744" cy="600891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5107388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Номер слайда 3"/>
          <p:cNvSpPr>
            <a:spLocks noGrp="1"/>
          </p:cNvSpPr>
          <p:nvPr>
            <p:ph type="sldNum" sz="quarter" idx="10"/>
          </p:nvPr>
        </p:nvSpPr>
        <p:spPr>
          <a:noFill/>
        </p:spPr>
        <p:txBody>
          <a:bodyPr/>
          <a:lstStyle>
            <a:lvl1pPr defTabSz="1044575" eaLnBrk="0" hangingPunct="0">
              <a:defRPr sz="2100">
                <a:solidFill>
                  <a:schemeClr val="tx1"/>
                </a:solidFill>
                <a:latin typeface="Arial" charset="0"/>
              </a:defRPr>
            </a:lvl1pPr>
            <a:lvl2pPr marL="742950" indent="-285750" defTabSz="1044575" eaLnBrk="0" hangingPunct="0">
              <a:defRPr sz="2100">
                <a:solidFill>
                  <a:schemeClr val="tx1"/>
                </a:solidFill>
                <a:latin typeface="Arial" charset="0"/>
              </a:defRPr>
            </a:lvl2pPr>
            <a:lvl3pPr marL="1143000" indent="-228600" defTabSz="1044575" eaLnBrk="0" hangingPunct="0">
              <a:defRPr sz="2100">
                <a:solidFill>
                  <a:schemeClr val="tx1"/>
                </a:solidFill>
                <a:latin typeface="Arial" charset="0"/>
              </a:defRPr>
            </a:lvl3pPr>
            <a:lvl4pPr marL="1600200" indent="-228600" defTabSz="1044575" eaLnBrk="0" hangingPunct="0">
              <a:defRPr sz="2100">
                <a:solidFill>
                  <a:schemeClr val="tx1"/>
                </a:solidFill>
                <a:latin typeface="Arial" charset="0"/>
              </a:defRPr>
            </a:lvl4pPr>
            <a:lvl5pPr marL="2057400" indent="-228600" defTabSz="1044575" eaLnBrk="0" hangingPunct="0">
              <a:defRPr sz="2100">
                <a:solidFill>
                  <a:schemeClr val="tx1"/>
                </a:solidFill>
                <a:latin typeface="Arial" charset="0"/>
              </a:defRPr>
            </a:lvl5pPr>
            <a:lvl6pPr marL="2514600" indent="-228600" defTabSz="1044575" eaLnBrk="0" fontAlgn="base" hangingPunct="0">
              <a:spcBef>
                <a:spcPct val="0"/>
              </a:spcBef>
              <a:spcAft>
                <a:spcPct val="0"/>
              </a:spcAft>
              <a:defRPr sz="2100">
                <a:solidFill>
                  <a:schemeClr val="tx1"/>
                </a:solidFill>
                <a:latin typeface="Arial" charset="0"/>
              </a:defRPr>
            </a:lvl6pPr>
            <a:lvl7pPr marL="2971800" indent="-228600" defTabSz="1044575" eaLnBrk="0" fontAlgn="base" hangingPunct="0">
              <a:spcBef>
                <a:spcPct val="0"/>
              </a:spcBef>
              <a:spcAft>
                <a:spcPct val="0"/>
              </a:spcAft>
              <a:defRPr sz="2100">
                <a:solidFill>
                  <a:schemeClr val="tx1"/>
                </a:solidFill>
                <a:latin typeface="Arial" charset="0"/>
              </a:defRPr>
            </a:lvl7pPr>
            <a:lvl8pPr marL="3429000" indent="-228600" defTabSz="1044575" eaLnBrk="0" fontAlgn="base" hangingPunct="0">
              <a:spcBef>
                <a:spcPct val="0"/>
              </a:spcBef>
              <a:spcAft>
                <a:spcPct val="0"/>
              </a:spcAft>
              <a:defRPr sz="2100">
                <a:solidFill>
                  <a:schemeClr val="tx1"/>
                </a:solidFill>
                <a:latin typeface="Arial" charset="0"/>
              </a:defRPr>
            </a:lvl8pPr>
            <a:lvl9pPr marL="3886200" indent="-228600" defTabSz="1044575" eaLnBrk="0" fontAlgn="base" hangingPunct="0">
              <a:spcBef>
                <a:spcPct val="0"/>
              </a:spcBef>
              <a:spcAft>
                <a:spcPct val="0"/>
              </a:spcAft>
              <a:defRPr sz="2100">
                <a:solidFill>
                  <a:schemeClr val="tx1"/>
                </a:solidFill>
                <a:latin typeface="Arial" charset="0"/>
              </a:defRPr>
            </a:lvl9pPr>
          </a:lstStyle>
          <a:p>
            <a:pPr eaLnBrk="1" hangingPunct="1"/>
            <a:fld id="{8EE03E25-98C0-4A3B-9A0A-2789B67D4F94}" type="slidenum">
              <a:rPr lang="ru-RU" altLang="ru-RU" sz="1000" smtClean="0"/>
              <a:pPr eaLnBrk="1" hangingPunct="1"/>
              <a:t>15</a:t>
            </a:fld>
            <a:endParaRPr lang="ru-RU" altLang="ru-RU" sz="1000" smtClean="0"/>
          </a:p>
        </p:txBody>
      </p:sp>
      <p:grpSp>
        <p:nvGrpSpPr>
          <p:cNvPr id="30" name="Group 25"/>
          <p:cNvGrpSpPr>
            <a:grpSpLocks/>
          </p:cNvGrpSpPr>
          <p:nvPr/>
        </p:nvGrpSpPr>
        <p:grpSpPr bwMode="auto">
          <a:xfrm>
            <a:off x="171501" y="627142"/>
            <a:ext cx="9956894" cy="345456"/>
            <a:chOff x="2200" y="2631"/>
            <a:chExt cx="614" cy="614"/>
          </a:xfrm>
        </p:grpSpPr>
        <p:sp>
          <p:nvSpPr>
            <p:cNvPr id="31" name="Rectangle 27"/>
            <p:cNvSpPr>
              <a:spLocks noChangeArrowheads="1"/>
            </p:cNvSpPr>
            <p:nvPr/>
          </p:nvSpPr>
          <p:spPr bwMode="auto">
            <a:xfrm>
              <a:off x="2200" y="2631"/>
              <a:ext cx="614" cy="614"/>
            </a:xfrm>
            <a:prstGeom prst="rect">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2700000" scaled="1"/>
              <a:tileRect/>
            </a:gradFill>
            <a:ln w="12700">
              <a:solidFill>
                <a:srgbClr val="E7F1E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32" name="Rectangle 28"/>
            <p:cNvSpPr>
              <a:spLocks noChangeArrowheads="1"/>
            </p:cNvSpPr>
            <p:nvPr/>
          </p:nvSpPr>
          <p:spPr bwMode="auto">
            <a:xfrm>
              <a:off x="2251" y="2684"/>
              <a:ext cx="526" cy="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p>
              <a:pPr algn="ctr">
                <a:lnSpc>
                  <a:spcPct val="95000"/>
                </a:lnSpc>
                <a:spcAft>
                  <a:spcPct val="25000"/>
                </a:spcAft>
              </a:pPr>
              <a:r>
                <a:rPr lang="ru-RU" sz="1800" b="1" i="0" dirty="0" smtClean="0">
                  <a:solidFill>
                    <a:schemeClr val="bg1"/>
                  </a:solidFill>
                  <a:latin typeface="Arial Narrow" pitchFamily="34" charset="0"/>
                </a:rPr>
                <a:t>ИТОГОВЫЙ РЕЙТИНГ НОК - 2019</a:t>
              </a:r>
              <a:endParaRPr lang="ru-RU" sz="1100" b="1" i="0" dirty="0">
                <a:solidFill>
                  <a:schemeClr val="bg1"/>
                </a:solidFill>
                <a:latin typeface="Arial Narrow" pitchFamily="34" charset="0"/>
              </a:endParaRPr>
            </a:p>
          </p:txBody>
        </p:sp>
      </p:grpSp>
      <p:sp>
        <p:nvSpPr>
          <p:cNvPr id="16" name="TextBox 15"/>
          <p:cNvSpPr txBox="1"/>
          <p:nvPr/>
        </p:nvSpPr>
        <p:spPr>
          <a:xfrm>
            <a:off x="5263463" y="986440"/>
            <a:ext cx="5429938" cy="4708981"/>
          </a:xfrm>
          <a:prstGeom prst="rect">
            <a:avLst/>
          </a:prstGeom>
          <a:noFill/>
        </p:spPr>
        <p:txBody>
          <a:bodyPr wrap="square" rtlCol="0">
            <a:spAutoFit/>
          </a:bodyPr>
          <a:lstStyle/>
          <a:p>
            <a:pPr indent="358775"/>
            <a:r>
              <a:rPr lang="ru-RU" sz="1000" smtClean="0"/>
              <a:t>Итоговые оценки: 89,3 комфортность условий предоставления услуг, 91,7 баллов, по показателю доступности образовательной организации для обучения инвалидов и лиц с ограниченными возможностями здоровья, 44,1 баллов, по показателю доброжелательности, вежливости, компетентности работников, показатель составил 89,8 баллов. По критериям удовлетворенности качеством образовательной организации, данная организация получила 77,6 баллов. Итоговый показатель по данной организации составил 78,5 баллов</a:t>
            </a:r>
          </a:p>
          <a:p>
            <a:pPr indent="358775"/>
            <a:r>
              <a:rPr lang="ru-RU" sz="1000" smtClean="0"/>
              <a:t>Необходимо ликвидировать недоработки в размещении информации на стендах и на официальном сайте в сети интернет, с целью уменьшения уровня неудовлетворенности получателей услуг</a:t>
            </a:r>
          </a:p>
          <a:p>
            <a:pPr indent="358775"/>
            <a:r>
              <a:rPr lang="ru-RU" sz="1000" smtClean="0"/>
              <a:t>Необходимо обеспечить оборудование помещений организации и прилегающей к ней территории с учетом доступности для инвалидов и лиц с ограничениями (оборудованными входными группами, выделенными местами на парковках и автостоянках, оборудование  адаптированных лифтов, поручней, обеспечение наличия сменных кресел-колясок, и специально оборудованных санитарно-гигиенических помещений)</a:t>
            </a:r>
          </a:p>
          <a:p>
            <a:pPr indent="358775"/>
            <a:r>
              <a:rPr lang="ru-RU" sz="1000" smtClean="0"/>
              <a:t>Необходимо обеспечить в организации социальной сферы условий доступности, позволяющих инвалидам получать услуги наравне с другими. Обеспечить дублирование звуковой и зрительной информации, дублирование надписей, знаков, прочей важной графической информации с помощью рельефно-точечного шрифта Брайля. Предусмотреть возможность предоставления нуждающимся, услуг по сурдопереводу. Обеспечить альтернативную версию официального интернет-сайта для граждан с ограничениями возможностей по слуху и зрению, если таковой функции еще нет. При необходимости, обеспечить поддержку при инструктировании персонала в отношении сопровождения инвалидов. Предусмотреть возможность дистанционного обучения.</a:t>
            </a:r>
          </a:p>
          <a:p>
            <a:pPr indent="358775"/>
            <a:r>
              <a:rPr lang="ru-RU" sz="1000" smtClean="0"/>
              <a:t>Необходимо с помощью обратной связи с получателями услуг, выяснить что еще, помимо факторов, освещенных в данном исследовании, может влиять на неудовлетворенность доступностью данной организации для инвалидов. Принять меры по устранению и этих недостатков тоже.</a:t>
            </a:r>
            <a:endParaRPr lang="ru-RU" sz="1000" dirty="0"/>
          </a:p>
        </p:txBody>
      </p:sp>
      <p:graphicFrame>
        <p:nvGraphicFramePr>
          <p:cNvPr id="2" name="Диаграмма 1"/>
          <p:cNvGraphicFramePr/>
          <p:nvPr>
            <p:extLst>
              <p:ext uri="{D42A27DB-BD31-4B8C-83A1-F6EECF244321}">
                <p14:modId xmlns:p14="http://schemas.microsoft.com/office/powerpoint/2010/main" val="2175047858"/>
              </p:ext>
            </p:extLst>
          </p:nvPr>
        </p:nvGraphicFramePr>
        <p:xfrm>
          <a:off x="356205" y="1132114"/>
          <a:ext cx="4793744" cy="600891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0671809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Номер слайда 3"/>
          <p:cNvSpPr>
            <a:spLocks noGrp="1"/>
          </p:cNvSpPr>
          <p:nvPr>
            <p:ph type="sldNum" sz="quarter" idx="10"/>
          </p:nvPr>
        </p:nvSpPr>
        <p:spPr>
          <a:noFill/>
        </p:spPr>
        <p:txBody>
          <a:bodyPr/>
          <a:lstStyle>
            <a:lvl1pPr defTabSz="1044575" eaLnBrk="0" hangingPunct="0">
              <a:defRPr sz="2100">
                <a:solidFill>
                  <a:schemeClr val="tx1"/>
                </a:solidFill>
                <a:latin typeface="Arial" charset="0"/>
              </a:defRPr>
            </a:lvl1pPr>
            <a:lvl2pPr marL="742950" indent="-285750" defTabSz="1044575" eaLnBrk="0" hangingPunct="0">
              <a:defRPr sz="2100">
                <a:solidFill>
                  <a:schemeClr val="tx1"/>
                </a:solidFill>
                <a:latin typeface="Arial" charset="0"/>
              </a:defRPr>
            </a:lvl2pPr>
            <a:lvl3pPr marL="1143000" indent="-228600" defTabSz="1044575" eaLnBrk="0" hangingPunct="0">
              <a:defRPr sz="2100">
                <a:solidFill>
                  <a:schemeClr val="tx1"/>
                </a:solidFill>
                <a:latin typeface="Arial" charset="0"/>
              </a:defRPr>
            </a:lvl3pPr>
            <a:lvl4pPr marL="1600200" indent="-228600" defTabSz="1044575" eaLnBrk="0" hangingPunct="0">
              <a:defRPr sz="2100">
                <a:solidFill>
                  <a:schemeClr val="tx1"/>
                </a:solidFill>
                <a:latin typeface="Arial" charset="0"/>
              </a:defRPr>
            </a:lvl4pPr>
            <a:lvl5pPr marL="2057400" indent="-228600" defTabSz="1044575" eaLnBrk="0" hangingPunct="0">
              <a:defRPr sz="2100">
                <a:solidFill>
                  <a:schemeClr val="tx1"/>
                </a:solidFill>
                <a:latin typeface="Arial" charset="0"/>
              </a:defRPr>
            </a:lvl5pPr>
            <a:lvl6pPr marL="2514600" indent="-228600" defTabSz="1044575" eaLnBrk="0" fontAlgn="base" hangingPunct="0">
              <a:spcBef>
                <a:spcPct val="0"/>
              </a:spcBef>
              <a:spcAft>
                <a:spcPct val="0"/>
              </a:spcAft>
              <a:defRPr sz="2100">
                <a:solidFill>
                  <a:schemeClr val="tx1"/>
                </a:solidFill>
                <a:latin typeface="Arial" charset="0"/>
              </a:defRPr>
            </a:lvl6pPr>
            <a:lvl7pPr marL="2971800" indent="-228600" defTabSz="1044575" eaLnBrk="0" fontAlgn="base" hangingPunct="0">
              <a:spcBef>
                <a:spcPct val="0"/>
              </a:spcBef>
              <a:spcAft>
                <a:spcPct val="0"/>
              </a:spcAft>
              <a:defRPr sz="2100">
                <a:solidFill>
                  <a:schemeClr val="tx1"/>
                </a:solidFill>
                <a:latin typeface="Arial" charset="0"/>
              </a:defRPr>
            </a:lvl7pPr>
            <a:lvl8pPr marL="3429000" indent="-228600" defTabSz="1044575" eaLnBrk="0" fontAlgn="base" hangingPunct="0">
              <a:spcBef>
                <a:spcPct val="0"/>
              </a:spcBef>
              <a:spcAft>
                <a:spcPct val="0"/>
              </a:spcAft>
              <a:defRPr sz="2100">
                <a:solidFill>
                  <a:schemeClr val="tx1"/>
                </a:solidFill>
                <a:latin typeface="Arial" charset="0"/>
              </a:defRPr>
            </a:lvl8pPr>
            <a:lvl9pPr marL="3886200" indent="-228600" defTabSz="1044575" eaLnBrk="0" fontAlgn="base" hangingPunct="0">
              <a:spcBef>
                <a:spcPct val="0"/>
              </a:spcBef>
              <a:spcAft>
                <a:spcPct val="0"/>
              </a:spcAft>
              <a:defRPr sz="2100">
                <a:solidFill>
                  <a:schemeClr val="tx1"/>
                </a:solidFill>
                <a:latin typeface="Arial" charset="0"/>
              </a:defRPr>
            </a:lvl9pPr>
          </a:lstStyle>
          <a:p>
            <a:pPr eaLnBrk="1" hangingPunct="1"/>
            <a:fld id="{8EE03E25-98C0-4A3B-9A0A-2789B67D4F94}" type="slidenum">
              <a:rPr lang="ru-RU" altLang="ru-RU" sz="1000" smtClean="0"/>
              <a:pPr eaLnBrk="1" hangingPunct="1"/>
              <a:t>16</a:t>
            </a:fld>
            <a:endParaRPr lang="ru-RU" altLang="ru-RU" sz="1000" smtClean="0"/>
          </a:p>
        </p:txBody>
      </p:sp>
      <p:grpSp>
        <p:nvGrpSpPr>
          <p:cNvPr id="30" name="Group 25"/>
          <p:cNvGrpSpPr>
            <a:grpSpLocks/>
          </p:cNvGrpSpPr>
          <p:nvPr/>
        </p:nvGrpSpPr>
        <p:grpSpPr bwMode="auto">
          <a:xfrm>
            <a:off x="171501" y="627142"/>
            <a:ext cx="9956894" cy="345456"/>
            <a:chOff x="2200" y="2631"/>
            <a:chExt cx="614" cy="614"/>
          </a:xfrm>
        </p:grpSpPr>
        <p:sp>
          <p:nvSpPr>
            <p:cNvPr id="31" name="Rectangle 27"/>
            <p:cNvSpPr>
              <a:spLocks noChangeArrowheads="1"/>
            </p:cNvSpPr>
            <p:nvPr/>
          </p:nvSpPr>
          <p:spPr bwMode="auto">
            <a:xfrm>
              <a:off x="2200" y="2631"/>
              <a:ext cx="614" cy="614"/>
            </a:xfrm>
            <a:prstGeom prst="rect">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2700000" scaled="1"/>
              <a:tileRect/>
            </a:gradFill>
            <a:ln w="12700">
              <a:solidFill>
                <a:srgbClr val="E7F1E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32" name="Rectangle 28"/>
            <p:cNvSpPr>
              <a:spLocks noChangeArrowheads="1"/>
            </p:cNvSpPr>
            <p:nvPr/>
          </p:nvSpPr>
          <p:spPr bwMode="auto">
            <a:xfrm>
              <a:off x="2251" y="2684"/>
              <a:ext cx="526" cy="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p>
              <a:pPr algn="ctr">
                <a:lnSpc>
                  <a:spcPct val="95000"/>
                </a:lnSpc>
                <a:spcAft>
                  <a:spcPct val="25000"/>
                </a:spcAft>
              </a:pPr>
              <a:r>
                <a:rPr lang="ru-RU" sz="1800" b="1" i="0" dirty="0" smtClean="0">
                  <a:solidFill>
                    <a:schemeClr val="bg1"/>
                  </a:solidFill>
                  <a:latin typeface="Arial Narrow" pitchFamily="34" charset="0"/>
                </a:rPr>
                <a:t>ИТОГОВЫЙ РЕЙТИНГ НОК - 2019</a:t>
              </a:r>
              <a:endParaRPr lang="ru-RU" sz="1100" b="1" i="0" dirty="0">
                <a:solidFill>
                  <a:schemeClr val="bg1"/>
                </a:solidFill>
                <a:latin typeface="Arial Narrow" pitchFamily="34" charset="0"/>
              </a:endParaRPr>
            </a:p>
          </p:txBody>
        </p:sp>
      </p:grpSp>
      <p:sp>
        <p:nvSpPr>
          <p:cNvPr id="16" name="TextBox 15"/>
          <p:cNvSpPr txBox="1"/>
          <p:nvPr/>
        </p:nvSpPr>
        <p:spPr>
          <a:xfrm>
            <a:off x="5263463" y="986440"/>
            <a:ext cx="5429938" cy="5632311"/>
          </a:xfrm>
          <a:prstGeom prst="rect">
            <a:avLst/>
          </a:prstGeom>
          <a:noFill/>
        </p:spPr>
        <p:txBody>
          <a:bodyPr wrap="square" rtlCol="0">
            <a:spAutoFit/>
          </a:bodyPr>
          <a:lstStyle/>
          <a:p>
            <a:pPr indent="358775"/>
            <a:r>
              <a:rPr lang="ru-RU" sz="1000" smtClean="0"/>
              <a:t>Итоговые оценки: 84,6 комфортность условий предоставления услуг, 68,7 баллов, по показателю доступности образовательной организации для обучения инвалидов и лиц с ограниченными возможностями здоровья, 39 баллов, по показателю доброжелательности, вежливости, компетентности работников, показатель составил 99,2 баллов. По критериям удовлетворенности качеством образовательной организации, данная организация получила 97,7 баллов. Итоговый показатель по данной организации составил 77,8 баллов</a:t>
            </a:r>
          </a:p>
          <a:p>
            <a:pPr indent="358775"/>
            <a:r>
              <a:rPr lang="ru-RU" sz="1000" smtClean="0"/>
              <a:t>Разместить на официальном сайте организации, недостающую информацию о дистанционных способах обратной связи  и взаимодействия с получателями услуг и обеспечить их функционирование  (адреса электронной почты, номера телефонов, формы обратной связи, размещение ответов на часто задаваемые вопросы, обеспечение функционирования средств получения обратной связи от получателей услуг)</a:t>
            </a:r>
          </a:p>
          <a:p>
            <a:pPr indent="358775"/>
            <a:r>
              <a:rPr lang="ru-RU" sz="1000" smtClean="0"/>
              <a:t>Необходимо обеспечить в организации комфортных условий для предоставления услуг (комфортная зона отдыха, понятная навигация внутри здания, доступность питьевой воды, доступность санитарно-гигиенических помещений, и, т.п.)  </a:t>
            </a:r>
          </a:p>
          <a:p>
            <a:pPr indent="358775"/>
            <a:r>
              <a:rPr lang="ru-RU" sz="1000" smtClean="0"/>
              <a:t>Необходимо обеспечить оборудование помещений организации и прилегающей к ней территории с учетом доступности для инвалидов и лиц с ограничениями (оборудованными входными группами, выделенными местами на парковках и автостоянках, оборудование  адаптированных лифтов, поручней, обеспечение наличия сменных кресел-колясок, и специально оборудованных санитарно-гигиенических помещений)</a:t>
            </a:r>
          </a:p>
          <a:p>
            <a:pPr indent="358775"/>
            <a:r>
              <a:rPr lang="ru-RU" sz="1000" smtClean="0"/>
              <a:t>Необходимо обеспечить в организации социальной сферы условий доступности, позволяющих инвалидам получать услуги наравне с другими. Обеспечить дублирование звуковой и зрительной информации, дублирование надписей, знаков, прочей важной графической информации с помощью рельефно-точечного шрифта Брайля. Предусмотреть возможность предоставления нуждающимся, услуг по сурдопереводу. Обеспечить альтернативную версию официального интернет-сайта для граждан с ограничениями возможностей по слуху и зрению, если таковой функции еще нет. При необходимости, обеспечить поддержку при инструктировании персонала в отношении сопровождения инвалидов. Предусмотреть возможность дистанционного обучения.</a:t>
            </a:r>
          </a:p>
          <a:p>
            <a:pPr indent="358775"/>
            <a:r>
              <a:rPr lang="ru-RU" sz="1000" smtClean="0"/>
              <a:t>Необходимо с помощью обратной связи с получателями услуг, выяснить что еще, помимо факторов, освещенных в данном исследовании, может влиять на неудовлетворенность доступностью данной организации для инвалидов. Принять меры по устранению и этих недостатков тоже.</a:t>
            </a:r>
            <a:endParaRPr lang="ru-RU" sz="1000" dirty="0"/>
          </a:p>
        </p:txBody>
      </p:sp>
      <p:graphicFrame>
        <p:nvGraphicFramePr>
          <p:cNvPr id="2" name="Диаграмма 1"/>
          <p:cNvGraphicFramePr/>
          <p:nvPr>
            <p:extLst>
              <p:ext uri="{D42A27DB-BD31-4B8C-83A1-F6EECF244321}">
                <p14:modId xmlns:p14="http://schemas.microsoft.com/office/powerpoint/2010/main" val="2602302794"/>
              </p:ext>
            </p:extLst>
          </p:nvPr>
        </p:nvGraphicFramePr>
        <p:xfrm>
          <a:off x="356205" y="1132114"/>
          <a:ext cx="4793744" cy="600891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97787393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Номер слайда 3"/>
          <p:cNvSpPr>
            <a:spLocks noGrp="1"/>
          </p:cNvSpPr>
          <p:nvPr>
            <p:ph type="sldNum" sz="quarter" idx="10"/>
          </p:nvPr>
        </p:nvSpPr>
        <p:spPr>
          <a:noFill/>
        </p:spPr>
        <p:txBody>
          <a:bodyPr/>
          <a:lstStyle>
            <a:lvl1pPr defTabSz="1044575" eaLnBrk="0" hangingPunct="0">
              <a:defRPr sz="2100">
                <a:solidFill>
                  <a:schemeClr val="tx1"/>
                </a:solidFill>
                <a:latin typeface="Arial" charset="0"/>
              </a:defRPr>
            </a:lvl1pPr>
            <a:lvl2pPr marL="742950" indent="-285750" defTabSz="1044575" eaLnBrk="0" hangingPunct="0">
              <a:defRPr sz="2100">
                <a:solidFill>
                  <a:schemeClr val="tx1"/>
                </a:solidFill>
                <a:latin typeface="Arial" charset="0"/>
              </a:defRPr>
            </a:lvl2pPr>
            <a:lvl3pPr marL="1143000" indent="-228600" defTabSz="1044575" eaLnBrk="0" hangingPunct="0">
              <a:defRPr sz="2100">
                <a:solidFill>
                  <a:schemeClr val="tx1"/>
                </a:solidFill>
                <a:latin typeface="Arial" charset="0"/>
              </a:defRPr>
            </a:lvl3pPr>
            <a:lvl4pPr marL="1600200" indent="-228600" defTabSz="1044575" eaLnBrk="0" hangingPunct="0">
              <a:defRPr sz="2100">
                <a:solidFill>
                  <a:schemeClr val="tx1"/>
                </a:solidFill>
                <a:latin typeface="Arial" charset="0"/>
              </a:defRPr>
            </a:lvl4pPr>
            <a:lvl5pPr marL="2057400" indent="-228600" defTabSz="1044575" eaLnBrk="0" hangingPunct="0">
              <a:defRPr sz="2100">
                <a:solidFill>
                  <a:schemeClr val="tx1"/>
                </a:solidFill>
                <a:latin typeface="Arial" charset="0"/>
              </a:defRPr>
            </a:lvl5pPr>
            <a:lvl6pPr marL="2514600" indent="-228600" defTabSz="1044575" eaLnBrk="0" fontAlgn="base" hangingPunct="0">
              <a:spcBef>
                <a:spcPct val="0"/>
              </a:spcBef>
              <a:spcAft>
                <a:spcPct val="0"/>
              </a:spcAft>
              <a:defRPr sz="2100">
                <a:solidFill>
                  <a:schemeClr val="tx1"/>
                </a:solidFill>
                <a:latin typeface="Arial" charset="0"/>
              </a:defRPr>
            </a:lvl6pPr>
            <a:lvl7pPr marL="2971800" indent="-228600" defTabSz="1044575" eaLnBrk="0" fontAlgn="base" hangingPunct="0">
              <a:spcBef>
                <a:spcPct val="0"/>
              </a:spcBef>
              <a:spcAft>
                <a:spcPct val="0"/>
              </a:spcAft>
              <a:defRPr sz="2100">
                <a:solidFill>
                  <a:schemeClr val="tx1"/>
                </a:solidFill>
                <a:latin typeface="Arial" charset="0"/>
              </a:defRPr>
            </a:lvl7pPr>
            <a:lvl8pPr marL="3429000" indent="-228600" defTabSz="1044575" eaLnBrk="0" fontAlgn="base" hangingPunct="0">
              <a:spcBef>
                <a:spcPct val="0"/>
              </a:spcBef>
              <a:spcAft>
                <a:spcPct val="0"/>
              </a:spcAft>
              <a:defRPr sz="2100">
                <a:solidFill>
                  <a:schemeClr val="tx1"/>
                </a:solidFill>
                <a:latin typeface="Arial" charset="0"/>
              </a:defRPr>
            </a:lvl8pPr>
            <a:lvl9pPr marL="3886200" indent="-228600" defTabSz="1044575" eaLnBrk="0" fontAlgn="base" hangingPunct="0">
              <a:spcBef>
                <a:spcPct val="0"/>
              </a:spcBef>
              <a:spcAft>
                <a:spcPct val="0"/>
              </a:spcAft>
              <a:defRPr sz="2100">
                <a:solidFill>
                  <a:schemeClr val="tx1"/>
                </a:solidFill>
                <a:latin typeface="Arial" charset="0"/>
              </a:defRPr>
            </a:lvl9pPr>
          </a:lstStyle>
          <a:p>
            <a:pPr eaLnBrk="1" hangingPunct="1"/>
            <a:fld id="{8EE03E25-98C0-4A3B-9A0A-2789B67D4F94}" type="slidenum">
              <a:rPr lang="ru-RU" altLang="ru-RU" sz="1000" smtClean="0"/>
              <a:pPr eaLnBrk="1" hangingPunct="1"/>
              <a:t>17</a:t>
            </a:fld>
            <a:endParaRPr lang="ru-RU" altLang="ru-RU" sz="1000" smtClean="0"/>
          </a:p>
        </p:txBody>
      </p:sp>
      <p:grpSp>
        <p:nvGrpSpPr>
          <p:cNvPr id="30" name="Group 25"/>
          <p:cNvGrpSpPr>
            <a:grpSpLocks/>
          </p:cNvGrpSpPr>
          <p:nvPr/>
        </p:nvGrpSpPr>
        <p:grpSpPr bwMode="auto">
          <a:xfrm>
            <a:off x="171501" y="627142"/>
            <a:ext cx="9956894" cy="345456"/>
            <a:chOff x="2200" y="2631"/>
            <a:chExt cx="614" cy="614"/>
          </a:xfrm>
        </p:grpSpPr>
        <p:sp>
          <p:nvSpPr>
            <p:cNvPr id="31" name="Rectangle 27"/>
            <p:cNvSpPr>
              <a:spLocks noChangeArrowheads="1"/>
            </p:cNvSpPr>
            <p:nvPr/>
          </p:nvSpPr>
          <p:spPr bwMode="auto">
            <a:xfrm>
              <a:off x="2200" y="2631"/>
              <a:ext cx="614" cy="614"/>
            </a:xfrm>
            <a:prstGeom prst="rect">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2700000" scaled="1"/>
              <a:tileRect/>
            </a:gradFill>
            <a:ln w="12700">
              <a:solidFill>
                <a:srgbClr val="E7F1E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32" name="Rectangle 28"/>
            <p:cNvSpPr>
              <a:spLocks noChangeArrowheads="1"/>
            </p:cNvSpPr>
            <p:nvPr/>
          </p:nvSpPr>
          <p:spPr bwMode="auto">
            <a:xfrm>
              <a:off x="2251" y="2684"/>
              <a:ext cx="526" cy="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p>
              <a:pPr algn="ctr">
                <a:lnSpc>
                  <a:spcPct val="95000"/>
                </a:lnSpc>
                <a:spcAft>
                  <a:spcPct val="25000"/>
                </a:spcAft>
              </a:pPr>
              <a:r>
                <a:rPr lang="ru-RU" sz="1800" b="1" i="0" dirty="0" smtClean="0">
                  <a:solidFill>
                    <a:schemeClr val="bg1"/>
                  </a:solidFill>
                  <a:latin typeface="Arial Narrow" pitchFamily="34" charset="0"/>
                </a:rPr>
                <a:t>ИТОГОВЫЙ РЕЙТИНГ НОК - 2019</a:t>
              </a:r>
              <a:endParaRPr lang="ru-RU" sz="1100" b="1" i="0" dirty="0">
                <a:solidFill>
                  <a:schemeClr val="bg1"/>
                </a:solidFill>
                <a:latin typeface="Arial Narrow" pitchFamily="34" charset="0"/>
              </a:endParaRPr>
            </a:p>
          </p:txBody>
        </p:sp>
      </p:grpSp>
      <p:sp>
        <p:nvSpPr>
          <p:cNvPr id="16" name="TextBox 15"/>
          <p:cNvSpPr txBox="1"/>
          <p:nvPr/>
        </p:nvSpPr>
        <p:spPr>
          <a:xfrm>
            <a:off x="5263463" y="986440"/>
            <a:ext cx="5429938" cy="4093428"/>
          </a:xfrm>
          <a:prstGeom prst="rect">
            <a:avLst/>
          </a:prstGeom>
          <a:noFill/>
        </p:spPr>
        <p:txBody>
          <a:bodyPr wrap="square" rtlCol="0">
            <a:spAutoFit/>
          </a:bodyPr>
          <a:lstStyle/>
          <a:p>
            <a:pPr indent="358775"/>
            <a:r>
              <a:rPr lang="ru-RU" sz="1000" smtClean="0"/>
              <a:t>Итоговые оценки: 91,9 комфортность условий предоставления услуг, 71 баллов, по показателю доступности образовательной организации для обучения инвалидов и лиц с ограниченными возможностями здоровья, 30 баллов, по показателю доброжелательности, вежливости, компетентности работников, показатель составил 94,4 баллов. По критериям удовлетворенности качеством образовательной организации, данная организация получила 91,9 баллов. Итоговый показатель по данной организации составил 75,8 баллов</a:t>
            </a:r>
          </a:p>
          <a:p>
            <a:pPr indent="358775"/>
            <a:r>
              <a:rPr lang="ru-RU" sz="1000" smtClean="0"/>
              <a:t>Необходимо обеспечить в организации комфортных условий для предоставления услуг (комфортная зона отдыха, понятная навигация внутри здания, доступность питьевой воды, доступность санитарно-гигиенических помещений, и, т.п.)  </a:t>
            </a:r>
          </a:p>
          <a:p>
            <a:pPr indent="358775"/>
            <a:r>
              <a:rPr lang="ru-RU" sz="1000" smtClean="0"/>
              <a:t>Необходимо обеспечить оборудование помещений организации и прилегающей к ней территории с учетом доступности для инвалидов и лиц с ограничениями (оборудованными входными группами, выделенными местами на парковках и автостоянках, оборудование  адаптированных лифтов, поручней, обеспечение наличия сменных кресел-колясок, и специально оборудованных санитарно-гигиенических помещений)</a:t>
            </a:r>
          </a:p>
          <a:p>
            <a:pPr indent="358775"/>
            <a:r>
              <a:rPr lang="ru-RU" sz="1000" smtClean="0"/>
              <a:t>Необходимо обеспечить в организации социальной сферы условий доступности, позволяющих инвалидам получать услуги наравне с другими. Обеспечить дублирование звуковой и зрительной информации, дублирование надписей, знаков, прочей важной графической информации с помощью рельефно-точечного шрифта Брайля. Предусмотреть возможность предоставления нуждающимся, услуг по сурдопереводу. Обеспечить альтернативную версию официального интернет-сайта для граждан с ограничениями возможностей по слуху и зрению, если таковой функции еще нет. При необходимости, обеспечить поддержку при инструктировании персонала в отношении сопровождения инвалидов. Предусмотреть возможность дистанционного обучения.</a:t>
            </a:r>
            <a:endParaRPr lang="ru-RU" sz="1000" dirty="0"/>
          </a:p>
        </p:txBody>
      </p:sp>
      <p:graphicFrame>
        <p:nvGraphicFramePr>
          <p:cNvPr id="2" name="Диаграмма 1"/>
          <p:cNvGraphicFramePr/>
          <p:nvPr>
            <p:extLst>
              <p:ext uri="{D42A27DB-BD31-4B8C-83A1-F6EECF244321}">
                <p14:modId xmlns:p14="http://schemas.microsoft.com/office/powerpoint/2010/main" val="103165074"/>
              </p:ext>
            </p:extLst>
          </p:nvPr>
        </p:nvGraphicFramePr>
        <p:xfrm>
          <a:off x="356205" y="1132114"/>
          <a:ext cx="4793744" cy="600891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6953402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Номер слайда 3"/>
          <p:cNvSpPr>
            <a:spLocks noGrp="1"/>
          </p:cNvSpPr>
          <p:nvPr>
            <p:ph type="sldNum" sz="quarter" idx="10"/>
          </p:nvPr>
        </p:nvSpPr>
        <p:spPr>
          <a:noFill/>
        </p:spPr>
        <p:txBody>
          <a:bodyPr/>
          <a:lstStyle>
            <a:lvl1pPr defTabSz="1044575" eaLnBrk="0" hangingPunct="0">
              <a:defRPr sz="2100">
                <a:solidFill>
                  <a:schemeClr val="tx1"/>
                </a:solidFill>
                <a:latin typeface="Arial" charset="0"/>
              </a:defRPr>
            </a:lvl1pPr>
            <a:lvl2pPr marL="742950" indent="-285750" defTabSz="1044575" eaLnBrk="0" hangingPunct="0">
              <a:defRPr sz="2100">
                <a:solidFill>
                  <a:schemeClr val="tx1"/>
                </a:solidFill>
                <a:latin typeface="Arial" charset="0"/>
              </a:defRPr>
            </a:lvl2pPr>
            <a:lvl3pPr marL="1143000" indent="-228600" defTabSz="1044575" eaLnBrk="0" hangingPunct="0">
              <a:defRPr sz="2100">
                <a:solidFill>
                  <a:schemeClr val="tx1"/>
                </a:solidFill>
                <a:latin typeface="Arial" charset="0"/>
              </a:defRPr>
            </a:lvl3pPr>
            <a:lvl4pPr marL="1600200" indent="-228600" defTabSz="1044575" eaLnBrk="0" hangingPunct="0">
              <a:defRPr sz="2100">
                <a:solidFill>
                  <a:schemeClr val="tx1"/>
                </a:solidFill>
                <a:latin typeface="Arial" charset="0"/>
              </a:defRPr>
            </a:lvl4pPr>
            <a:lvl5pPr marL="2057400" indent="-228600" defTabSz="1044575" eaLnBrk="0" hangingPunct="0">
              <a:defRPr sz="2100">
                <a:solidFill>
                  <a:schemeClr val="tx1"/>
                </a:solidFill>
                <a:latin typeface="Arial" charset="0"/>
              </a:defRPr>
            </a:lvl5pPr>
            <a:lvl6pPr marL="2514600" indent="-228600" defTabSz="1044575" eaLnBrk="0" fontAlgn="base" hangingPunct="0">
              <a:spcBef>
                <a:spcPct val="0"/>
              </a:spcBef>
              <a:spcAft>
                <a:spcPct val="0"/>
              </a:spcAft>
              <a:defRPr sz="2100">
                <a:solidFill>
                  <a:schemeClr val="tx1"/>
                </a:solidFill>
                <a:latin typeface="Arial" charset="0"/>
              </a:defRPr>
            </a:lvl6pPr>
            <a:lvl7pPr marL="2971800" indent="-228600" defTabSz="1044575" eaLnBrk="0" fontAlgn="base" hangingPunct="0">
              <a:spcBef>
                <a:spcPct val="0"/>
              </a:spcBef>
              <a:spcAft>
                <a:spcPct val="0"/>
              </a:spcAft>
              <a:defRPr sz="2100">
                <a:solidFill>
                  <a:schemeClr val="tx1"/>
                </a:solidFill>
                <a:latin typeface="Arial" charset="0"/>
              </a:defRPr>
            </a:lvl7pPr>
            <a:lvl8pPr marL="3429000" indent="-228600" defTabSz="1044575" eaLnBrk="0" fontAlgn="base" hangingPunct="0">
              <a:spcBef>
                <a:spcPct val="0"/>
              </a:spcBef>
              <a:spcAft>
                <a:spcPct val="0"/>
              </a:spcAft>
              <a:defRPr sz="2100">
                <a:solidFill>
                  <a:schemeClr val="tx1"/>
                </a:solidFill>
                <a:latin typeface="Arial" charset="0"/>
              </a:defRPr>
            </a:lvl8pPr>
            <a:lvl9pPr marL="3886200" indent="-228600" defTabSz="1044575" eaLnBrk="0" fontAlgn="base" hangingPunct="0">
              <a:spcBef>
                <a:spcPct val="0"/>
              </a:spcBef>
              <a:spcAft>
                <a:spcPct val="0"/>
              </a:spcAft>
              <a:defRPr sz="2100">
                <a:solidFill>
                  <a:schemeClr val="tx1"/>
                </a:solidFill>
                <a:latin typeface="Arial" charset="0"/>
              </a:defRPr>
            </a:lvl9pPr>
          </a:lstStyle>
          <a:p>
            <a:pPr eaLnBrk="1" hangingPunct="1"/>
            <a:fld id="{8EE03E25-98C0-4A3B-9A0A-2789B67D4F94}" type="slidenum">
              <a:rPr lang="ru-RU" altLang="ru-RU" sz="1000" smtClean="0"/>
              <a:pPr eaLnBrk="1" hangingPunct="1"/>
              <a:t>18</a:t>
            </a:fld>
            <a:endParaRPr lang="ru-RU" altLang="ru-RU" sz="1000" smtClean="0"/>
          </a:p>
        </p:txBody>
      </p:sp>
      <p:grpSp>
        <p:nvGrpSpPr>
          <p:cNvPr id="30" name="Group 25"/>
          <p:cNvGrpSpPr>
            <a:grpSpLocks/>
          </p:cNvGrpSpPr>
          <p:nvPr/>
        </p:nvGrpSpPr>
        <p:grpSpPr bwMode="auto">
          <a:xfrm>
            <a:off x="171501" y="627142"/>
            <a:ext cx="9956894" cy="345456"/>
            <a:chOff x="2200" y="2631"/>
            <a:chExt cx="614" cy="614"/>
          </a:xfrm>
        </p:grpSpPr>
        <p:sp>
          <p:nvSpPr>
            <p:cNvPr id="31" name="Rectangle 27"/>
            <p:cNvSpPr>
              <a:spLocks noChangeArrowheads="1"/>
            </p:cNvSpPr>
            <p:nvPr/>
          </p:nvSpPr>
          <p:spPr bwMode="auto">
            <a:xfrm>
              <a:off x="2200" y="2631"/>
              <a:ext cx="614" cy="614"/>
            </a:xfrm>
            <a:prstGeom prst="rect">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2700000" scaled="1"/>
              <a:tileRect/>
            </a:gradFill>
            <a:ln w="12700">
              <a:solidFill>
                <a:srgbClr val="E7F1E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32" name="Rectangle 28"/>
            <p:cNvSpPr>
              <a:spLocks noChangeArrowheads="1"/>
            </p:cNvSpPr>
            <p:nvPr/>
          </p:nvSpPr>
          <p:spPr bwMode="auto">
            <a:xfrm>
              <a:off x="2251" y="2684"/>
              <a:ext cx="526" cy="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p>
              <a:pPr algn="ctr">
                <a:lnSpc>
                  <a:spcPct val="95000"/>
                </a:lnSpc>
                <a:spcAft>
                  <a:spcPct val="25000"/>
                </a:spcAft>
              </a:pPr>
              <a:r>
                <a:rPr lang="ru-RU" sz="1800" b="1" i="0" dirty="0" smtClean="0">
                  <a:solidFill>
                    <a:schemeClr val="bg1"/>
                  </a:solidFill>
                  <a:latin typeface="Arial Narrow" pitchFamily="34" charset="0"/>
                </a:rPr>
                <a:t>ИТОГОВЫЙ РЕЙТИНГ НОК - 2019</a:t>
              </a:r>
              <a:endParaRPr lang="ru-RU" sz="1100" b="1" i="0" dirty="0">
                <a:solidFill>
                  <a:schemeClr val="bg1"/>
                </a:solidFill>
                <a:latin typeface="Arial Narrow" pitchFamily="34" charset="0"/>
              </a:endParaRPr>
            </a:p>
          </p:txBody>
        </p:sp>
      </p:grpSp>
      <p:sp>
        <p:nvSpPr>
          <p:cNvPr id="16" name="TextBox 15"/>
          <p:cNvSpPr txBox="1"/>
          <p:nvPr/>
        </p:nvSpPr>
        <p:spPr>
          <a:xfrm>
            <a:off x="5263463" y="986440"/>
            <a:ext cx="5429938" cy="4708981"/>
          </a:xfrm>
          <a:prstGeom prst="rect">
            <a:avLst/>
          </a:prstGeom>
          <a:noFill/>
        </p:spPr>
        <p:txBody>
          <a:bodyPr wrap="square" rtlCol="0">
            <a:spAutoFit/>
          </a:bodyPr>
          <a:lstStyle/>
          <a:p>
            <a:pPr indent="358775"/>
            <a:r>
              <a:rPr lang="ru-RU" sz="1000" smtClean="0"/>
              <a:t>Итоговые оценки: 94,4 комфортность условий предоставления услуг, 74 баллов, по показателю доступности образовательной организации для обучения инвалидов и лиц с ограниченными возможностями здоровья, 16 баллов, по показателю доброжелательности, вежливости, компетентности работников, показатель составил 95,6 баллов. По критериям удовлетворенности качеством образовательной организации, данная организация получила 92,1 баллов. Итоговый показатель по данной организации составил 74,4 баллов</a:t>
            </a:r>
          </a:p>
          <a:p>
            <a:pPr indent="358775"/>
            <a:r>
              <a:rPr lang="ru-RU" sz="1000" smtClean="0"/>
              <a:t>Необходимо обеспечить в организации комфортных условий для предоставления услуг (комфортная зона отдыха, понятная навигация внутри здания, доступность питьевой воды, доступность санитарно-гигиенических помещений, и, т.п.)  </a:t>
            </a:r>
          </a:p>
          <a:p>
            <a:pPr indent="358775"/>
            <a:r>
              <a:rPr lang="ru-RU" sz="1000" smtClean="0"/>
              <a:t>Необходимо обеспечить оборудование помещений организации и прилегающей к ней территории с учетом доступности для инвалидов и лиц с ограничениями (оборудованными входными группами, выделенными местами на парковках и автостоянках, оборудование  адаптированных лифтов, поручней, обеспечение наличия сменных кресел-колясок, и специально оборудованных санитарно-гигиенических помещений)</a:t>
            </a:r>
          </a:p>
          <a:p>
            <a:pPr indent="358775"/>
            <a:r>
              <a:rPr lang="ru-RU" sz="1000" smtClean="0"/>
              <a:t>Необходимо обеспечить в организации социальной сферы условий доступности, позволяющих инвалидам получать услуги наравне с другими. Обеспечить дублирование звуковой и зрительной информации, дублирование надписей, знаков, прочей важной графической информации с помощью рельефно-точечного шрифта Брайля. Предусмотреть возможность предоставления нуждающимся, услуг по сурдопереводу. Обеспечить альтернативную версию официального интернет-сайта для граждан с ограничениями возможностей по слуху и зрению, если таковой функции еще нет. При необходимости, обеспечить поддержку при инструктировании персонала в отношении сопровождения инвалидов. Предусмотреть возможность дистанционного обучения.</a:t>
            </a:r>
          </a:p>
          <a:p>
            <a:pPr indent="358775"/>
            <a:r>
              <a:rPr lang="ru-RU" sz="1000" smtClean="0"/>
              <a:t>Необходимо с помощью обратной связи с получателями услуг, выяснить что еще, помимо факторов, освещенных в данном исследовании, может влиять на неудовлетворенность доступностью данной организации для инвалидов. Принять меры по устранению и этих недостатков тоже.</a:t>
            </a:r>
            <a:endParaRPr lang="ru-RU" sz="1000" dirty="0"/>
          </a:p>
        </p:txBody>
      </p:sp>
      <p:graphicFrame>
        <p:nvGraphicFramePr>
          <p:cNvPr id="2" name="Диаграмма 1"/>
          <p:cNvGraphicFramePr/>
          <p:nvPr>
            <p:extLst>
              <p:ext uri="{D42A27DB-BD31-4B8C-83A1-F6EECF244321}">
                <p14:modId xmlns:p14="http://schemas.microsoft.com/office/powerpoint/2010/main" val="775387092"/>
              </p:ext>
            </p:extLst>
          </p:nvPr>
        </p:nvGraphicFramePr>
        <p:xfrm>
          <a:off x="356205" y="1132114"/>
          <a:ext cx="4793744" cy="600891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0909697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оле 3"/>
          <p:cNvSpPr txBox="1">
            <a:spLocks/>
          </p:cNvSpPr>
          <p:nvPr/>
        </p:nvSpPr>
        <p:spPr>
          <a:xfrm>
            <a:off x="1730390" y="2991589"/>
            <a:ext cx="8164498" cy="2285999"/>
          </a:xfrm>
          <a:prstGeom prst="rect">
            <a:avLst/>
          </a:prstGeom>
          <a:solidFill>
            <a:srgbClr val="DAF5C7"/>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270510" marR="490855" indent="269875" algn="ctr">
              <a:spcAft>
                <a:spcPts val="0"/>
              </a:spcAft>
            </a:pPr>
            <a:r>
              <a:rPr lang="ru-RU" sz="5400" dirty="0">
                <a:solidFill>
                  <a:schemeClr val="tx1"/>
                </a:solidFill>
                <a:latin typeface="Arial Narrow" panose="020B0606020202030204" pitchFamily="34" charset="0"/>
                <a:ea typeface="Times New Roman"/>
              </a:rPr>
              <a:t>Организации общего образования</a:t>
            </a:r>
            <a:endParaRPr lang="ru-RU" sz="5400" dirty="0">
              <a:solidFill>
                <a:schemeClr val="tx1"/>
              </a:solidFill>
              <a:effectLst/>
              <a:latin typeface="Arial Narrow" panose="020B0606020202030204" pitchFamily="34" charset="0"/>
              <a:ea typeface="Times New Roman"/>
            </a:endParaRPr>
          </a:p>
        </p:txBody>
      </p:sp>
      <p:pic>
        <p:nvPicPr>
          <p:cNvPr id="7" name="Рисунок 6"/>
          <p:cNvPicPr/>
          <p:nvPr/>
        </p:nvPicPr>
        <p:blipFill>
          <a:blip r:embed="rId3">
            <a:extLst>
              <a:ext uri="{28A0092B-C50C-407E-A947-70E740481C1C}">
                <a14:useLocalDpi xmlns:a14="http://schemas.microsoft.com/office/drawing/2010/main" val="0"/>
              </a:ext>
            </a:extLst>
          </a:blip>
          <a:srcRect/>
          <a:stretch>
            <a:fillRect/>
          </a:stretch>
        </p:blipFill>
        <p:spPr bwMode="auto">
          <a:xfrm>
            <a:off x="9053513" y="398380"/>
            <a:ext cx="841375" cy="841375"/>
          </a:xfrm>
          <a:prstGeom prst="rect">
            <a:avLst/>
          </a:prstGeom>
          <a:noFill/>
        </p:spPr>
      </p:pic>
    </p:spTree>
    <p:extLst>
      <p:ext uri="{BB962C8B-B14F-4D97-AF65-F5344CB8AC3E}">
        <p14:creationId xmlns:p14="http://schemas.microsoft.com/office/powerpoint/2010/main" val="34419145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оле 3"/>
          <p:cNvSpPr txBox="1">
            <a:spLocks/>
          </p:cNvSpPr>
          <p:nvPr/>
        </p:nvSpPr>
        <p:spPr>
          <a:xfrm>
            <a:off x="1730390" y="2991589"/>
            <a:ext cx="8164498" cy="2285999"/>
          </a:xfrm>
          <a:prstGeom prst="rect">
            <a:avLst/>
          </a:prstGeom>
          <a:solidFill>
            <a:srgbClr val="DAF5C7"/>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270510" marR="490855" indent="269875" algn="ctr">
              <a:spcAft>
                <a:spcPts val="0"/>
              </a:spcAft>
            </a:pPr>
            <a:r>
              <a:rPr lang="ru-RU" sz="5400" dirty="0">
                <a:solidFill>
                  <a:schemeClr val="tx1"/>
                </a:solidFill>
                <a:latin typeface="Arial Narrow" panose="020B0606020202030204" pitchFamily="34" charset="0"/>
                <a:ea typeface="Times New Roman"/>
              </a:rPr>
              <a:t>Организации дошкольного образования</a:t>
            </a:r>
            <a:endParaRPr lang="ru-RU" sz="5400" dirty="0">
              <a:solidFill>
                <a:schemeClr val="tx1"/>
              </a:solidFill>
              <a:effectLst/>
              <a:latin typeface="Arial Narrow" panose="020B0606020202030204" pitchFamily="34" charset="0"/>
              <a:ea typeface="Times New Roman"/>
            </a:endParaRPr>
          </a:p>
        </p:txBody>
      </p:sp>
      <p:pic>
        <p:nvPicPr>
          <p:cNvPr id="7" name="Рисунок 6"/>
          <p:cNvPicPr/>
          <p:nvPr/>
        </p:nvPicPr>
        <p:blipFill>
          <a:blip r:embed="rId3">
            <a:extLst>
              <a:ext uri="{28A0092B-C50C-407E-A947-70E740481C1C}">
                <a14:useLocalDpi xmlns:a14="http://schemas.microsoft.com/office/drawing/2010/main" val="0"/>
              </a:ext>
            </a:extLst>
          </a:blip>
          <a:srcRect/>
          <a:stretch>
            <a:fillRect/>
          </a:stretch>
        </p:blipFill>
        <p:spPr bwMode="auto">
          <a:xfrm>
            <a:off x="9053513" y="398380"/>
            <a:ext cx="841375" cy="841375"/>
          </a:xfrm>
          <a:prstGeom prst="rect">
            <a:avLst/>
          </a:prstGeom>
          <a:noFill/>
        </p:spPr>
      </p:pic>
    </p:spTree>
    <p:extLst>
      <p:ext uri="{BB962C8B-B14F-4D97-AF65-F5344CB8AC3E}">
        <p14:creationId xmlns:p14="http://schemas.microsoft.com/office/powerpoint/2010/main" val="334201210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Номер слайда 3"/>
          <p:cNvSpPr>
            <a:spLocks noGrp="1"/>
          </p:cNvSpPr>
          <p:nvPr>
            <p:ph type="sldNum" sz="quarter" idx="10"/>
          </p:nvPr>
        </p:nvSpPr>
        <p:spPr>
          <a:noFill/>
        </p:spPr>
        <p:txBody>
          <a:bodyPr/>
          <a:lstStyle>
            <a:lvl1pPr defTabSz="1044575" eaLnBrk="0" hangingPunct="0">
              <a:defRPr sz="2100">
                <a:solidFill>
                  <a:schemeClr val="tx1"/>
                </a:solidFill>
                <a:latin typeface="Arial" charset="0"/>
              </a:defRPr>
            </a:lvl1pPr>
            <a:lvl2pPr marL="742950" indent="-285750" defTabSz="1044575" eaLnBrk="0" hangingPunct="0">
              <a:defRPr sz="2100">
                <a:solidFill>
                  <a:schemeClr val="tx1"/>
                </a:solidFill>
                <a:latin typeface="Arial" charset="0"/>
              </a:defRPr>
            </a:lvl2pPr>
            <a:lvl3pPr marL="1143000" indent="-228600" defTabSz="1044575" eaLnBrk="0" hangingPunct="0">
              <a:defRPr sz="2100">
                <a:solidFill>
                  <a:schemeClr val="tx1"/>
                </a:solidFill>
                <a:latin typeface="Arial" charset="0"/>
              </a:defRPr>
            </a:lvl3pPr>
            <a:lvl4pPr marL="1600200" indent="-228600" defTabSz="1044575" eaLnBrk="0" hangingPunct="0">
              <a:defRPr sz="2100">
                <a:solidFill>
                  <a:schemeClr val="tx1"/>
                </a:solidFill>
                <a:latin typeface="Arial" charset="0"/>
              </a:defRPr>
            </a:lvl4pPr>
            <a:lvl5pPr marL="2057400" indent="-228600" defTabSz="1044575" eaLnBrk="0" hangingPunct="0">
              <a:defRPr sz="2100">
                <a:solidFill>
                  <a:schemeClr val="tx1"/>
                </a:solidFill>
                <a:latin typeface="Arial" charset="0"/>
              </a:defRPr>
            </a:lvl5pPr>
            <a:lvl6pPr marL="2514600" indent="-228600" defTabSz="1044575" eaLnBrk="0" fontAlgn="base" hangingPunct="0">
              <a:spcBef>
                <a:spcPct val="0"/>
              </a:spcBef>
              <a:spcAft>
                <a:spcPct val="0"/>
              </a:spcAft>
              <a:defRPr sz="2100">
                <a:solidFill>
                  <a:schemeClr val="tx1"/>
                </a:solidFill>
                <a:latin typeface="Arial" charset="0"/>
              </a:defRPr>
            </a:lvl6pPr>
            <a:lvl7pPr marL="2971800" indent="-228600" defTabSz="1044575" eaLnBrk="0" fontAlgn="base" hangingPunct="0">
              <a:spcBef>
                <a:spcPct val="0"/>
              </a:spcBef>
              <a:spcAft>
                <a:spcPct val="0"/>
              </a:spcAft>
              <a:defRPr sz="2100">
                <a:solidFill>
                  <a:schemeClr val="tx1"/>
                </a:solidFill>
                <a:latin typeface="Arial" charset="0"/>
              </a:defRPr>
            </a:lvl7pPr>
            <a:lvl8pPr marL="3429000" indent="-228600" defTabSz="1044575" eaLnBrk="0" fontAlgn="base" hangingPunct="0">
              <a:spcBef>
                <a:spcPct val="0"/>
              </a:spcBef>
              <a:spcAft>
                <a:spcPct val="0"/>
              </a:spcAft>
              <a:defRPr sz="2100">
                <a:solidFill>
                  <a:schemeClr val="tx1"/>
                </a:solidFill>
                <a:latin typeface="Arial" charset="0"/>
              </a:defRPr>
            </a:lvl8pPr>
            <a:lvl9pPr marL="3886200" indent="-228600" defTabSz="1044575" eaLnBrk="0" fontAlgn="base" hangingPunct="0">
              <a:spcBef>
                <a:spcPct val="0"/>
              </a:spcBef>
              <a:spcAft>
                <a:spcPct val="0"/>
              </a:spcAft>
              <a:defRPr sz="2100">
                <a:solidFill>
                  <a:schemeClr val="tx1"/>
                </a:solidFill>
                <a:latin typeface="Arial" charset="0"/>
              </a:defRPr>
            </a:lvl9pPr>
          </a:lstStyle>
          <a:p>
            <a:pPr eaLnBrk="1" hangingPunct="1"/>
            <a:fld id="{8EE03E25-98C0-4A3B-9A0A-2789B67D4F94}" type="slidenum">
              <a:rPr lang="ru-RU" altLang="ru-RU" sz="1000" smtClean="0"/>
              <a:pPr eaLnBrk="1" hangingPunct="1"/>
              <a:t>20</a:t>
            </a:fld>
            <a:endParaRPr lang="ru-RU" altLang="ru-RU" sz="1000" smtClean="0"/>
          </a:p>
        </p:txBody>
      </p:sp>
      <p:grpSp>
        <p:nvGrpSpPr>
          <p:cNvPr id="30" name="Group 25"/>
          <p:cNvGrpSpPr>
            <a:grpSpLocks/>
          </p:cNvGrpSpPr>
          <p:nvPr/>
        </p:nvGrpSpPr>
        <p:grpSpPr bwMode="auto">
          <a:xfrm>
            <a:off x="171501" y="627142"/>
            <a:ext cx="9956894" cy="345456"/>
            <a:chOff x="2200" y="2631"/>
            <a:chExt cx="614" cy="614"/>
          </a:xfrm>
        </p:grpSpPr>
        <p:sp>
          <p:nvSpPr>
            <p:cNvPr id="31" name="Rectangle 27"/>
            <p:cNvSpPr>
              <a:spLocks noChangeArrowheads="1"/>
            </p:cNvSpPr>
            <p:nvPr/>
          </p:nvSpPr>
          <p:spPr bwMode="auto">
            <a:xfrm>
              <a:off x="2200" y="2631"/>
              <a:ext cx="614" cy="614"/>
            </a:xfrm>
            <a:prstGeom prst="rect">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2700000" scaled="1"/>
              <a:tileRect/>
            </a:gradFill>
            <a:ln w="12700">
              <a:solidFill>
                <a:srgbClr val="E7F1E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32" name="Rectangle 28"/>
            <p:cNvSpPr>
              <a:spLocks noChangeArrowheads="1"/>
            </p:cNvSpPr>
            <p:nvPr/>
          </p:nvSpPr>
          <p:spPr bwMode="auto">
            <a:xfrm>
              <a:off x="2251" y="2684"/>
              <a:ext cx="526" cy="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p>
              <a:pPr algn="ctr">
                <a:lnSpc>
                  <a:spcPct val="95000"/>
                </a:lnSpc>
                <a:spcAft>
                  <a:spcPct val="25000"/>
                </a:spcAft>
              </a:pPr>
              <a:r>
                <a:rPr lang="ru-RU" sz="1800" b="1" i="0" dirty="0" smtClean="0">
                  <a:solidFill>
                    <a:schemeClr val="bg1"/>
                  </a:solidFill>
                  <a:latin typeface="Arial Narrow" pitchFamily="34" charset="0"/>
                </a:rPr>
                <a:t>ИТОГОВЫЙ РЕЙТИНГ НОК - 2019</a:t>
              </a:r>
              <a:endParaRPr lang="ru-RU" sz="1100" b="1" i="0" dirty="0">
                <a:solidFill>
                  <a:schemeClr val="bg1"/>
                </a:solidFill>
                <a:latin typeface="Arial Narrow" pitchFamily="34" charset="0"/>
              </a:endParaRPr>
            </a:p>
          </p:txBody>
        </p:sp>
      </p:grpSp>
      <p:sp>
        <p:nvSpPr>
          <p:cNvPr id="16" name="TextBox 15"/>
          <p:cNvSpPr txBox="1"/>
          <p:nvPr/>
        </p:nvSpPr>
        <p:spPr>
          <a:xfrm>
            <a:off x="5263463" y="986440"/>
            <a:ext cx="5429938" cy="3631763"/>
          </a:xfrm>
          <a:prstGeom prst="rect">
            <a:avLst/>
          </a:prstGeom>
          <a:noFill/>
        </p:spPr>
        <p:txBody>
          <a:bodyPr wrap="square" rtlCol="0">
            <a:spAutoFit/>
          </a:bodyPr>
          <a:lstStyle/>
          <a:p>
            <a:pPr indent="358775"/>
            <a:r>
              <a:rPr lang="ru-RU" sz="1000" smtClean="0"/>
              <a:t>Итоговые оценки: 96,2 комфортность условий предоставления услуг, 96 баллов, по показателю доступности образовательной организации для обучения инвалидов и лиц с ограниченными возможностями здоровья, 65,4 баллов, по показателю доброжелательности, вежливости, компетентности работников, показатель составил 96,6 баллов. По критериям удовлетворенности качеством образовательной организации, данная организация получила 95,5 баллов. Итоговый показатель по данной организации составил 89,9 баллов</a:t>
            </a:r>
          </a:p>
          <a:p>
            <a:pPr indent="358775"/>
            <a:r>
              <a:rPr lang="ru-RU" sz="1000" smtClean="0"/>
              <a:t>Необходимо обеспечить оборудование помещений организации и прилегающей к ней территории с учетом доступности для инвалидов и лиц с ограничениями (оборудованными входными группами, выделенными местами на парковках и автостоянках, оборудование  адаптированных лифтов, поручней, обеспечение наличия сменных кресел-колясок, и специально оборудованных санитарно-гигиенических помещений)</a:t>
            </a:r>
          </a:p>
          <a:p>
            <a:pPr indent="358775"/>
            <a:r>
              <a:rPr lang="ru-RU" sz="1000" smtClean="0"/>
              <a:t>Необходимо обеспечить в организации социальной сферы условий доступности, позволяющих инвалидам получать услуги наравне с другими. Обеспечить дублирование звуковой и зрительной информации, дублирование надписей, знаков, прочей важной графической информации с помощью рельефно-точечного шрифта Брайля. Предусмотреть возможность предоставления нуждающимся, услуг по сурдопереводу. Обеспечить альтернативную версию официального интернет-сайта для граждан с ограничениями возможностей по слуху и зрению, если таковой функции еще нет. При необходимости, обеспечить поддержку при инструктировании персонала в отношении сопровождения инвалидов. Предусмотреть возможность дистанционного обучения.</a:t>
            </a:r>
            <a:endParaRPr lang="ru-RU" sz="1000" dirty="0"/>
          </a:p>
        </p:txBody>
      </p:sp>
      <p:graphicFrame>
        <p:nvGraphicFramePr>
          <p:cNvPr id="2" name="Диаграмма 1"/>
          <p:cNvGraphicFramePr/>
          <p:nvPr>
            <p:extLst>
              <p:ext uri="{D42A27DB-BD31-4B8C-83A1-F6EECF244321}">
                <p14:modId xmlns:p14="http://schemas.microsoft.com/office/powerpoint/2010/main" val="553668369"/>
              </p:ext>
            </p:extLst>
          </p:nvPr>
        </p:nvGraphicFramePr>
        <p:xfrm>
          <a:off x="356205" y="1132114"/>
          <a:ext cx="4793744" cy="600891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54683856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Номер слайда 3"/>
          <p:cNvSpPr>
            <a:spLocks noGrp="1"/>
          </p:cNvSpPr>
          <p:nvPr>
            <p:ph type="sldNum" sz="quarter" idx="10"/>
          </p:nvPr>
        </p:nvSpPr>
        <p:spPr>
          <a:noFill/>
        </p:spPr>
        <p:txBody>
          <a:bodyPr/>
          <a:lstStyle>
            <a:lvl1pPr defTabSz="1044575" eaLnBrk="0" hangingPunct="0">
              <a:defRPr sz="2100">
                <a:solidFill>
                  <a:schemeClr val="tx1"/>
                </a:solidFill>
                <a:latin typeface="Arial" charset="0"/>
              </a:defRPr>
            </a:lvl1pPr>
            <a:lvl2pPr marL="742950" indent="-285750" defTabSz="1044575" eaLnBrk="0" hangingPunct="0">
              <a:defRPr sz="2100">
                <a:solidFill>
                  <a:schemeClr val="tx1"/>
                </a:solidFill>
                <a:latin typeface="Arial" charset="0"/>
              </a:defRPr>
            </a:lvl2pPr>
            <a:lvl3pPr marL="1143000" indent="-228600" defTabSz="1044575" eaLnBrk="0" hangingPunct="0">
              <a:defRPr sz="2100">
                <a:solidFill>
                  <a:schemeClr val="tx1"/>
                </a:solidFill>
                <a:latin typeface="Arial" charset="0"/>
              </a:defRPr>
            </a:lvl3pPr>
            <a:lvl4pPr marL="1600200" indent="-228600" defTabSz="1044575" eaLnBrk="0" hangingPunct="0">
              <a:defRPr sz="2100">
                <a:solidFill>
                  <a:schemeClr val="tx1"/>
                </a:solidFill>
                <a:latin typeface="Arial" charset="0"/>
              </a:defRPr>
            </a:lvl4pPr>
            <a:lvl5pPr marL="2057400" indent="-228600" defTabSz="1044575" eaLnBrk="0" hangingPunct="0">
              <a:defRPr sz="2100">
                <a:solidFill>
                  <a:schemeClr val="tx1"/>
                </a:solidFill>
                <a:latin typeface="Arial" charset="0"/>
              </a:defRPr>
            </a:lvl5pPr>
            <a:lvl6pPr marL="2514600" indent="-228600" defTabSz="1044575" eaLnBrk="0" fontAlgn="base" hangingPunct="0">
              <a:spcBef>
                <a:spcPct val="0"/>
              </a:spcBef>
              <a:spcAft>
                <a:spcPct val="0"/>
              </a:spcAft>
              <a:defRPr sz="2100">
                <a:solidFill>
                  <a:schemeClr val="tx1"/>
                </a:solidFill>
                <a:latin typeface="Arial" charset="0"/>
              </a:defRPr>
            </a:lvl6pPr>
            <a:lvl7pPr marL="2971800" indent="-228600" defTabSz="1044575" eaLnBrk="0" fontAlgn="base" hangingPunct="0">
              <a:spcBef>
                <a:spcPct val="0"/>
              </a:spcBef>
              <a:spcAft>
                <a:spcPct val="0"/>
              </a:spcAft>
              <a:defRPr sz="2100">
                <a:solidFill>
                  <a:schemeClr val="tx1"/>
                </a:solidFill>
                <a:latin typeface="Arial" charset="0"/>
              </a:defRPr>
            </a:lvl7pPr>
            <a:lvl8pPr marL="3429000" indent="-228600" defTabSz="1044575" eaLnBrk="0" fontAlgn="base" hangingPunct="0">
              <a:spcBef>
                <a:spcPct val="0"/>
              </a:spcBef>
              <a:spcAft>
                <a:spcPct val="0"/>
              </a:spcAft>
              <a:defRPr sz="2100">
                <a:solidFill>
                  <a:schemeClr val="tx1"/>
                </a:solidFill>
                <a:latin typeface="Arial" charset="0"/>
              </a:defRPr>
            </a:lvl8pPr>
            <a:lvl9pPr marL="3886200" indent="-228600" defTabSz="1044575" eaLnBrk="0" fontAlgn="base" hangingPunct="0">
              <a:spcBef>
                <a:spcPct val="0"/>
              </a:spcBef>
              <a:spcAft>
                <a:spcPct val="0"/>
              </a:spcAft>
              <a:defRPr sz="2100">
                <a:solidFill>
                  <a:schemeClr val="tx1"/>
                </a:solidFill>
                <a:latin typeface="Arial" charset="0"/>
              </a:defRPr>
            </a:lvl9pPr>
          </a:lstStyle>
          <a:p>
            <a:pPr eaLnBrk="1" hangingPunct="1"/>
            <a:fld id="{8EE03E25-98C0-4A3B-9A0A-2789B67D4F94}" type="slidenum">
              <a:rPr lang="ru-RU" altLang="ru-RU" sz="1000" smtClean="0"/>
              <a:pPr eaLnBrk="1" hangingPunct="1"/>
              <a:t>21</a:t>
            </a:fld>
            <a:endParaRPr lang="ru-RU" altLang="ru-RU" sz="1000" smtClean="0"/>
          </a:p>
        </p:txBody>
      </p:sp>
      <p:grpSp>
        <p:nvGrpSpPr>
          <p:cNvPr id="30" name="Group 25"/>
          <p:cNvGrpSpPr>
            <a:grpSpLocks/>
          </p:cNvGrpSpPr>
          <p:nvPr/>
        </p:nvGrpSpPr>
        <p:grpSpPr bwMode="auto">
          <a:xfrm>
            <a:off x="171501" y="627142"/>
            <a:ext cx="9956894" cy="345456"/>
            <a:chOff x="2200" y="2631"/>
            <a:chExt cx="614" cy="614"/>
          </a:xfrm>
        </p:grpSpPr>
        <p:sp>
          <p:nvSpPr>
            <p:cNvPr id="31" name="Rectangle 27"/>
            <p:cNvSpPr>
              <a:spLocks noChangeArrowheads="1"/>
            </p:cNvSpPr>
            <p:nvPr/>
          </p:nvSpPr>
          <p:spPr bwMode="auto">
            <a:xfrm>
              <a:off x="2200" y="2631"/>
              <a:ext cx="614" cy="614"/>
            </a:xfrm>
            <a:prstGeom prst="rect">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2700000" scaled="1"/>
              <a:tileRect/>
            </a:gradFill>
            <a:ln w="12700">
              <a:solidFill>
                <a:srgbClr val="E7F1E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32" name="Rectangle 28"/>
            <p:cNvSpPr>
              <a:spLocks noChangeArrowheads="1"/>
            </p:cNvSpPr>
            <p:nvPr/>
          </p:nvSpPr>
          <p:spPr bwMode="auto">
            <a:xfrm>
              <a:off x="2251" y="2684"/>
              <a:ext cx="526" cy="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p>
              <a:pPr algn="ctr">
                <a:lnSpc>
                  <a:spcPct val="95000"/>
                </a:lnSpc>
                <a:spcAft>
                  <a:spcPct val="25000"/>
                </a:spcAft>
              </a:pPr>
              <a:r>
                <a:rPr lang="ru-RU" sz="1800" b="1" i="0" dirty="0" smtClean="0">
                  <a:solidFill>
                    <a:schemeClr val="bg1"/>
                  </a:solidFill>
                  <a:latin typeface="Arial Narrow" pitchFamily="34" charset="0"/>
                </a:rPr>
                <a:t>ИТОГОВЫЙ РЕЙТИНГ НОК - 2019</a:t>
              </a:r>
              <a:endParaRPr lang="ru-RU" sz="1100" b="1" i="0" dirty="0">
                <a:solidFill>
                  <a:schemeClr val="bg1"/>
                </a:solidFill>
                <a:latin typeface="Arial Narrow" pitchFamily="34" charset="0"/>
              </a:endParaRPr>
            </a:p>
          </p:txBody>
        </p:sp>
      </p:grpSp>
      <p:sp>
        <p:nvSpPr>
          <p:cNvPr id="16" name="TextBox 15"/>
          <p:cNvSpPr txBox="1"/>
          <p:nvPr/>
        </p:nvSpPr>
        <p:spPr>
          <a:xfrm>
            <a:off x="5263463" y="986440"/>
            <a:ext cx="5429938" cy="3631763"/>
          </a:xfrm>
          <a:prstGeom prst="rect">
            <a:avLst/>
          </a:prstGeom>
          <a:noFill/>
        </p:spPr>
        <p:txBody>
          <a:bodyPr wrap="square" rtlCol="0">
            <a:spAutoFit/>
          </a:bodyPr>
          <a:lstStyle/>
          <a:p>
            <a:pPr indent="358775"/>
            <a:r>
              <a:rPr lang="ru-RU" sz="1000" smtClean="0"/>
              <a:t>Итоговые оценки: 98,4 комфортность условий предоставления услуг, 94 баллов, по показателю доступности образовательной организации для обучения инвалидов и лиц с ограниченными возможностями здоровья, 63,9 баллов, по показателю доброжелательности, вежливости, компетентности работников, показатель составил 94,6 баллов. По критериям удовлетворенности качеством образовательной организации, данная организация получила 92,4 баллов. Итоговый показатель по данной организации составил 88,7 баллов</a:t>
            </a:r>
          </a:p>
          <a:p>
            <a:pPr indent="358775"/>
            <a:r>
              <a:rPr lang="ru-RU" sz="1000" smtClean="0"/>
              <a:t>Необходимо обеспечить оборудование помещений организации и прилегающей к ней территории с учетом доступности для инвалидов и лиц с ограничениями (оборудованными входными группами, выделенными местами на парковках и автостоянках, оборудование  адаптированных лифтов, поручней, обеспечение наличия сменных кресел-колясок, и специально оборудованных санитарно-гигиенических помещений)</a:t>
            </a:r>
          </a:p>
          <a:p>
            <a:pPr indent="358775"/>
            <a:r>
              <a:rPr lang="ru-RU" sz="1000" smtClean="0"/>
              <a:t>Необходимо обеспечить в организации социальной сферы условий доступности, позволяющих инвалидам получать услуги наравне с другими. Обеспечить дублирование звуковой и зрительной информации, дублирование надписей, знаков, прочей важной графической информации с помощью рельефно-точечного шрифта Брайля. Предусмотреть возможность предоставления нуждающимся, услуг по сурдопереводу. Обеспечить альтернативную версию официального интернет-сайта для граждан с ограничениями возможностей по слуху и зрению, если таковой функции еще нет. При необходимости, обеспечить поддержку при инструктировании персонала в отношении сопровождения инвалидов. Предусмотреть возможность дистанционного обучения.</a:t>
            </a:r>
            <a:endParaRPr lang="ru-RU" sz="1000" dirty="0"/>
          </a:p>
        </p:txBody>
      </p:sp>
      <p:graphicFrame>
        <p:nvGraphicFramePr>
          <p:cNvPr id="2" name="Диаграмма 1"/>
          <p:cNvGraphicFramePr/>
          <p:nvPr>
            <p:extLst>
              <p:ext uri="{D42A27DB-BD31-4B8C-83A1-F6EECF244321}">
                <p14:modId xmlns:p14="http://schemas.microsoft.com/office/powerpoint/2010/main" val="1470552456"/>
              </p:ext>
            </p:extLst>
          </p:nvPr>
        </p:nvGraphicFramePr>
        <p:xfrm>
          <a:off x="356205" y="1132114"/>
          <a:ext cx="4793744" cy="600891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60277881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Номер слайда 3"/>
          <p:cNvSpPr>
            <a:spLocks noGrp="1"/>
          </p:cNvSpPr>
          <p:nvPr>
            <p:ph type="sldNum" sz="quarter" idx="10"/>
          </p:nvPr>
        </p:nvSpPr>
        <p:spPr>
          <a:noFill/>
        </p:spPr>
        <p:txBody>
          <a:bodyPr/>
          <a:lstStyle>
            <a:lvl1pPr defTabSz="1044575" eaLnBrk="0" hangingPunct="0">
              <a:defRPr sz="2100">
                <a:solidFill>
                  <a:schemeClr val="tx1"/>
                </a:solidFill>
                <a:latin typeface="Arial" charset="0"/>
              </a:defRPr>
            </a:lvl1pPr>
            <a:lvl2pPr marL="742950" indent="-285750" defTabSz="1044575" eaLnBrk="0" hangingPunct="0">
              <a:defRPr sz="2100">
                <a:solidFill>
                  <a:schemeClr val="tx1"/>
                </a:solidFill>
                <a:latin typeface="Arial" charset="0"/>
              </a:defRPr>
            </a:lvl2pPr>
            <a:lvl3pPr marL="1143000" indent="-228600" defTabSz="1044575" eaLnBrk="0" hangingPunct="0">
              <a:defRPr sz="2100">
                <a:solidFill>
                  <a:schemeClr val="tx1"/>
                </a:solidFill>
                <a:latin typeface="Arial" charset="0"/>
              </a:defRPr>
            </a:lvl3pPr>
            <a:lvl4pPr marL="1600200" indent="-228600" defTabSz="1044575" eaLnBrk="0" hangingPunct="0">
              <a:defRPr sz="2100">
                <a:solidFill>
                  <a:schemeClr val="tx1"/>
                </a:solidFill>
                <a:latin typeface="Arial" charset="0"/>
              </a:defRPr>
            </a:lvl4pPr>
            <a:lvl5pPr marL="2057400" indent="-228600" defTabSz="1044575" eaLnBrk="0" hangingPunct="0">
              <a:defRPr sz="2100">
                <a:solidFill>
                  <a:schemeClr val="tx1"/>
                </a:solidFill>
                <a:latin typeface="Arial" charset="0"/>
              </a:defRPr>
            </a:lvl5pPr>
            <a:lvl6pPr marL="2514600" indent="-228600" defTabSz="1044575" eaLnBrk="0" fontAlgn="base" hangingPunct="0">
              <a:spcBef>
                <a:spcPct val="0"/>
              </a:spcBef>
              <a:spcAft>
                <a:spcPct val="0"/>
              </a:spcAft>
              <a:defRPr sz="2100">
                <a:solidFill>
                  <a:schemeClr val="tx1"/>
                </a:solidFill>
                <a:latin typeface="Arial" charset="0"/>
              </a:defRPr>
            </a:lvl6pPr>
            <a:lvl7pPr marL="2971800" indent="-228600" defTabSz="1044575" eaLnBrk="0" fontAlgn="base" hangingPunct="0">
              <a:spcBef>
                <a:spcPct val="0"/>
              </a:spcBef>
              <a:spcAft>
                <a:spcPct val="0"/>
              </a:spcAft>
              <a:defRPr sz="2100">
                <a:solidFill>
                  <a:schemeClr val="tx1"/>
                </a:solidFill>
                <a:latin typeface="Arial" charset="0"/>
              </a:defRPr>
            </a:lvl7pPr>
            <a:lvl8pPr marL="3429000" indent="-228600" defTabSz="1044575" eaLnBrk="0" fontAlgn="base" hangingPunct="0">
              <a:spcBef>
                <a:spcPct val="0"/>
              </a:spcBef>
              <a:spcAft>
                <a:spcPct val="0"/>
              </a:spcAft>
              <a:defRPr sz="2100">
                <a:solidFill>
                  <a:schemeClr val="tx1"/>
                </a:solidFill>
                <a:latin typeface="Arial" charset="0"/>
              </a:defRPr>
            </a:lvl8pPr>
            <a:lvl9pPr marL="3886200" indent="-228600" defTabSz="1044575" eaLnBrk="0" fontAlgn="base" hangingPunct="0">
              <a:spcBef>
                <a:spcPct val="0"/>
              </a:spcBef>
              <a:spcAft>
                <a:spcPct val="0"/>
              </a:spcAft>
              <a:defRPr sz="2100">
                <a:solidFill>
                  <a:schemeClr val="tx1"/>
                </a:solidFill>
                <a:latin typeface="Arial" charset="0"/>
              </a:defRPr>
            </a:lvl9pPr>
          </a:lstStyle>
          <a:p>
            <a:pPr eaLnBrk="1" hangingPunct="1"/>
            <a:fld id="{8EE03E25-98C0-4A3B-9A0A-2789B67D4F94}" type="slidenum">
              <a:rPr lang="ru-RU" altLang="ru-RU" sz="1000" smtClean="0"/>
              <a:pPr eaLnBrk="1" hangingPunct="1"/>
              <a:t>22</a:t>
            </a:fld>
            <a:endParaRPr lang="ru-RU" altLang="ru-RU" sz="1000" smtClean="0"/>
          </a:p>
        </p:txBody>
      </p:sp>
      <p:grpSp>
        <p:nvGrpSpPr>
          <p:cNvPr id="30" name="Group 25"/>
          <p:cNvGrpSpPr>
            <a:grpSpLocks/>
          </p:cNvGrpSpPr>
          <p:nvPr/>
        </p:nvGrpSpPr>
        <p:grpSpPr bwMode="auto">
          <a:xfrm>
            <a:off x="171501" y="627142"/>
            <a:ext cx="9956894" cy="345456"/>
            <a:chOff x="2200" y="2631"/>
            <a:chExt cx="614" cy="614"/>
          </a:xfrm>
        </p:grpSpPr>
        <p:sp>
          <p:nvSpPr>
            <p:cNvPr id="31" name="Rectangle 27"/>
            <p:cNvSpPr>
              <a:spLocks noChangeArrowheads="1"/>
            </p:cNvSpPr>
            <p:nvPr/>
          </p:nvSpPr>
          <p:spPr bwMode="auto">
            <a:xfrm>
              <a:off x="2200" y="2631"/>
              <a:ext cx="614" cy="614"/>
            </a:xfrm>
            <a:prstGeom prst="rect">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2700000" scaled="1"/>
              <a:tileRect/>
            </a:gradFill>
            <a:ln w="12700">
              <a:solidFill>
                <a:srgbClr val="E7F1E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32" name="Rectangle 28"/>
            <p:cNvSpPr>
              <a:spLocks noChangeArrowheads="1"/>
            </p:cNvSpPr>
            <p:nvPr/>
          </p:nvSpPr>
          <p:spPr bwMode="auto">
            <a:xfrm>
              <a:off x="2251" y="2684"/>
              <a:ext cx="526" cy="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p>
              <a:pPr algn="ctr">
                <a:lnSpc>
                  <a:spcPct val="95000"/>
                </a:lnSpc>
                <a:spcAft>
                  <a:spcPct val="25000"/>
                </a:spcAft>
              </a:pPr>
              <a:r>
                <a:rPr lang="ru-RU" sz="1800" b="1" i="0" dirty="0" smtClean="0">
                  <a:solidFill>
                    <a:schemeClr val="bg1"/>
                  </a:solidFill>
                  <a:latin typeface="Arial Narrow" pitchFamily="34" charset="0"/>
                </a:rPr>
                <a:t>ИТОГОВЫЙ РЕЙТИНГ НОК - 2019</a:t>
              </a:r>
              <a:endParaRPr lang="ru-RU" sz="1100" b="1" i="0" dirty="0">
                <a:solidFill>
                  <a:schemeClr val="bg1"/>
                </a:solidFill>
                <a:latin typeface="Arial Narrow" pitchFamily="34" charset="0"/>
              </a:endParaRPr>
            </a:p>
          </p:txBody>
        </p:sp>
      </p:grpSp>
      <p:sp>
        <p:nvSpPr>
          <p:cNvPr id="16" name="TextBox 15"/>
          <p:cNvSpPr txBox="1"/>
          <p:nvPr/>
        </p:nvSpPr>
        <p:spPr>
          <a:xfrm>
            <a:off x="5263463" y="986440"/>
            <a:ext cx="5429938" cy="3631763"/>
          </a:xfrm>
          <a:prstGeom prst="rect">
            <a:avLst/>
          </a:prstGeom>
          <a:noFill/>
        </p:spPr>
        <p:txBody>
          <a:bodyPr wrap="square" rtlCol="0">
            <a:spAutoFit/>
          </a:bodyPr>
          <a:lstStyle/>
          <a:p>
            <a:pPr indent="358775"/>
            <a:r>
              <a:rPr lang="ru-RU" sz="1000" smtClean="0"/>
              <a:t>Итоговые оценки: 97,7 комфортность условий предоставления услуг, 94,7 баллов, по показателю доступности образовательной организации для обучения инвалидов и лиц с ограниченными возможностями здоровья, 55,3 баллов, по показателю доброжелательности, вежливости, компетентности работников, показатель составил 92,6 баллов. По критериям удовлетворенности качеством образовательной организации, данная организация получила 89,9 баллов. Итоговый показатель по данной организации составил 86 баллов</a:t>
            </a:r>
          </a:p>
          <a:p>
            <a:pPr indent="358775"/>
            <a:r>
              <a:rPr lang="ru-RU" sz="1000" smtClean="0"/>
              <a:t>Необходимо обеспечить оборудование помещений организации и прилегающей к ней территории с учетом доступности для инвалидов и лиц с ограничениями (оборудованными входными группами, выделенными местами на парковках и автостоянках, оборудование  адаптированных лифтов, поручней, обеспечение наличия сменных кресел-колясок, и специально оборудованных санитарно-гигиенических помещений)</a:t>
            </a:r>
          </a:p>
          <a:p>
            <a:pPr indent="358775"/>
            <a:r>
              <a:rPr lang="ru-RU" sz="1000" smtClean="0"/>
              <a:t>Необходимо обеспечить в организации социальной сферы условий доступности, позволяющих инвалидам получать услуги наравне с другими. Обеспечить дублирование звуковой и зрительной информации, дублирование надписей, знаков, прочей важной графической информации с помощью рельефно-точечного шрифта Брайля. Предусмотреть возможность предоставления нуждающимся, услуг по сурдопереводу. Обеспечить альтернативную версию официального интернет-сайта для граждан с ограничениями возможностей по слуху и зрению, если таковой функции еще нет. При необходимости, обеспечить поддержку при инструктировании персонала в отношении сопровождения инвалидов. Предусмотреть возможность дистанционного обучения.</a:t>
            </a:r>
            <a:endParaRPr lang="ru-RU" sz="1000" dirty="0"/>
          </a:p>
        </p:txBody>
      </p:sp>
      <p:graphicFrame>
        <p:nvGraphicFramePr>
          <p:cNvPr id="2" name="Диаграмма 1"/>
          <p:cNvGraphicFramePr/>
          <p:nvPr>
            <p:extLst>
              <p:ext uri="{D42A27DB-BD31-4B8C-83A1-F6EECF244321}">
                <p14:modId xmlns:p14="http://schemas.microsoft.com/office/powerpoint/2010/main" val="2517565963"/>
              </p:ext>
            </p:extLst>
          </p:nvPr>
        </p:nvGraphicFramePr>
        <p:xfrm>
          <a:off x="356205" y="1132114"/>
          <a:ext cx="4793744" cy="600891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96215319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Номер слайда 3"/>
          <p:cNvSpPr>
            <a:spLocks noGrp="1"/>
          </p:cNvSpPr>
          <p:nvPr>
            <p:ph type="sldNum" sz="quarter" idx="10"/>
          </p:nvPr>
        </p:nvSpPr>
        <p:spPr>
          <a:noFill/>
        </p:spPr>
        <p:txBody>
          <a:bodyPr/>
          <a:lstStyle>
            <a:lvl1pPr defTabSz="1044575" eaLnBrk="0" hangingPunct="0">
              <a:defRPr sz="2100">
                <a:solidFill>
                  <a:schemeClr val="tx1"/>
                </a:solidFill>
                <a:latin typeface="Arial" charset="0"/>
              </a:defRPr>
            </a:lvl1pPr>
            <a:lvl2pPr marL="742950" indent="-285750" defTabSz="1044575" eaLnBrk="0" hangingPunct="0">
              <a:defRPr sz="2100">
                <a:solidFill>
                  <a:schemeClr val="tx1"/>
                </a:solidFill>
                <a:latin typeface="Arial" charset="0"/>
              </a:defRPr>
            </a:lvl2pPr>
            <a:lvl3pPr marL="1143000" indent="-228600" defTabSz="1044575" eaLnBrk="0" hangingPunct="0">
              <a:defRPr sz="2100">
                <a:solidFill>
                  <a:schemeClr val="tx1"/>
                </a:solidFill>
                <a:latin typeface="Arial" charset="0"/>
              </a:defRPr>
            </a:lvl3pPr>
            <a:lvl4pPr marL="1600200" indent="-228600" defTabSz="1044575" eaLnBrk="0" hangingPunct="0">
              <a:defRPr sz="2100">
                <a:solidFill>
                  <a:schemeClr val="tx1"/>
                </a:solidFill>
                <a:latin typeface="Arial" charset="0"/>
              </a:defRPr>
            </a:lvl4pPr>
            <a:lvl5pPr marL="2057400" indent="-228600" defTabSz="1044575" eaLnBrk="0" hangingPunct="0">
              <a:defRPr sz="2100">
                <a:solidFill>
                  <a:schemeClr val="tx1"/>
                </a:solidFill>
                <a:latin typeface="Arial" charset="0"/>
              </a:defRPr>
            </a:lvl5pPr>
            <a:lvl6pPr marL="2514600" indent="-228600" defTabSz="1044575" eaLnBrk="0" fontAlgn="base" hangingPunct="0">
              <a:spcBef>
                <a:spcPct val="0"/>
              </a:spcBef>
              <a:spcAft>
                <a:spcPct val="0"/>
              </a:spcAft>
              <a:defRPr sz="2100">
                <a:solidFill>
                  <a:schemeClr val="tx1"/>
                </a:solidFill>
                <a:latin typeface="Arial" charset="0"/>
              </a:defRPr>
            </a:lvl6pPr>
            <a:lvl7pPr marL="2971800" indent="-228600" defTabSz="1044575" eaLnBrk="0" fontAlgn="base" hangingPunct="0">
              <a:spcBef>
                <a:spcPct val="0"/>
              </a:spcBef>
              <a:spcAft>
                <a:spcPct val="0"/>
              </a:spcAft>
              <a:defRPr sz="2100">
                <a:solidFill>
                  <a:schemeClr val="tx1"/>
                </a:solidFill>
                <a:latin typeface="Arial" charset="0"/>
              </a:defRPr>
            </a:lvl7pPr>
            <a:lvl8pPr marL="3429000" indent="-228600" defTabSz="1044575" eaLnBrk="0" fontAlgn="base" hangingPunct="0">
              <a:spcBef>
                <a:spcPct val="0"/>
              </a:spcBef>
              <a:spcAft>
                <a:spcPct val="0"/>
              </a:spcAft>
              <a:defRPr sz="2100">
                <a:solidFill>
                  <a:schemeClr val="tx1"/>
                </a:solidFill>
                <a:latin typeface="Arial" charset="0"/>
              </a:defRPr>
            </a:lvl8pPr>
            <a:lvl9pPr marL="3886200" indent="-228600" defTabSz="1044575" eaLnBrk="0" fontAlgn="base" hangingPunct="0">
              <a:spcBef>
                <a:spcPct val="0"/>
              </a:spcBef>
              <a:spcAft>
                <a:spcPct val="0"/>
              </a:spcAft>
              <a:defRPr sz="2100">
                <a:solidFill>
                  <a:schemeClr val="tx1"/>
                </a:solidFill>
                <a:latin typeface="Arial" charset="0"/>
              </a:defRPr>
            </a:lvl9pPr>
          </a:lstStyle>
          <a:p>
            <a:pPr eaLnBrk="1" hangingPunct="1"/>
            <a:fld id="{8EE03E25-98C0-4A3B-9A0A-2789B67D4F94}" type="slidenum">
              <a:rPr lang="ru-RU" altLang="ru-RU" sz="1000" smtClean="0"/>
              <a:pPr eaLnBrk="1" hangingPunct="1"/>
              <a:t>23</a:t>
            </a:fld>
            <a:endParaRPr lang="ru-RU" altLang="ru-RU" sz="1000" smtClean="0"/>
          </a:p>
        </p:txBody>
      </p:sp>
      <p:grpSp>
        <p:nvGrpSpPr>
          <p:cNvPr id="30" name="Group 25"/>
          <p:cNvGrpSpPr>
            <a:grpSpLocks/>
          </p:cNvGrpSpPr>
          <p:nvPr/>
        </p:nvGrpSpPr>
        <p:grpSpPr bwMode="auto">
          <a:xfrm>
            <a:off x="171501" y="627142"/>
            <a:ext cx="9956894" cy="345456"/>
            <a:chOff x="2200" y="2631"/>
            <a:chExt cx="614" cy="614"/>
          </a:xfrm>
        </p:grpSpPr>
        <p:sp>
          <p:nvSpPr>
            <p:cNvPr id="31" name="Rectangle 27"/>
            <p:cNvSpPr>
              <a:spLocks noChangeArrowheads="1"/>
            </p:cNvSpPr>
            <p:nvPr/>
          </p:nvSpPr>
          <p:spPr bwMode="auto">
            <a:xfrm>
              <a:off x="2200" y="2631"/>
              <a:ext cx="614" cy="614"/>
            </a:xfrm>
            <a:prstGeom prst="rect">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2700000" scaled="1"/>
              <a:tileRect/>
            </a:gradFill>
            <a:ln w="12700">
              <a:solidFill>
                <a:srgbClr val="E7F1E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32" name="Rectangle 28"/>
            <p:cNvSpPr>
              <a:spLocks noChangeArrowheads="1"/>
            </p:cNvSpPr>
            <p:nvPr/>
          </p:nvSpPr>
          <p:spPr bwMode="auto">
            <a:xfrm>
              <a:off x="2251" y="2684"/>
              <a:ext cx="526" cy="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p>
              <a:pPr algn="ctr">
                <a:lnSpc>
                  <a:spcPct val="95000"/>
                </a:lnSpc>
                <a:spcAft>
                  <a:spcPct val="25000"/>
                </a:spcAft>
              </a:pPr>
              <a:r>
                <a:rPr lang="ru-RU" sz="1800" b="1" i="0" dirty="0" smtClean="0">
                  <a:solidFill>
                    <a:schemeClr val="bg1"/>
                  </a:solidFill>
                  <a:latin typeface="Arial Narrow" pitchFamily="34" charset="0"/>
                </a:rPr>
                <a:t>ИТОГОВЫЙ РЕЙТИНГ НОК - 2019</a:t>
              </a:r>
              <a:endParaRPr lang="ru-RU" sz="1100" b="1" i="0" dirty="0">
                <a:solidFill>
                  <a:schemeClr val="bg1"/>
                </a:solidFill>
                <a:latin typeface="Arial Narrow" pitchFamily="34" charset="0"/>
              </a:endParaRPr>
            </a:p>
          </p:txBody>
        </p:sp>
      </p:grpSp>
      <p:sp>
        <p:nvSpPr>
          <p:cNvPr id="16" name="TextBox 15"/>
          <p:cNvSpPr txBox="1"/>
          <p:nvPr/>
        </p:nvSpPr>
        <p:spPr>
          <a:xfrm>
            <a:off x="5263463" y="986440"/>
            <a:ext cx="5429938" cy="3939540"/>
          </a:xfrm>
          <a:prstGeom prst="rect">
            <a:avLst/>
          </a:prstGeom>
          <a:noFill/>
        </p:spPr>
        <p:txBody>
          <a:bodyPr wrap="square" rtlCol="0">
            <a:spAutoFit/>
          </a:bodyPr>
          <a:lstStyle/>
          <a:p>
            <a:pPr indent="358775"/>
            <a:r>
              <a:rPr lang="ru-RU" sz="1000" smtClean="0"/>
              <a:t>Итоговые оценки: 92,8 комфортность условий предоставления услуг, 83,7 баллов, по показателю доступности образовательной организации для обучения инвалидов и лиц с ограниченными возможностями здоровья, 62,4 баллов, по показателю доброжелательности, вежливости, компетентности работников, показатель составил 90,6 баллов. По критериям удовлетворенности качеством образовательной организации, данная организация получила 87,2 баллов. Итоговый показатель по данной организации составил 83,3 баллов</a:t>
            </a:r>
          </a:p>
          <a:p>
            <a:pPr indent="358775"/>
            <a:r>
              <a:rPr lang="ru-RU" sz="1000" smtClean="0"/>
              <a:t>Необходимо ликвидировать элементы, которые являются причиной дискомфорта получателей услуг</a:t>
            </a:r>
          </a:p>
          <a:p>
            <a:pPr indent="358775"/>
            <a:r>
              <a:rPr lang="ru-RU" sz="1000" smtClean="0"/>
              <a:t>Необходимо обеспечить оборудование помещений организации и прилегающей к ней территории с учетом доступности для инвалидов и лиц с ограничениями (оборудованными входными группами, выделенными местами на парковках и автостоянках, оборудование  адаптированных лифтов, поручней, обеспечение наличия сменных кресел-колясок, и специально оборудованных санитарно-гигиенических помещений)</a:t>
            </a:r>
          </a:p>
          <a:p>
            <a:pPr indent="358775"/>
            <a:r>
              <a:rPr lang="ru-RU" sz="1000" smtClean="0"/>
              <a:t>Необходимо обеспечить в организации социальной сферы условий доступности, позволяющих инвалидам получать услуги наравне с другими. Обеспечить дублирование звуковой и зрительной информации, дублирование надписей, знаков, прочей важной графической информации с помощью рельефно-точечного шрифта Брайля. Предусмотреть возможность предоставления нуждающимся, услуг по сурдопереводу. Обеспечить альтернативную версию официального интернет-сайта для граждан с ограничениями возможностей по слуху и зрению, если таковой функции еще нет. При необходимости, обеспечить поддержку при инструктировании персонала в отношении сопровождения инвалидов. Предусмотреть возможность дистанционного обучения.</a:t>
            </a:r>
            <a:endParaRPr lang="ru-RU" sz="1000" dirty="0"/>
          </a:p>
        </p:txBody>
      </p:sp>
      <p:graphicFrame>
        <p:nvGraphicFramePr>
          <p:cNvPr id="2" name="Диаграмма 1"/>
          <p:cNvGraphicFramePr/>
          <p:nvPr>
            <p:extLst>
              <p:ext uri="{D42A27DB-BD31-4B8C-83A1-F6EECF244321}">
                <p14:modId xmlns:p14="http://schemas.microsoft.com/office/powerpoint/2010/main" val="2926366633"/>
              </p:ext>
            </p:extLst>
          </p:nvPr>
        </p:nvGraphicFramePr>
        <p:xfrm>
          <a:off x="356205" y="1132114"/>
          <a:ext cx="4793744" cy="600891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04390014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Номер слайда 3"/>
          <p:cNvSpPr>
            <a:spLocks noGrp="1"/>
          </p:cNvSpPr>
          <p:nvPr>
            <p:ph type="sldNum" sz="quarter" idx="10"/>
          </p:nvPr>
        </p:nvSpPr>
        <p:spPr>
          <a:noFill/>
        </p:spPr>
        <p:txBody>
          <a:bodyPr/>
          <a:lstStyle>
            <a:lvl1pPr defTabSz="1044575" eaLnBrk="0" hangingPunct="0">
              <a:defRPr sz="2100">
                <a:solidFill>
                  <a:schemeClr val="tx1"/>
                </a:solidFill>
                <a:latin typeface="Arial" charset="0"/>
              </a:defRPr>
            </a:lvl1pPr>
            <a:lvl2pPr marL="742950" indent="-285750" defTabSz="1044575" eaLnBrk="0" hangingPunct="0">
              <a:defRPr sz="2100">
                <a:solidFill>
                  <a:schemeClr val="tx1"/>
                </a:solidFill>
                <a:latin typeface="Arial" charset="0"/>
              </a:defRPr>
            </a:lvl2pPr>
            <a:lvl3pPr marL="1143000" indent="-228600" defTabSz="1044575" eaLnBrk="0" hangingPunct="0">
              <a:defRPr sz="2100">
                <a:solidFill>
                  <a:schemeClr val="tx1"/>
                </a:solidFill>
                <a:latin typeface="Arial" charset="0"/>
              </a:defRPr>
            </a:lvl3pPr>
            <a:lvl4pPr marL="1600200" indent="-228600" defTabSz="1044575" eaLnBrk="0" hangingPunct="0">
              <a:defRPr sz="2100">
                <a:solidFill>
                  <a:schemeClr val="tx1"/>
                </a:solidFill>
                <a:latin typeface="Arial" charset="0"/>
              </a:defRPr>
            </a:lvl4pPr>
            <a:lvl5pPr marL="2057400" indent="-228600" defTabSz="1044575" eaLnBrk="0" hangingPunct="0">
              <a:defRPr sz="2100">
                <a:solidFill>
                  <a:schemeClr val="tx1"/>
                </a:solidFill>
                <a:latin typeface="Arial" charset="0"/>
              </a:defRPr>
            </a:lvl5pPr>
            <a:lvl6pPr marL="2514600" indent="-228600" defTabSz="1044575" eaLnBrk="0" fontAlgn="base" hangingPunct="0">
              <a:spcBef>
                <a:spcPct val="0"/>
              </a:spcBef>
              <a:spcAft>
                <a:spcPct val="0"/>
              </a:spcAft>
              <a:defRPr sz="2100">
                <a:solidFill>
                  <a:schemeClr val="tx1"/>
                </a:solidFill>
                <a:latin typeface="Arial" charset="0"/>
              </a:defRPr>
            </a:lvl6pPr>
            <a:lvl7pPr marL="2971800" indent="-228600" defTabSz="1044575" eaLnBrk="0" fontAlgn="base" hangingPunct="0">
              <a:spcBef>
                <a:spcPct val="0"/>
              </a:spcBef>
              <a:spcAft>
                <a:spcPct val="0"/>
              </a:spcAft>
              <a:defRPr sz="2100">
                <a:solidFill>
                  <a:schemeClr val="tx1"/>
                </a:solidFill>
                <a:latin typeface="Arial" charset="0"/>
              </a:defRPr>
            </a:lvl7pPr>
            <a:lvl8pPr marL="3429000" indent="-228600" defTabSz="1044575" eaLnBrk="0" fontAlgn="base" hangingPunct="0">
              <a:spcBef>
                <a:spcPct val="0"/>
              </a:spcBef>
              <a:spcAft>
                <a:spcPct val="0"/>
              </a:spcAft>
              <a:defRPr sz="2100">
                <a:solidFill>
                  <a:schemeClr val="tx1"/>
                </a:solidFill>
                <a:latin typeface="Arial" charset="0"/>
              </a:defRPr>
            </a:lvl8pPr>
            <a:lvl9pPr marL="3886200" indent="-228600" defTabSz="1044575" eaLnBrk="0" fontAlgn="base" hangingPunct="0">
              <a:spcBef>
                <a:spcPct val="0"/>
              </a:spcBef>
              <a:spcAft>
                <a:spcPct val="0"/>
              </a:spcAft>
              <a:defRPr sz="2100">
                <a:solidFill>
                  <a:schemeClr val="tx1"/>
                </a:solidFill>
                <a:latin typeface="Arial" charset="0"/>
              </a:defRPr>
            </a:lvl9pPr>
          </a:lstStyle>
          <a:p>
            <a:pPr eaLnBrk="1" hangingPunct="1"/>
            <a:fld id="{8EE03E25-98C0-4A3B-9A0A-2789B67D4F94}" type="slidenum">
              <a:rPr lang="ru-RU" altLang="ru-RU" sz="1000" smtClean="0"/>
              <a:pPr eaLnBrk="1" hangingPunct="1"/>
              <a:t>24</a:t>
            </a:fld>
            <a:endParaRPr lang="ru-RU" altLang="ru-RU" sz="1000" smtClean="0"/>
          </a:p>
        </p:txBody>
      </p:sp>
      <p:grpSp>
        <p:nvGrpSpPr>
          <p:cNvPr id="30" name="Group 25"/>
          <p:cNvGrpSpPr>
            <a:grpSpLocks/>
          </p:cNvGrpSpPr>
          <p:nvPr/>
        </p:nvGrpSpPr>
        <p:grpSpPr bwMode="auto">
          <a:xfrm>
            <a:off x="171501" y="627142"/>
            <a:ext cx="9956894" cy="345456"/>
            <a:chOff x="2200" y="2631"/>
            <a:chExt cx="614" cy="614"/>
          </a:xfrm>
        </p:grpSpPr>
        <p:sp>
          <p:nvSpPr>
            <p:cNvPr id="31" name="Rectangle 27"/>
            <p:cNvSpPr>
              <a:spLocks noChangeArrowheads="1"/>
            </p:cNvSpPr>
            <p:nvPr/>
          </p:nvSpPr>
          <p:spPr bwMode="auto">
            <a:xfrm>
              <a:off x="2200" y="2631"/>
              <a:ext cx="614" cy="614"/>
            </a:xfrm>
            <a:prstGeom prst="rect">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2700000" scaled="1"/>
              <a:tileRect/>
            </a:gradFill>
            <a:ln w="12700">
              <a:solidFill>
                <a:srgbClr val="E7F1E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32" name="Rectangle 28"/>
            <p:cNvSpPr>
              <a:spLocks noChangeArrowheads="1"/>
            </p:cNvSpPr>
            <p:nvPr/>
          </p:nvSpPr>
          <p:spPr bwMode="auto">
            <a:xfrm>
              <a:off x="2251" y="2684"/>
              <a:ext cx="526" cy="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p>
              <a:pPr algn="ctr">
                <a:lnSpc>
                  <a:spcPct val="95000"/>
                </a:lnSpc>
                <a:spcAft>
                  <a:spcPct val="25000"/>
                </a:spcAft>
              </a:pPr>
              <a:r>
                <a:rPr lang="ru-RU" sz="1800" b="1" i="0" dirty="0" smtClean="0">
                  <a:solidFill>
                    <a:schemeClr val="bg1"/>
                  </a:solidFill>
                  <a:latin typeface="Arial Narrow" pitchFamily="34" charset="0"/>
                </a:rPr>
                <a:t>ИТОГОВЫЙ РЕЙТИНГ НОК - 2019</a:t>
              </a:r>
              <a:endParaRPr lang="ru-RU" sz="1100" b="1" i="0" dirty="0">
                <a:solidFill>
                  <a:schemeClr val="bg1"/>
                </a:solidFill>
                <a:latin typeface="Arial Narrow" pitchFamily="34" charset="0"/>
              </a:endParaRPr>
            </a:p>
          </p:txBody>
        </p:sp>
      </p:grpSp>
      <p:sp>
        <p:nvSpPr>
          <p:cNvPr id="16" name="TextBox 15"/>
          <p:cNvSpPr txBox="1"/>
          <p:nvPr/>
        </p:nvSpPr>
        <p:spPr>
          <a:xfrm>
            <a:off x="5263463" y="986440"/>
            <a:ext cx="5429938" cy="3631763"/>
          </a:xfrm>
          <a:prstGeom prst="rect">
            <a:avLst/>
          </a:prstGeom>
          <a:noFill/>
        </p:spPr>
        <p:txBody>
          <a:bodyPr wrap="square" rtlCol="0">
            <a:spAutoFit/>
          </a:bodyPr>
          <a:lstStyle/>
          <a:p>
            <a:pPr indent="358775"/>
            <a:r>
              <a:rPr lang="ru-RU" sz="1000" smtClean="0"/>
              <a:t>Итоговые оценки: 97,4 комфортность условий предоставления услуг, 94,7 баллов, по показателю доступности образовательной организации для обучения инвалидов и лиц с ограниченными возможностями здоровья, 36,5 баллов, по показателю доброжелательности, вежливости, компетентности работников, показатель составил 92 баллов. По критериям удовлетворенности качеством образовательной организации, данная организация получила 87 баллов. Итоговый показатель по данной организации составил 81,5 баллов</a:t>
            </a:r>
          </a:p>
          <a:p>
            <a:pPr indent="358775"/>
            <a:r>
              <a:rPr lang="ru-RU" sz="1000" smtClean="0"/>
              <a:t>Необходимо обеспечить оборудование помещений организации и прилегающей к ней территории с учетом доступности для инвалидов и лиц с ограничениями (оборудованными входными группами, выделенными местами на парковках и автостоянках, оборудование  адаптированных лифтов, поручней, обеспечение наличия сменных кресел-колясок, и специально оборудованных санитарно-гигиенических помещений)</a:t>
            </a:r>
          </a:p>
          <a:p>
            <a:pPr indent="358775"/>
            <a:r>
              <a:rPr lang="ru-RU" sz="1000" smtClean="0"/>
              <a:t>Необходимо обеспечить в организации социальной сферы условий доступности, позволяющих инвалидам получать услуги наравне с другими. Обеспечить дублирование звуковой и зрительной информации, дублирование надписей, знаков, прочей важной графической информации с помощью рельефно-точечного шрифта Брайля. Предусмотреть возможность предоставления нуждающимся, услуг по сурдопереводу. Обеспечить альтернативную версию официального интернет-сайта для граждан с ограничениями возможностей по слуху и зрению, если таковой функции еще нет. При необходимости, обеспечить поддержку при инструктировании персонала в отношении сопровождения инвалидов. Предусмотреть возможность дистанционного обучения.</a:t>
            </a:r>
            <a:endParaRPr lang="ru-RU" sz="1000" dirty="0"/>
          </a:p>
        </p:txBody>
      </p:sp>
      <p:graphicFrame>
        <p:nvGraphicFramePr>
          <p:cNvPr id="2" name="Диаграмма 1"/>
          <p:cNvGraphicFramePr/>
          <p:nvPr>
            <p:extLst>
              <p:ext uri="{D42A27DB-BD31-4B8C-83A1-F6EECF244321}">
                <p14:modId xmlns:p14="http://schemas.microsoft.com/office/powerpoint/2010/main" val="1134509621"/>
              </p:ext>
            </p:extLst>
          </p:nvPr>
        </p:nvGraphicFramePr>
        <p:xfrm>
          <a:off x="356205" y="1132114"/>
          <a:ext cx="4793744" cy="600891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62143790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Номер слайда 3"/>
          <p:cNvSpPr>
            <a:spLocks noGrp="1"/>
          </p:cNvSpPr>
          <p:nvPr>
            <p:ph type="sldNum" sz="quarter" idx="10"/>
          </p:nvPr>
        </p:nvSpPr>
        <p:spPr>
          <a:noFill/>
        </p:spPr>
        <p:txBody>
          <a:bodyPr/>
          <a:lstStyle>
            <a:lvl1pPr defTabSz="1044575" eaLnBrk="0" hangingPunct="0">
              <a:defRPr sz="2100">
                <a:solidFill>
                  <a:schemeClr val="tx1"/>
                </a:solidFill>
                <a:latin typeface="Arial" charset="0"/>
              </a:defRPr>
            </a:lvl1pPr>
            <a:lvl2pPr marL="742950" indent="-285750" defTabSz="1044575" eaLnBrk="0" hangingPunct="0">
              <a:defRPr sz="2100">
                <a:solidFill>
                  <a:schemeClr val="tx1"/>
                </a:solidFill>
                <a:latin typeface="Arial" charset="0"/>
              </a:defRPr>
            </a:lvl2pPr>
            <a:lvl3pPr marL="1143000" indent="-228600" defTabSz="1044575" eaLnBrk="0" hangingPunct="0">
              <a:defRPr sz="2100">
                <a:solidFill>
                  <a:schemeClr val="tx1"/>
                </a:solidFill>
                <a:latin typeface="Arial" charset="0"/>
              </a:defRPr>
            </a:lvl3pPr>
            <a:lvl4pPr marL="1600200" indent="-228600" defTabSz="1044575" eaLnBrk="0" hangingPunct="0">
              <a:defRPr sz="2100">
                <a:solidFill>
                  <a:schemeClr val="tx1"/>
                </a:solidFill>
                <a:latin typeface="Arial" charset="0"/>
              </a:defRPr>
            </a:lvl4pPr>
            <a:lvl5pPr marL="2057400" indent="-228600" defTabSz="1044575" eaLnBrk="0" hangingPunct="0">
              <a:defRPr sz="2100">
                <a:solidFill>
                  <a:schemeClr val="tx1"/>
                </a:solidFill>
                <a:latin typeface="Arial" charset="0"/>
              </a:defRPr>
            </a:lvl5pPr>
            <a:lvl6pPr marL="2514600" indent="-228600" defTabSz="1044575" eaLnBrk="0" fontAlgn="base" hangingPunct="0">
              <a:spcBef>
                <a:spcPct val="0"/>
              </a:spcBef>
              <a:spcAft>
                <a:spcPct val="0"/>
              </a:spcAft>
              <a:defRPr sz="2100">
                <a:solidFill>
                  <a:schemeClr val="tx1"/>
                </a:solidFill>
                <a:latin typeface="Arial" charset="0"/>
              </a:defRPr>
            </a:lvl6pPr>
            <a:lvl7pPr marL="2971800" indent="-228600" defTabSz="1044575" eaLnBrk="0" fontAlgn="base" hangingPunct="0">
              <a:spcBef>
                <a:spcPct val="0"/>
              </a:spcBef>
              <a:spcAft>
                <a:spcPct val="0"/>
              </a:spcAft>
              <a:defRPr sz="2100">
                <a:solidFill>
                  <a:schemeClr val="tx1"/>
                </a:solidFill>
                <a:latin typeface="Arial" charset="0"/>
              </a:defRPr>
            </a:lvl7pPr>
            <a:lvl8pPr marL="3429000" indent="-228600" defTabSz="1044575" eaLnBrk="0" fontAlgn="base" hangingPunct="0">
              <a:spcBef>
                <a:spcPct val="0"/>
              </a:spcBef>
              <a:spcAft>
                <a:spcPct val="0"/>
              </a:spcAft>
              <a:defRPr sz="2100">
                <a:solidFill>
                  <a:schemeClr val="tx1"/>
                </a:solidFill>
                <a:latin typeface="Arial" charset="0"/>
              </a:defRPr>
            </a:lvl8pPr>
            <a:lvl9pPr marL="3886200" indent="-228600" defTabSz="1044575" eaLnBrk="0" fontAlgn="base" hangingPunct="0">
              <a:spcBef>
                <a:spcPct val="0"/>
              </a:spcBef>
              <a:spcAft>
                <a:spcPct val="0"/>
              </a:spcAft>
              <a:defRPr sz="2100">
                <a:solidFill>
                  <a:schemeClr val="tx1"/>
                </a:solidFill>
                <a:latin typeface="Arial" charset="0"/>
              </a:defRPr>
            </a:lvl9pPr>
          </a:lstStyle>
          <a:p>
            <a:pPr eaLnBrk="1" hangingPunct="1"/>
            <a:fld id="{8EE03E25-98C0-4A3B-9A0A-2789B67D4F94}" type="slidenum">
              <a:rPr lang="ru-RU" altLang="ru-RU" sz="1000" smtClean="0"/>
              <a:pPr eaLnBrk="1" hangingPunct="1"/>
              <a:t>25</a:t>
            </a:fld>
            <a:endParaRPr lang="ru-RU" altLang="ru-RU" sz="1000" smtClean="0"/>
          </a:p>
        </p:txBody>
      </p:sp>
      <p:grpSp>
        <p:nvGrpSpPr>
          <p:cNvPr id="30" name="Group 25"/>
          <p:cNvGrpSpPr>
            <a:grpSpLocks/>
          </p:cNvGrpSpPr>
          <p:nvPr/>
        </p:nvGrpSpPr>
        <p:grpSpPr bwMode="auto">
          <a:xfrm>
            <a:off x="171501" y="627142"/>
            <a:ext cx="9956894" cy="345456"/>
            <a:chOff x="2200" y="2631"/>
            <a:chExt cx="614" cy="614"/>
          </a:xfrm>
        </p:grpSpPr>
        <p:sp>
          <p:nvSpPr>
            <p:cNvPr id="31" name="Rectangle 27"/>
            <p:cNvSpPr>
              <a:spLocks noChangeArrowheads="1"/>
            </p:cNvSpPr>
            <p:nvPr/>
          </p:nvSpPr>
          <p:spPr bwMode="auto">
            <a:xfrm>
              <a:off x="2200" y="2631"/>
              <a:ext cx="614" cy="614"/>
            </a:xfrm>
            <a:prstGeom prst="rect">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2700000" scaled="1"/>
              <a:tileRect/>
            </a:gradFill>
            <a:ln w="12700">
              <a:solidFill>
                <a:srgbClr val="E7F1E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32" name="Rectangle 28"/>
            <p:cNvSpPr>
              <a:spLocks noChangeArrowheads="1"/>
            </p:cNvSpPr>
            <p:nvPr/>
          </p:nvSpPr>
          <p:spPr bwMode="auto">
            <a:xfrm>
              <a:off x="2251" y="2684"/>
              <a:ext cx="526" cy="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p>
              <a:pPr algn="ctr">
                <a:lnSpc>
                  <a:spcPct val="95000"/>
                </a:lnSpc>
                <a:spcAft>
                  <a:spcPct val="25000"/>
                </a:spcAft>
              </a:pPr>
              <a:r>
                <a:rPr lang="ru-RU" sz="1800" b="1" i="0" dirty="0" smtClean="0">
                  <a:solidFill>
                    <a:schemeClr val="bg1"/>
                  </a:solidFill>
                  <a:latin typeface="Arial Narrow" pitchFamily="34" charset="0"/>
                </a:rPr>
                <a:t>ИТОГОВЫЙ РЕЙТИНГ НОК - 2019</a:t>
              </a:r>
              <a:endParaRPr lang="ru-RU" sz="1100" b="1" i="0" dirty="0">
                <a:solidFill>
                  <a:schemeClr val="bg1"/>
                </a:solidFill>
                <a:latin typeface="Arial Narrow" pitchFamily="34" charset="0"/>
              </a:endParaRPr>
            </a:p>
          </p:txBody>
        </p:sp>
      </p:grpSp>
      <p:sp>
        <p:nvSpPr>
          <p:cNvPr id="16" name="TextBox 15"/>
          <p:cNvSpPr txBox="1"/>
          <p:nvPr/>
        </p:nvSpPr>
        <p:spPr>
          <a:xfrm>
            <a:off x="5263463" y="986440"/>
            <a:ext cx="5429938" cy="4555093"/>
          </a:xfrm>
          <a:prstGeom prst="rect">
            <a:avLst/>
          </a:prstGeom>
          <a:noFill/>
        </p:spPr>
        <p:txBody>
          <a:bodyPr wrap="square" rtlCol="0">
            <a:spAutoFit/>
          </a:bodyPr>
          <a:lstStyle/>
          <a:p>
            <a:pPr indent="358775"/>
            <a:r>
              <a:rPr lang="ru-RU" sz="1000" smtClean="0"/>
              <a:t>Итоговые оценки: 95,2 комфортность условий предоставления услуг, 87 баллов, по показателю доступности образовательной организации для обучения инвалидов и лиц с ограниченными возможностями здоровья, 56,5 баллов, по показателю доброжелательности, вежливости, компетентности работников, показатель составил 84,2 баллов. По критериям удовлетворенности качеством образовательной организации, данная организация получила 81,9 баллов. Итоговый показатель по данной организации составил 81 баллов</a:t>
            </a:r>
          </a:p>
          <a:p>
            <a:pPr indent="358775"/>
            <a:r>
              <a:rPr lang="ru-RU" sz="1000" smtClean="0"/>
              <a:t>Необходимо ликвидировать элементы, которые являются причиной дискомфорта получателей услуг</a:t>
            </a:r>
          </a:p>
          <a:p>
            <a:pPr indent="358775"/>
            <a:r>
              <a:rPr lang="ru-RU" sz="1000" smtClean="0"/>
              <a:t>Необходимо обеспечить оборудование помещений организации и прилегающей к ней территории с учетом доступности для инвалидов и лиц с ограничениями (оборудованными входными группами, выделенными местами на парковках и автостоянках, оборудование  адаптированных лифтов, поручней, обеспечение наличия сменных кресел-колясок, и специально оборудованных санитарно-гигиенических помещений)</a:t>
            </a:r>
          </a:p>
          <a:p>
            <a:pPr indent="358775"/>
            <a:r>
              <a:rPr lang="ru-RU" sz="1000" smtClean="0"/>
              <a:t>Необходимо обеспечить в организации социальной сферы условий доступности, позволяющих инвалидам получать услуги наравне с другими. Обеспечить дублирование звуковой и зрительной информации, дублирование надписей, знаков, прочей важной графической информации с помощью рельефно-точечного шрифта Брайля. Предусмотреть возможность предоставления нуждающимся, услуг по сурдопереводу. Обеспечить альтернативную версию официального интернет-сайта для граждан с ограничениями возможностей по слуху и зрению, если таковой функции еще нет. При необходимости, обеспечить поддержку при инструктировании персонала в отношении сопровождения инвалидов. Предусмотреть возможность дистанционного обучения.</a:t>
            </a:r>
          </a:p>
          <a:p>
            <a:pPr indent="358775"/>
            <a:r>
              <a:rPr lang="ru-RU" sz="1000" smtClean="0"/>
              <a:t>Необходимо с помощью обратной связи с получателями услуг, выяснить что еще, помимо факторов, освещенных в данном исследовании, может влиять на неудовлетворенность доступностью данной организации для инвалидов. Принять меры по устранению и этих недостатков тоже.</a:t>
            </a:r>
            <a:endParaRPr lang="ru-RU" sz="1000" dirty="0"/>
          </a:p>
        </p:txBody>
      </p:sp>
      <p:graphicFrame>
        <p:nvGraphicFramePr>
          <p:cNvPr id="2" name="Диаграмма 1"/>
          <p:cNvGraphicFramePr/>
          <p:nvPr>
            <p:extLst>
              <p:ext uri="{D42A27DB-BD31-4B8C-83A1-F6EECF244321}">
                <p14:modId xmlns:p14="http://schemas.microsoft.com/office/powerpoint/2010/main" val="2466861890"/>
              </p:ext>
            </p:extLst>
          </p:nvPr>
        </p:nvGraphicFramePr>
        <p:xfrm>
          <a:off x="356205" y="1132114"/>
          <a:ext cx="4793744" cy="600891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26307982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Номер слайда 3"/>
          <p:cNvSpPr>
            <a:spLocks noGrp="1"/>
          </p:cNvSpPr>
          <p:nvPr>
            <p:ph type="sldNum" sz="quarter" idx="10"/>
          </p:nvPr>
        </p:nvSpPr>
        <p:spPr>
          <a:noFill/>
        </p:spPr>
        <p:txBody>
          <a:bodyPr/>
          <a:lstStyle>
            <a:lvl1pPr defTabSz="1044575" eaLnBrk="0" hangingPunct="0">
              <a:defRPr sz="2100">
                <a:solidFill>
                  <a:schemeClr val="tx1"/>
                </a:solidFill>
                <a:latin typeface="Arial" charset="0"/>
              </a:defRPr>
            </a:lvl1pPr>
            <a:lvl2pPr marL="742950" indent="-285750" defTabSz="1044575" eaLnBrk="0" hangingPunct="0">
              <a:defRPr sz="2100">
                <a:solidFill>
                  <a:schemeClr val="tx1"/>
                </a:solidFill>
                <a:latin typeface="Arial" charset="0"/>
              </a:defRPr>
            </a:lvl2pPr>
            <a:lvl3pPr marL="1143000" indent="-228600" defTabSz="1044575" eaLnBrk="0" hangingPunct="0">
              <a:defRPr sz="2100">
                <a:solidFill>
                  <a:schemeClr val="tx1"/>
                </a:solidFill>
                <a:latin typeface="Arial" charset="0"/>
              </a:defRPr>
            </a:lvl3pPr>
            <a:lvl4pPr marL="1600200" indent="-228600" defTabSz="1044575" eaLnBrk="0" hangingPunct="0">
              <a:defRPr sz="2100">
                <a:solidFill>
                  <a:schemeClr val="tx1"/>
                </a:solidFill>
                <a:latin typeface="Arial" charset="0"/>
              </a:defRPr>
            </a:lvl4pPr>
            <a:lvl5pPr marL="2057400" indent="-228600" defTabSz="1044575" eaLnBrk="0" hangingPunct="0">
              <a:defRPr sz="2100">
                <a:solidFill>
                  <a:schemeClr val="tx1"/>
                </a:solidFill>
                <a:latin typeface="Arial" charset="0"/>
              </a:defRPr>
            </a:lvl5pPr>
            <a:lvl6pPr marL="2514600" indent="-228600" defTabSz="1044575" eaLnBrk="0" fontAlgn="base" hangingPunct="0">
              <a:spcBef>
                <a:spcPct val="0"/>
              </a:spcBef>
              <a:spcAft>
                <a:spcPct val="0"/>
              </a:spcAft>
              <a:defRPr sz="2100">
                <a:solidFill>
                  <a:schemeClr val="tx1"/>
                </a:solidFill>
                <a:latin typeface="Arial" charset="0"/>
              </a:defRPr>
            </a:lvl6pPr>
            <a:lvl7pPr marL="2971800" indent="-228600" defTabSz="1044575" eaLnBrk="0" fontAlgn="base" hangingPunct="0">
              <a:spcBef>
                <a:spcPct val="0"/>
              </a:spcBef>
              <a:spcAft>
                <a:spcPct val="0"/>
              </a:spcAft>
              <a:defRPr sz="2100">
                <a:solidFill>
                  <a:schemeClr val="tx1"/>
                </a:solidFill>
                <a:latin typeface="Arial" charset="0"/>
              </a:defRPr>
            </a:lvl7pPr>
            <a:lvl8pPr marL="3429000" indent="-228600" defTabSz="1044575" eaLnBrk="0" fontAlgn="base" hangingPunct="0">
              <a:spcBef>
                <a:spcPct val="0"/>
              </a:spcBef>
              <a:spcAft>
                <a:spcPct val="0"/>
              </a:spcAft>
              <a:defRPr sz="2100">
                <a:solidFill>
                  <a:schemeClr val="tx1"/>
                </a:solidFill>
                <a:latin typeface="Arial" charset="0"/>
              </a:defRPr>
            </a:lvl8pPr>
            <a:lvl9pPr marL="3886200" indent="-228600" defTabSz="1044575" eaLnBrk="0" fontAlgn="base" hangingPunct="0">
              <a:spcBef>
                <a:spcPct val="0"/>
              </a:spcBef>
              <a:spcAft>
                <a:spcPct val="0"/>
              </a:spcAft>
              <a:defRPr sz="2100">
                <a:solidFill>
                  <a:schemeClr val="tx1"/>
                </a:solidFill>
                <a:latin typeface="Arial" charset="0"/>
              </a:defRPr>
            </a:lvl9pPr>
          </a:lstStyle>
          <a:p>
            <a:pPr eaLnBrk="1" hangingPunct="1"/>
            <a:fld id="{8EE03E25-98C0-4A3B-9A0A-2789B67D4F94}" type="slidenum">
              <a:rPr lang="ru-RU" altLang="ru-RU" sz="1000" smtClean="0"/>
              <a:pPr eaLnBrk="1" hangingPunct="1"/>
              <a:t>26</a:t>
            </a:fld>
            <a:endParaRPr lang="ru-RU" altLang="ru-RU" sz="1000" smtClean="0"/>
          </a:p>
        </p:txBody>
      </p:sp>
      <p:grpSp>
        <p:nvGrpSpPr>
          <p:cNvPr id="30" name="Group 25"/>
          <p:cNvGrpSpPr>
            <a:grpSpLocks/>
          </p:cNvGrpSpPr>
          <p:nvPr/>
        </p:nvGrpSpPr>
        <p:grpSpPr bwMode="auto">
          <a:xfrm>
            <a:off x="171501" y="627142"/>
            <a:ext cx="9956894" cy="345456"/>
            <a:chOff x="2200" y="2631"/>
            <a:chExt cx="614" cy="614"/>
          </a:xfrm>
        </p:grpSpPr>
        <p:sp>
          <p:nvSpPr>
            <p:cNvPr id="31" name="Rectangle 27"/>
            <p:cNvSpPr>
              <a:spLocks noChangeArrowheads="1"/>
            </p:cNvSpPr>
            <p:nvPr/>
          </p:nvSpPr>
          <p:spPr bwMode="auto">
            <a:xfrm>
              <a:off x="2200" y="2631"/>
              <a:ext cx="614" cy="614"/>
            </a:xfrm>
            <a:prstGeom prst="rect">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2700000" scaled="1"/>
              <a:tileRect/>
            </a:gradFill>
            <a:ln w="12700">
              <a:solidFill>
                <a:srgbClr val="E7F1E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32" name="Rectangle 28"/>
            <p:cNvSpPr>
              <a:spLocks noChangeArrowheads="1"/>
            </p:cNvSpPr>
            <p:nvPr/>
          </p:nvSpPr>
          <p:spPr bwMode="auto">
            <a:xfrm>
              <a:off x="2251" y="2684"/>
              <a:ext cx="526" cy="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p>
              <a:pPr algn="ctr">
                <a:lnSpc>
                  <a:spcPct val="95000"/>
                </a:lnSpc>
                <a:spcAft>
                  <a:spcPct val="25000"/>
                </a:spcAft>
              </a:pPr>
              <a:r>
                <a:rPr lang="ru-RU" sz="1800" b="1" i="0" dirty="0" smtClean="0">
                  <a:solidFill>
                    <a:schemeClr val="bg1"/>
                  </a:solidFill>
                  <a:latin typeface="Arial Narrow" pitchFamily="34" charset="0"/>
                </a:rPr>
                <a:t>ИТОГОВЫЙ РЕЙТИНГ НОК - 2019</a:t>
              </a:r>
              <a:endParaRPr lang="ru-RU" sz="1100" b="1" i="0" dirty="0">
                <a:solidFill>
                  <a:schemeClr val="bg1"/>
                </a:solidFill>
                <a:latin typeface="Arial Narrow" pitchFamily="34" charset="0"/>
              </a:endParaRPr>
            </a:p>
          </p:txBody>
        </p:sp>
      </p:grpSp>
      <p:sp>
        <p:nvSpPr>
          <p:cNvPr id="16" name="TextBox 15"/>
          <p:cNvSpPr txBox="1"/>
          <p:nvPr/>
        </p:nvSpPr>
        <p:spPr>
          <a:xfrm>
            <a:off x="5263463" y="986440"/>
            <a:ext cx="5429938" cy="4247317"/>
          </a:xfrm>
          <a:prstGeom prst="rect">
            <a:avLst/>
          </a:prstGeom>
          <a:noFill/>
        </p:spPr>
        <p:txBody>
          <a:bodyPr wrap="square" rtlCol="0">
            <a:spAutoFit/>
          </a:bodyPr>
          <a:lstStyle/>
          <a:p>
            <a:pPr indent="358775"/>
            <a:r>
              <a:rPr lang="ru-RU" sz="1000" smtClean="0"/>
              <a:t>Итоговые оценки: 91,5 комфортность условий предоставления услуг, 92 баллов, по показателю доступности образовательной организации для обучения инвалидов и лиц с ограниченными возможностями здоровья, 36 баллов, по показателю доброжелательности, вежливости, компетентности работников, показатель составил 88 баллов. По критериям удовлетворенности качеством образовательной организации, данная организация получила 87,9 баллов. Итоговый показатель по данной организации составил 79,1 баллов</a:t>
            </a:r>
          </a:p>
          <a:p>
            <a:pPr indent="358775"/>
            <a:r>
              <a:rPr lang="ru-RU" sz="1000" smtClean="0"/>
              <a:t>Необходимо обеспечить оборудование помещений организации и прилегающей к ней территории с учетом доступности для инвалидов и лиц с ограничениями (оборудованными входными группами, выделенными местами на парковках и автостоянках, оборудование  адаптированных лифтов, поручней, обеспечение наличия сменных кресел-колясок, и специально оборудованных санитарно-гигиенических помещений)</a:t>
            </a:r>
          </a:p>
          <a:p>
            <a:pPr indent="358775"/>
            <a:r>
              <a:rPr lang="ru-RU" sz="1000" smtClean="0"/>
              <a:t>Необходимо обеспечить в организации социальной сферы условий доступности, позволяющих инвалидам получать услуги наравне с другими. Обеспечить дублирование звуковой и зрительной информации, дублирование надписей, знаков, прочей важной графической информации с помощью рельефно-точечного шрифта Брайля. Предусмотреть возможность предоставления нуждающимся, услуг по сурдопереводу. Обеспечить альтернативную версию официального интернет-сайта для граждан с ограничениями возможностей по слуху и зрению, если таковой функции еще нет. При необходимости, обеспечить поддержку при инструктировании персонала в отношении сопровождения инвалидов. Предусмотреть возможность дистанционного обучения.</a:t>
            </a:r>
          </a:p>
          <a:p>
            <a:pPr indent="358775"/>
            <a:r>
              <a:rPr lang="ru-RU" sz="1000" smtClean="0"/>
              <a:t>Необходимо с помощью обратной связи с получателями услуг, выяснить что еще, помимо факторов, освещенных в данном исследовании, может влиять на неудовлетворенность доступностью данной организации для инвалидов. Принять меры по устранению и этих недостатков тоже.</a:t>
            </a:r>
            <a:endParaRPr lang="ru-RU" sz="1000" dirty="0"/>
          </a:p>
        </p:txBody>
      </p:sp>
      <p:graphicFrame>
        <p:nvGraphicFramePr>
          <p:cNvPr id="2" name="Диаграмма 1"/>
          <p:cNvGraphicFramePr/>
          <p:nvPr>
            <p:extLst>
              <p:ext uri="{D42A27DB-BD31-4B8C-83A1-F6EECF244321}">
                <p14:modId xmlns:p14="http://schemas.microsoft.com/office/powerpoint/2010/main" val="247983423"/>
              </p:ext>
            </p:extLst>
          </p:nvPr>
        </p:nvGraphicFramePr>
        <p:xfrm>
          <a:off x="356205" y="1132114"/>
          <a:ext cx="4793744" cy="600891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68176262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Номер слайда 3"/>
          <p:cNvSpPr>
            <a:spLocks noGrp="1"/>
          </p:cNvSpPr>
          <p:nvPr>
            <p:ph type="sldNum" sz="quarter" idx="10"/>
          </p:nvPr>
        </p:nvSpPr>
        <p:spPr>
          <a:noFill/>
        </p:spPr>
        <p:txBody>
          <a:bodyPr/>
          <a:lstStyle>
            <a:lvl1pPr defTabSz="1044575" eaLnBrk="0" hangingPunct="0">
              <a:defRPr sz="2100">
                <a:solidFill>
                  <a:schemeClr val="tx1"/>
                </a:solidFill>
                <a:latin typeface="Arial" charset="0"/>
              </a:defRPr>
            </a:lvl1pPr>
            <a:lvl2pPr marL="742950" indent="-285750" defTabSz="1044575" eaLnBrk="0" hangingPunct="0">
              <a:defRPr sz="2100">
                <a:solidFill>
                  <a:schemeClr val="tx1"/>
                </a:solidFill>
                <a:latin typeface="Arial" charset="0"/>
              </a:defRPr>
            </a:lvl2pPr>
            <a:lvl3pPr marL="1143000" indent="-228600" defTabSz="1044575" eaLnBrk="0" hangingPunct="0">
              <a:defRPr sz="2100">
                <a:solidFill>
                  <a:schemeClr val="tx1"/>
                </a:solidFill>
                <a:latin typeface="Arial" charset="0"/>
              </a:defRPr>
            </a:lvl3pPr>
            <a:lvl4pPr marL="1600200" indent="-228600" defTabSz="1044575" eaLnBrk="0" hangingPunct="0">
              <a:defRPr sz="2100">
                <a:solidFill>
                  <a:schemeClr val="tx1"/>
                </a:solidFill>
                <a:latin typeface="Arial" charset="0"/>
              </a:defRPr>
            </a:lvl4pPr>
            <a:lvl5pPr marL="2057400" indent="-228600" defTabSz="1044575" eaLnBrk="0" hangingPunct="0">
              <a:defRPr sz="2100">
                <a:solidFill>
                  <a:schemeClr val="tx1"/>
                </a:solidFill>
                <a:latin typeface="Arial" charset="0"/>
              </a:defRPr>
            </a:lvl5pPr>
            <a:lvl6pPr marL="2514600" indent="-228600" defTabSz="1044575" eaLnBrk="0" fontAlgn="base" hangingPunct="0">
              <a:spcBef>
                <a:spcPct val="0"/>
              </a:spcBef>
              <a:spcAft>
                <a:spcPct val="0"/>
              </a:spcAft>
              <a:defRPr sz="2100">
                <a:solidFill>
                  <a:schemeClr val="tx1"/>
                </a:solidFill>
                <a:latin typeface="Arial" charset="0"/>
              </a:defRPr>
            </a:lvl6pPr>
            <a:lvl7pPr marL="2971800" indent="-228600" defTabSz="1044575" eaLnBrk="0" fontAlgn="base" hangingPunct="0">
              <a:spcBef>
                <a:spcPct val="0"/>
              </a:spcBef>
              <a:spcAft>
                <a:spcPct val="0"/>
              </a:spcAft>
              <a:defRPr sz="2100">
                <a:solidFill>
                  <a:schemeClr val="tx1"/>
                </a:solidFill>
                <a:latin typeface="Arial" charset="0"/>
              </a:defRPr>
            </a:lvl7pPr>
            <a:lvl8pPr marL="3429000" indent="-228600" defTabSz="1044575" eaLnBrk="0" fontAlgn="base" hangingPunct="0">
              <a:spcBef>
                <a:spcPct val="0"/>
              </a:spcBef>
              <a:spcAft>
                <a:spcPct val="0"/>
              </a:spcAft>
              <a:defRPr sz="2100">
                <a:solidFill>
                  <a:schemeClr val="tx1"/>
                </a:solidFill>
                <a:latin typeface="Arial" charset="0"/>
              </a:defRPr>
            </a:lvl8pPr>
            <a:lvl9pPr marL="3886200" indent="-228600" defTabSz="1044575" eaLnBrk="0" fontAlgn="base" hangingPunct="0">
              <a:spcBef>
                <a:spcPct val="0"/>
              </a:spcBef>
              <a:spcAft>
                <a:spcPct val="0"/>
              </a:spcAft>
              <a:defRPr sz="2100">
                <a:solidFill>
                  <a:schemeClr val="tx1"/>
                </a:solidFill>
                <a:latin typeface="Arial" charset="0"/>
              </a:defRPr>
            </a:lvl9pPr>
          </a:lstStyle>
          <a:p>
            <a:pPr eaLnBrk="1" hangingPunct="1"/>
            <a:fld id="{8EE03E25-98C0-4A3B-9A0A-2789B67D4F94}" type="slidenum">
              <a:rPr lang="ru-RU" altLang="ru-RU" sz="1000" smtClean="0"/>
              <a:pPr eaLnBrk="1" hangingPunct="1"/>
              <a:t>27</a:t>
            </a:fld>
            <a:endParaRPr lang="ru-RU" altLang="ru-RU" sz="1000" smtClean="0"/>
          </a:p>
        </p:txBody>
      </p:sp>
      <p:grpSp>
        <p:nvGrpSpPr>
          <p:cNvPr id="30" name="Group 25"/>
          <p:cNvGrpSpPr>
            <a:grpSpLocks/>
          </p:cNvGrpSpPr>
          <p:nvPr/>
        </p:nvGrpSpPr>
        <p:grpSpPr bwMode="auto">
          <a:xfrm>
            <a:off x="171501" y="627142"/>
            <a:ext cx="9956894" cy="345456"/>
            <a:chOff x="2200" y="2631"/>
            <a:chExt cx="614" cy="614"/>
          </a:xfrm>
        </p:grpSpPr>
        <p:sp>
          <p:nvSpPr>
            <p:cNvPr id="31" name="Rectangle 27"/>
            <p:cNvSpPr>
              <a:spLocks noChangeArrowheads="1"/>
            </p:cNvSpPr>
            <p:nvPr/>
          </p:nvSpPr>
          <p:spPr bwMode="auto">
            <a:xfrm>
              <a:off x="2200" y="2631"/>
              <a:ext cx="614" cy="614"/>
            </a:xfrm>
            <a:prstGeom prst="rect">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2700000" scaled="1"/>
              <a:tileRect/>
            </a:gradFill>
            <a:ln w="12700">
              <a:solidFill>
                <a:srgbClr val="E7F1E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32" name="Rectangle 28"/>
            <p:cNvSpPr>
              <a:spLocks noChangeArrowheads="1"/>
            </p:cNvSpPr>
            <p:nvPr/>
          </p:nvSpPr>
          <p:spPr bwMode="auto">
            <a:xfrm>
              <a:off x="2251" y="2684"/>
              <a:ext cx="526" cy="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p>
              <a:pPr algn="ctr">
                <a:lnSpc>
                  <a:spcPct val="95000"/>
                </a:lnSpc>
                <a:spcAft>
                  <a:spcPct val="25000"/>
                </a:spcAft>
              </a:pPr>
              <a:r>
                <a:rPr lang="ru-RU" sz="1800" b="1" i="0" dirty="0" smtClean="0">
                  <a:solidFill>
                    <a:schemeClr val="bg1"/>
                  </a:solidFill>
                  <a:latin typeface="Arial Narrow" pitchFamily="34" charset="0"/>
                </a:rPr>
                <a:t>ИТОГОВЫЙ РЕЙТИНГ НОК - 2019</a:t>
              </a:r>
              <a:endParaRPr lang="ru-RU" sz="1100" b="1" i="0" dirty="0">
                <a:solidFill>
                  <a:schemeClr val="bg1"/>
                </a:solidFill>
                <a:latin typeface="Arial Narrow" pitchFamily="34" charset="0"/>
              </a:endParaRPr>
            </a:p>
          </p:txBody>
        </p:sp>
      </p:grpSp>
      <p:sp>
        <p:nvSpPr>
          <p:cNvPr id="16" name="TextBox 15"/>
          <p:cNvSpPr txBox="1"/>
          <p:nvPr/>
        </p:nvSpPr>
        <p:spPr>
          <a:xfrm>
            <a:off x="5263463" y="986440"/>
            <a:ext cx="5429938" cy="4555093"/>
          </a:xfrm>
          <a:prstGeom prst="rect">
            <a:avLst/>
          </a:prstGeom>
          <a:noFill/>
        </p:spPr>
        <p:txBody>
          <a:bodyPr wrap="square" rtlCol="0">
            <a:spAutoFit/>
          </a:bodyPr>
          <a:lstStyle/>
          <a:p>
            <a:pPr indent="358775"/>
            <a:r>
              <a:rPr lang="ru-RU" sz="1000" smtClean="0"/>
              <a:t>Итоговые оценки: 91,8 комфортность условий предоставления услуг, 84 баллов, по показателю доступности образовательной организации для обучения инвалидов и лиц с ограниченными возможностями здоровья, 51 баллов, по показателю доброжелательности, вежливости, компетентности работников, показатель составил 82 баллов. По критериям удовлетворенности качеством образовательной организации, данная организация получила 83,1 баллов. Итоговый показатель по данной организации составил 78,4 баллов</a:t>
            </a:r>
          </a:p>
          <a:p>
            <a:pPr indent="358775"/>
            <a:r>
              <a:rPr lang="ru-RU" sz="1000" smtClean="0"/>
              <a:t>Необходимо ликвидировать элементы, которые являются причиной дискомфорта получателей услуг</a:t>
            </a:r>
          </a:p>
          <a:p>
            <a:pPr indent="358775"/>
            <a:r>
              <a:rPr lang="ru-RU" sz="1000" smtClean="0"/>
              <a:t>Необходимо обеспечить оборудование помещений организации и прилегающей к ней территории с учетом доступности для инвалидов и лиц с ограничениями (оборудованными входными группами, выделенными местами на парковках и автостоянках, оборудование  адаптированных лифтов, поручней, обеспечение наличия сменных кресел-колясок, и специально оборудованных санитарно-гигиенических помещений)</a:t>
            </a:r>
          </a:p>
          <a:p>
            <a:pPr indent="358775"/>
            <a:r>
              <a:rPr lang="ru-RU" sz="1000" smtClean="0"/>
              <a:t>Необходимо обеспечить в организации социальной сферы условий доступности, позволяющих инвалидам получать услуги наравне с другими. Обеспечить дублирование звуковой и зрительной информации, дублирование надписей, знаков, прочей важной графической информации с помощью рельефно-точечного шрифта Брайля. Предусмотреть возможность предоставления нуждающимся, услуг по сурдопереводу. Обеспечить альтернативную версию официального интернет-сайта для граждан с ограничениями возможностей по слуху и зрению, если таковой функции еще нет. При необходимости, обеспечить поддержку при инструктировании персонала в отношении сопровождения инвалидов. Предусмотреть возможность дистанционного обучения.</a:t>
            </a:r>
          </a:p>
          <a:p>
            <a:pPr indent="358775"/>
            <a:r>
              <a:rPr lang="ru-RU" sz="1000" smtClean="0"/>
              <a:t>Необходимо с помощью обратной связи с получателями услуг, выяснить что еще, помимо факторов, освещенных в данном исследовании, может влиять на неудовлетворенность доступностью данной организации для инвалидов. Принять меры по устранению и этих недостатков тоже.</a:t>
            </a:r>
            <a:endParaRPr lang="ru-RU" sz="1000" dirty="0"/>
          </a:p>
        </p:txBody>
      </p:sp>
      <p:graphicFrame>
        <p:nvGraphicFramePr>
          <p:cNvPr id="2" name="Диаграмма 1"/>
          <p:cNvGraphicFramePr/>
          <p:nvPr>
            <p:extLst>
              <p:ext uri="{D42A27DB-BD31-4B8C-83A1-F6EECF244321}">
                <p14:modId xmlns:p14="http://schemas.microsoft.com/office/powerpoint/2010/main" val="2516730310"/>
              </p:ext>
            </p:extLst>
          </p:nvPr>
        </p:nvGraphicFramePr>
        <p:xfrm>
          <a:off x="356205" y="1132114"/>
          <a:ext cx="4793744" cy="600891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97240647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Номер слайда 3"/>
          <p:cNvSpPr>
            <a:spLocks noGrp="1"/>
          </p:cNvSpPr>
          <p:nvPr>
            <p:ph type="sldNum" sz="quarter" idx="10"/>
          </p:nvPr>
        </p:nvSpPr>
        <p:spPr>
          <a:noFill/>
        </p:spPr>
        <p:txBody>
          <a:bodyPr/>
          <a:lstStyle>
            <a:lvl1pPr defTabSz="1044575" eaLnBrk="0" hangingPunct="0">
              <a:defRPr sz="2100">
                <a:solidFill>
                  <a:schemeClr val="tx1"/>
                </a:solidFill>
                <a:latin typeface="Arial" charset="0"/>
              </a:defRPr>
            </a:lvl1pPr>
            <a:lvl2pPr marL="742950" indent="-285750" defTabSz="1044575" eaLnBrk="0" hangingPunct="0">
              <a:defRPr sz="2100">
                <a:solidFill>
                  <a:schemeClr val="tx1"/>
                </a:solidFill>
                <a:latin typeface="Arial" charset="0"/>
              </a:defRPr>
            </a:lvl2pPr>
            <a:lvl3pPr marL="1143000" indent="-228600" defTabSz="1044575" eaLnBrk="0" hangingPunct="0">
              <a:defRPr sz="2100">
                <a:solidFill>
                  <a:schemeClr val="tx1"/>
                </a:solidFill>
                <a:latin typeface="Arial" charset="0"/>
              </a:defRPr>
            </a:lvl3pPr>
            <a:lvl4pPr marL="1600200" indent="-228600" defTabSz="1044575" eaLnBrk="0" hangingPunct="0">
              <a:defRPr sz="2100">
                <a:solidFill>
                  <a:schemeClr val="tx1"/>
                </a:solidFill>
                <a:latin typeface="Arial" charset="0"/>
              </a:defRPr>
            </a:lvl4pPr>
            <a:lvl5pPr marL="2057400" indent="-228600" defTabSz="1044575" eaLnBrk="0" hangingPunct="0">
              <a:defRPr sz="2100">
                <a:solidFill>
                  <a:schemeClr val="tx1"/>
                </a:solidFill>
                <a:latin typeface="Arial" charset="0"/>
              </a:defRPr>
            </a:lvl5pPr>
            <a:lvl6pPr marL="2514600" indent="-228600" defTabSz="1044575" eaLnBrk="0" fontAlgn="base" hangingPunct="0">
              <a:spcBef>
                <a:spcPct val="0"/>
              </a:spcBef>
              <a:spcAft>
                <a:spcPct val="0"/>
              </a:spcAft>
              <a:defRPr sz="2100">
                <a:solidFill>
                  <a:schemeClr val="tx1"/>
                </a:solidFill>
                <a:latin typeface="Arial" charset="0"/>
              </a:defRPr>
            </a:lvl6pPr>
            <a:lvl7pPr marL="2971800" indent="-228600" defTabSz="1044575" eaLnBrk="0" fontAlgn="base" hangingPunct="0">
              <a:spcBef>
                <a:spcPct val="0"/>
              </a:spcBef>
              <a:spcAft>
                <a:spcPct val="0"/>
              </a:spcAft>
              <a:defRPr sz="2100">
                <a:solidFill>
                  <a:schemeClr val="tx1"/>
                </a:solidFill>
                <a:latin typeface="Arial" charset="0"/>
              </a:defRPr>
            </a:lvl7pPr>
            <a:lvl8pPr marL="3429000" indent="-228600" defTabSz="1044575" eaLnBrk="0" fontAlgn="base" hangingPunct="0">
              <a:spcBef>
                <a:spcPct val="0"/>
              </a:spcBef>
              <a:spcAft>
                <a:spcPct val="0"/>
              </a:spcAft>
              <a:defRPr sz="2100">
                <a:solidFill>
                  <a:schemeClr val="tx1"/>
                </a:solidFill>
                <a:latin typeface="Arial" charset="0"/>
              </a:defRPr>
            </a:lvl8pPr>
            <a:lvl9pPr marL="3886200" indent="-228600" defTabSz="1044575" eaLnBrk="0" fontAlgn="base" hangingPunct="0">
              <a:spcBef>
                <a:spcPct val="0"/>
              </a:spcBef>
              <a:spcAft>
                <a:spcPct val="0"/>
              </a:spcAft>
              <a:defRPr sz="2100">
                <a:solidFill>
                  <a:schemeClr val="tx1"/>
                </a:solidFill>
                <a:latin typeface="Arial" charset="0"/>
              </a:defRPr>
            </a:lvl9pPr>
          </a:lstStyle>
          <a:p>
            <a:pPr eaLnBrk="1" hangingPunct="1"/>
            <a:fld id="{8EE03E25-98C0-4A3B-9A0A-2789B67D4F94}" type="slidenum">
              <a:rPr lang="ru-RU" altLang="ru-RU" sz="1000" smtClean="0"/>
              <a:pPr eaLnBrk="1" hangingPunct="1"/>
              <a:t>28</a:t>
            </a:fld>
            <a:endParaRPr lang="ru-RU" altLang="ru-RU" sz="1000" smtClean="0"/>
          </a:p>
        </p:txBody>
      </p:sp>
      <p:grpSp>
        <p:nvGrpSpPr>
          <p:cNvPr id="30" name="Group 25"/>
          <p:cNvGrpSpPr>
            <a:grpSpLocks/>
          </p:cNvGrpSpPr>
          <p:nvPr/>
        </p:nvGrpSpPr>
        <p:grpSpPr bwMode="auto">
          <a:xfrm>
            <a:off x="171501" y="627142"/>
            <a:ext cx="9956894" cy="345456"/>
            <a:chOff x="2200" y="2631"/>
            <a:chExt cx="614" cy="614"/>
          </a:xfrm>
        </p:grpSpPr>
        <p:sp>
          <p:nvSpPr>
            <p:cNvPr id="31" name="Rectangle 27"/>
            <p:cNvSpPr>
              <a:spLocks noChangeArrowheads="1"/>
            </p:cNvSpPr>
            <p:nvPr/>
          </p:nvSpPr>
          <p:spPr bwMode="auto">
            <a:xfrm>
              <a:off x="2200" y="2631"/>
              <a:ext cx="614" cy="614"/>
            </a:xfrm>
            <a:prstGeom prst="rect">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2700000" scaled="1"/>
              <a:tileRect/>
            </a:gradFill>
            <a:ln w="12700">
              <a:solidFill>
                <a:srgbClr val="E7F1E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32" name="Rectangle 28"/>
            <p:cNvSpPr>
              <a:spLocks noChangeArrowheads="1"/>
            </p:cNvSpPr>
            <p:nvPr/>
          </p:nvSpPr>
          <p:spPr bwMode="auto">
            <a:xfrm>
              <a:off x="2251" y="2684"/>
              <a:ext cx="526" cy="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p>
              <a:pPr algn="ctr">
                <a:lnSpc>
                  <a:spcPct val="95000"/>
                </a:lnSpc>
                <a:spcAft>
                  <a:spcPct val="25000"/>
                </a:spcAft>
              </a:pPr>
              <a:r>
                <a:rPr lang="ru-RU" sz="1800" b="1" i="0" dirty="0" smtClean="0">
                  <a:solidFill>
                    <a:schemeClr val="bg1"/>
                  </a:solidFill>
                  <a:latin typeface="Arial Narrow" pitchFamily="34" charset="0"/>
                </a:rPr>
                <a:t>ИТОГОВЫЙ РЕЙТИНГ НОК - 2019</a:t>
              </a:r>
              <a:endParaRPr lang="ru-RU" sz="1100" b="1" i="0" dirty="0">
                <a:solidFill>
                  <a:schemeClr val="bg1"/>
                </a:solidFill>
                <a:latin typeface="Arial Narrow" pitchFamily="34" charset="0"/>
              </a:endParaRPr>
            </a:p>
          </p:txBody>
        </p:sp>
      </p:grpSp>
      <p:sp>
        <p:nvSpPr>
          <p:cNvPr id="16" name="TextBox 15"/>
          <p:cNvSpPr txBox="1"/>
          <p:nvPr/>
        </p:nvSpPr>
        <p:spPr>
          <a:xfrm>
            <a:off x="5263463" y="986440"/>
            <a:ext cx="5429938" cy="3939540"/>
          </a:xfrm>
          <a:prstGeom prst="rect">
            <a:avLst/>
          </a:prstGeom>
          <a:noFill/>
        </p:spPr>
        <p:txBody>
          <a:bodyPr wrap="square" rtlCol="0">
            <a:spAutoFit/>
          </a:bodyPr>
          <a:lstStyle/>
          <a:p>
            <a:pPr indent="358775"/>
            <a:r>
              <a:rPr lang="ru-RU" sz="1000" smtClean="0"/>
              <a:t>Итоговые оценки: 94,8 комфортность условий предоставления услуг, 75,7 баллов, по показателю доступности образовательной организации для обучения инвалидов и лиц с ограниченными возможностями здоровья, 46 баллов, по показателю доброжелательности, вежливости, компетентности работников, показатель составил 86,2 баллов. По критериям удовлетворенности качеством образовательной организации, данная организация получила 82,9 баллов. Итоговый показатель по данной организации составил 77,1 баллов</a:t>
            </a:r>
          </a:p>
          <a:p>
            <a:pPr indent="358775"/>
            <a:r>
              <a:rPr lang="ru-RU" sz="1000" smtClean="0"/>
              <a:t>Необходимо ликвидировать элементы, которые являются причиной дискомфорта получателей услуг</a:t>
            </a:r>
          </a:p>
          <a:p>
            <a:pPr indent="358775"/>
            <a:r>
              <a:rPr lang="ru-RU" sz="1000" smtClean="0"/>
              <a:t>Необходимо обеспечить оборудование помещений организации и прилегающей к ней территории с учетом доступности для инвалидов и лиц с ограничениями (оборудованными входными группами, выделенными местами на парковках и автостоянках, оборудование  адаптированных лифтов, поручней, обеспечение наличия сменных кресел-колясок, и специально оборудованных санитарно-гигиенических помещений)</a:t>
            </a:r>
          </a:p>
          <a:p>
            <a:pPr indent="358775"/>
            <a:r>
              <a:rPr lang="ru-RU" sz="1000" smtClean="0"/>
              <a:t>Необходимо обеспечить в организации социальной сферы условий доступности, позволяющих инвалидам получать услуги наравне с другими. Обеспечить дублирование звуковой и зрительной информации, дублирование надписей, знаков, прочей важной графической информации с помощью рельефно-точечного шрифта Брайля. Предусмотреть возможность предоставления нуждающимся, услуг по сурдопереводу. Обеспечить альтернативную версию официального интернет-сайта для граждан с ограничениями возможностей по слуху и зрению, если таковой функции еще нет. При необходимости, обеспечить поддержку при инструктировании персонала в отношении сопровождения инвалидов. Предусмотреть возможность дистанционного обучения.</a:t>
            </a:r>
            <a:endParaRPr lang="ru-RU" sz="1000" dirty="0"/>
          </a:p>
        </p:txBody>
      </p:sp>
      <p:graphicFrame>
        <p:nvGraphicFramePr>
          <p:cNvPr id="2" name="Диаграмма 1"/>
          <p:cNvGraphicFramePr/>
          <p:nvPr>
            <p:extLst>
              <p:ext uri="{D42A27DB-BD31-4B8C-83A1-F6EECF244321}">
                <p14:modId xmlns:p14="http://schemas.microsoft.com/office/powerpoint/2010/main" val="1733801283"/>
              </p:ext>
            </p:extLst>
          </p:nvPr>
        </p:nvGraphicFramePr>
        <p:xfrm>
          <a:off x="356205" y="1132114"/>
          <a:ext cx="4793744" cy="600891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50372306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оле 3"/>
          <p:cNvSpPr txBox="1">
            <a:spLocks/>
          </p:cNvSpPr>
          <p:nvPr/>
        </p:nvSpPr>
        <p:spPr>
          <a:xfrm>
            <a:off x="1730390" y="2991589"/>
            <a:ext cx="8164498" cy="2285999"/>
          </a:xfrm>
          <a:prstGeom prst="rect">
            <a:avLst/>
          </a:prstGeom>
          <a:solidFill>
            <a:srgbClr val="DAF5C7"/>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270510" marR="490855" indent="269875" algn="ctr">
              <a:spcAft>
                <a:spcPts val="0"/>
              </a:spcAft>
            </a:pPr>
            <a:r>
              <a:rPr lang="ru-RU" sz="5400" dirty="0">
                <a:solidFill>
                  <a:schemeClr val="tx1"/>
                </a:solidFill>
                <a:latin typeface="Arial Narrow" panose="020B0606020202030204" pitchFamily="34" charset="0"/>
                <a:ea typeface="Times New Roman"/>
              </a:rPr>
              <a:t>Организации дополнительного образования </a:t>
            </a:r>
            <a:endParaRPr lang="ru-RU" sz="5400" dirty="0">
              <a:solidFill>
                <a:schemeClr val="tx1"/>
              </a:solidFill>
              <a:effectLst/>
              <a:latin typeface="Arial Narrow" panose="020B0606020202030204" pitchFamily="34" charset="0"/>
              <a:ea typeface="Times New Roman"/>
            </a:endParaRPr>
          </a:p>
        </p:txBody>
      </p:sp>
      <p:pic>
        <p:nvPicPr>
          <p:cNvPr id="7" name="Рисунок 6"/>
          <p:cNvPicPr/>
          <p:nvPr/>
        </p:nvPicPr>
        <p:blipFill>
          <a:blip r:embed="rId3">
            <a:extLst>
              <a:ext uri="{28A0092B-C50C-407E-A947-70E740481C1C}">
                <a14:useLocalDpi xmlns:a14="http://schemas.microsoft.com/office/drawing/2010/main" val="0"/>
              </a:ext>
            </a:extLst>
          </a:blip>
          <a:srcRect/>
          <a:stretch>
            <a:fillRect/>
          </a:stretch>
        </p:blipFill>
        <p:spPr bwMode="auto">
          <a:xfrm>
            <a:off x="9053513" y="398380"/>
            <a:ext cx="841375" cy="841375"/>
          </a:xfrm>
          <a:prstGeom prst="rect">
            <a:avLst/>
          </a:prstGeom>
          <a:noFill/>
        </p:spPr>
      </p:pic>
    </p:spTree>
    <p:extLst>
      <p:ext uri="{BB962C8B-B14F-4D97-AF65-F5344CB8AC3E}">
        <p14:creationId xmlns:p14="http://schemas.microsoft.com/office/powerpoint/2010/main" val="104991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Номер слайда 3"/>
          <p:cNvSpPr>
            <a:spLocks noGrp="1"/>
          </p:cNvSpPr>
          <p:nvPr>
            <p:ph type="sldNum" sz="quarter" idx="10"/>
          </p:nvPr>
        </p:nvSpPr>
        <p:spPr>
          <a:noFill/>
        </p:spPr>
        <p:txBody>
          <a:bodyPr/>
          <a:lstStyle>
            <a:lvl1pPr defTabSz="1044575" eaLnBrk="0" hangingPunct="0">
              <a:defRPr sz="2100">
                <a:solidFill>
                  <a:schemeClr val="tx1"/>
                </a:solidFill>
                <a:latin typeface="Arial" charset="0"/>
              </a:defRPr>
            </a:lvl1pPr>
            <a:lvl2pPr marL="742950" indent="-285750" defTabSz="1044575" eaLnBrk="0" hangingPunct="0">
              <a:defRPr sz="2100">
                <a:solidFill>
                  <a:schemeClr val="tx1"/>
                </a:solidFill>
                <a:latin typeface="Arial" charset="0"/>
              </a:defRPr>
            </a:lvl2pPr>
            <a:lvl3pPr marL="1143000" indent="-228600" defTabSz="1044575" eaLnBrk="0" hangingPunct="0">
              <a:defRPr sz="2100">
                <a:solidFill>
                  <a:schemeClr val="tx1"/>
                </a:solidFill>
                <a:latin typeface="Arial" charset="0"/>
              </a:defRPr>
            </a:lvl3pPr>
            <a:lvl4pPr marL="1600200" indent="-228600" defTabSz="1044575" eaLnBrk="0" hangingPunct="0">
              <a:defRPr sz="2100">
                <a:solidFill>
                  <a:schemeClr val="tx1"/>
                </a:solidFill>
                <a:latin typeface="Arial" charset="0"/>
              </a:defRPr>
            </a:lvl4pPr>
            <a:lvl5pPr marL="2057400" indent="-228600" defTabSz="1044575" eaLnBrk="0" hangingPunct="0">
              <a:defRPr sz="2100">
                <a:solidFill>
                  <a:schemeClr val="tx1"/>
                </a:solidFill>
                <a:latin typeface="Arial" charset="0"/>
              </a:defRPr>
            </a:lvl5pPr>
            <a:lvl6pPr marL="2514600" indent="-228600" defTabSz="1044575" eaLnBrk="0" fontAlgn="base" hangingPunct="0">
              <a:spcBef>
                <a:spcPct val="0"/>
              </a:spcBef>
              <a:spcAft>
                <a:spcPct val="0"/>
              </a:spcAft>
              <a:defRPr sz="2100">
                <a:solidFill>
                  <a:schemeClr val="tx1"/>
                </a:solidFill>
                <a:latin typeface="Arial" charset="0"/>
              </a:defRPr>
            </a:lvl6pPr>
            <a:lvl7pPr marL="2971800" indent="-228600" defTabSz="1044575" eaLnBrk="0" fontAlgn="base" hangingPunct="0">
              <a:spcBef>
                <a:spcPct val="0"/>
              </a:spcBef>
              <a:spcAft>
                <a:spcPct val="0"/>
              </a:spcAft>
              <a:defRPr sz="2100">
                <a:solidFill>
                  <a:schemeClr val="tx1"/>
                </a:solidFill>
                <a:latin typeface="Arial" charset="0"/>
              </a:defRPr>
            </a:lvl7pPr>
            <a:lvl8pPr marL="3429000" indent="-228600" defTabSz="1044575" eaLnBrk="0" fontAlgn="base" hangingPunct="0">
              <a:spcBef>
                <a:spcPct val="0"/>
              </a:spcBef>
              <a:spcAft>
                <a:spcPct val="0"/>
              </a:spcAft>
              <a:defRPr sz="2100">
                <a:solidFill>
                  <a:schemeClr val="tx1"/>
                </a:solidFill>
                <a:latin typeface="Arial" charset="0"/>
              </a:defRPr>
            </a:lvl8pPr>
            <a:lvl9pPr marL="3886200" indent="-228600" defTabSz="1044575" eaLnBrk="0" fontAlgn="base" hangingPunct="0">
              <a:spcBef>
                <a:spcPct val="0"/>
              </a:spcBef>
              <a:spcAft>
                <a:spcPct val="0"/>
              </a:spcAft>
              <a:defRPr sz="2100">
                <a:solidFill>
                  <a:schemeClr val="tx1"/>
                </a:solidFill>
                <a:latin typeface="Arial" charset="0"/>
              </a:defRPr>
            </a:lvl9pPr>
          </a:lstStyle>
          <a:p>
            <a:pPr eaLnBrk="1" hangingPunct="1"/>
            <a:fld id="{8EE03E25-98C0-4A3B-9A0A-2789B67D4F94}" type="slidenum">
              <a:rPr lang="ru-RU" altLang="ru-RU" sz="1000" smtClean="0"/>
              <a:pPr eaLnBrk="1" hangingPunct="1"/>
              <a:t>3</a:t>
            </a:fld>
            <a:endParaRPr lang="ru-RU" altLang="ru-RU" sz="1000" smtClean="0"/>
          </a:p>
        </p:txBody>
      </p:sp>
      <p:grpSp>
        <p:nvGrpSpPr>
          <p:cNvPr id="30" name="Group 25"/>
          <p:cNvGrpSpPr>
            <a:grpSpLocks/>
          </p:cNvGrpSpPr>
          <p:nvPr/>
        </p:nvGrpSpPr>
        <p:grpSpPr bwMode="auto">
          <a:xfrm>
            <a:off x="171501" y="627142"/>
            <a:ext cx="9956894" cy="345456"/>
            <a:chOff x="2200" y="2631"/>
            <a:chExt cx="614" cy="614"/>
          </a:xfrm>
        </p:grpSpPr>
        <p:sp>
          <p:nvSpPr>
            <p:cNvPr id="31" name="Rectangle 27"/>
            <p:cNvSpPr>
              <a:spLocks noChangeArrowheads="1"/>
            </p:cNvSpPr>
            <p:nvPr/>
          </p:nvSpPr>
          <p:spPr bwMode="auto">
            <a:xfrm>
              <a:off x="2200" y="2631"/>
              <a:ext cx="614" cy="614"/>
            </a:xfrm>
            <a:prstGeom prst="rect">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2700000" scaled="1"/>
              <a:tileRect/>
            </a:gradFill>
            <a:ln w="12700">
              <a:solidFill>
                <a:srgbClr val="E7F1E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32" name="Rectangle 28"/>
            <p:cNvSpPr>
              <a:spLocks noChangeArrowheads="1"/>
            </p:cNvSpPr>
            <p:nvPr/>
          </p:nvSpPr>
          <p:spPr bwMode="auto">
            <a:xfrm>
              <a:off x="2251" y="2684"/>
              <a:ext cx="526" cy="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p>
              <a:pPr algn="ctr">
                <a:lnSpc>
                  <a:spcPct val="95000"/>
                </a:lnSpc>
                <a:spcAft>
                  <a:spcPct val="25000"/>
                </a:spcAft>
              </a:pPr>
              <a:r>
                <a:rPr lang="ru-RU" sz="1800" b="1" i="0" dirty="0" smtClean="0">
                  <a:solidFill>
                    <a:schemeClr val="bg1"/>
                  </a:solidFill>
                  <a:latin typeface="Arial Narrow" pitchFamily="34" charset="0"/>
                </a:rPr>
                <a:t>ИТОГОВЫЙ РЕЙТИНГ НОК - 2019</a:t>
              </a:r>
              <a:endParaRPr lang="ru-RU" sz="1100" b="1" i="0" dirty="0">
                <a:solidFill>
                  <a:schemeClr val="bg1"/>
                </a:solidFill>
                <a:latin typeface="Arial Narrow" pitchFamily="34" charset="0"/>
              </a:endParaRPr>
            </a:p>
          </p:txBody>
        </p:sp>
      </p:grpSp>
      <p:sp>
        <p:nvSpPr>
          <p:cNvPr id="16" name="TextBox 15"/>
          <p:cNvSpPr txBox="1"/>
          <p:nvPr/>
        </p:nvSpPr>
        <p:spPr>
          <a:xfrm>
            <a:off x="5263463" y="986440"/>
            <a:ext cx="5429938" cy="1169551"/>
          </a:xfrm>
          <a:prstGeom prst="rect">
            <a:avLst/>
          </a:prstGeom>
          <a:noFill/>
        </p:spPr>
        <p:txBody>
          <a:bodyPr wrap="square" rtlCol="0">
            <a:spAutoFit/>
          </a:bodyPr>
          <a:lstStyle/>
          <a:p>
            <a:pPr indent="358775"/>
            <a:r>
              <a:rPr lang="ru-RU" sz="1000" smtClean="0"/>
              <a:t>Итоговые оценки: 97,3 комфортность условий предоставления услуг, 93,7 баллов, по показателю доступности образовательной организации для обучения инвалидов и лиц с ограниченными возможностями здоровья, 92 баллов, по показателю доброжелательности, вежливости, компетентности работников, показатель составил 99,6 баллов. По критериям удовлетворенности качеством образовательной организации, данная организация получила 95,8 баллов. Итоговый показатель по данной организации составил 95,7 баллов</a:t>
            </a:r>
            <a:endParaRPr lang="ru-RU" sz="1000" dirty="0"/>
          </a:p>
        </p:txBody>
      </p:sp>
      <p:graphicFrame>
        <p:nvGraphicFramePr>
          <p:cNvPr id="2" name="Диаграмма 1"/>
          <p:cNvGraphicFramePr/>
          <p:nvPr>
            <p:extLst>
              <p:ext uri="{D42A27DB-BD31-4B8C-83A1-F6EECF244321}">
                <p14:modId xmlns:p14="http://schemas.microsoft.com/office/powerpoint/2010/main" val="2012235025"/>
              </p:ext>
            </p:extLst>
          </p:nvPr>
        </p:nvGraphicFramePr>
        <p:xfrm>
          <a:off x="356205" y="1132114"/>
          <a:ext cx="4793744" cy="600891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39658642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Номер слайда 3"/>
          <p:cNvSpPr>
            <a:spLocks noGrp="1"/>
          </p:cNvSpPr>
          <p:nvPr>
            <p:ph type="sldNum" sz="quarter" idx="10"/>
          </p:nvPr>
        </p:nvSpPr>
        <p:spPr>
          <a:noFill/>
        </p:spPr>
        <p:txBody>
          <a:bodyPr/>
          <a:lstStyle>
            <a:lvl1pPr defTabSz="1044575" eaLnBrk="0" hangingPunct="0">
              <a:defRPr sz="2100">
                <a:solidFill>
                  <a:schemeClr val="tx1"/>
                </a:solidFill>
                <a:latin typeface="Arial" charset="0"/>
              </a:defRPr>
            </a:lvl1pPr>
            <a:lvl2pPr marL="742950" indent="-285750" defTabSz="1044575" eaLnBrk="0" hangingPunct="0">
              <a:defRPr sz="2100">
                <a:solidFill>
                  <a:schemeClr val="tx1"/>
                </a:solidFill>
                <a:latin typeface="Arial" charset="0"/>
              </a:defRPr>
            </a:lvl2pPr>
            <a:lvl3pPr marL="1143000" indent="-228600" defTabSz="1044575" eaLnBrk="0" hangingPunct="0">
              <a:defRPr sz="2100">
                <a:solidFill>
                  <a:schemeClr val="tx1"/>
                </a:solidFill>
                <a:latin typeface="Arial" charset="0"/>
              </a:defRPr>
            </a:lvl3pPr>
            <a:lvl4pPr marL="1600200" indent="-228600" defTabSz="1044575" eaLnBrk="0" hangingPunct="0">
              <a:defRPr sz="2100">
                <a:solidFill>
                  <a:schemeClr val="tx1"/>
                </a:solidFill>
                <a:latin typeface="Arial" charset="0"/>
              </a:defRPr>
            </a:lvl4pPr>
            <a:lvl5pPr marL="2057400" indent="-228600" defTabSz="1044575" eaLnBrk="0" hangingPunct="0">
              <a:defRPr sz="2100">
                <a:solidFill>
                  <a:schemeClr val="tx1"/>
                </a:solidFill>
                <a:latin typeface="Arial" charset="0"/>
              </a:defRPr>
            </a:lvl5pPr>
            <a:lvl6pPr marL="2514600" indent="-228600" defTabSz="1044575" eaLnBrk="0" fontAlgn="base" hangingPunct="0">
              <a:spcBef>
                <a:spcPct val="0"/>
              </a:spcBef>
              <a:spcAft>
                <a:spcPct val="0"/>
              </a:spcAft>
              <a:defRPr sz="2100">
                <a:solidFill>
                  <a:schemeClr val="tx1"/>
                </a:solidFill>
                <a:latin typeface="Arial" charset="0"/>
              </a:defRPr>
            </a:lvl6pPr>
            <a:lvl7pPr marL="2971800" indent="-228600" defTabSz="1044575" eaLnBrk="0" fontAlgn="base" hangingPunct="0">
              <a:spcBef>
                <a:spcPct val="0"/>
              </a:spcBef>
              <a:spcAft>
                <a:spcPct val="0"/>
              </a:spcAft>
              <a:defRPr sz="2100">
                <a:solidFill>
                  <a:schemeClr val="tx1"/>
                </a:solidFill>
                <a:latin typeface="Arial" charset="0"/>
              </a:defRPr>
            </a:lvl7pPr>
            <a:lvl8pPr marL="3429000" indent="-228600" defTabSz="1044575" eaLnBrk="0" fontAlgn="base" hangingPunct="0">
              <a:spcBef>
                <a:spcPct val="0"/>
              </a:spcBef>
              <a:spcAft>
                <a:spcPct val="0"/>
              </a:spcAft>
              <a:defRPr sz="2100">
                <a:solidFill>
                  <a:schemeClr val="tx1"/>
                </a:solidFill>
                <a:latin typeface="Arial" charset="0"/>
              </a:defRPr>
            </a:lvl8pPr>
            <a:lvl9pPr marL="3886200" indent="-228600" defTabSz="1044575" eaLnBrk="0" fontAlgn="base" hangingPunct="0">
              <a:spcBef>
                <a:spcPct val="0"/>
              </a:spcBef>
              <a:spcAft>
                <a:spcPct val="0"/>
              </a:spcAft>
              <a:defRPr sz="2100">
                <a:solidFill>
                  <a:schemeClr val="tx1"/>
                </a:solidFill>
                <a:latin typeface="Arial" charset="0"/>
              </a:defRPr>
            </a:lvl9pPr>
          </a:lstStyle>
          <a:p>
            <a:pPr eaLnBrk="1" hangingPunct="1"/>
            <a:fld id="{8EE03E25-98C0-4A3B-9A0A-2789B67D4F94}" type="slidenum">
              <a:rPr lang="ru-RU" altLang="ru-RU" sz="1000" smtClean="0"/>
              <a:pPr eaLnBrk="1" hangingPunct="1"/>
              <a:t>30</a:t>
            </a:fld>
            <a:endParaRPr lang="ru-RU" altLang="ru-RU" sz="1000" smtClean="0"/>
          </a:p>
        </p:txBody>
      </p:sp>
      <p:grpSp>
        <p:nvGrpSpPr>
          <p:cNvPr id="30" name="Group 25"/>
          <p:cNvGrpSpPr>
            <a:grpSpLocks/>
          </p:cNvGrpSpPr>
          <p:nvPr/>
        </p:nvGrpSpPr>
        <p:grpSpPr bwMode="auto">
          <a:xfrm>
            <a:off x="171501" y="627142"/>
            <a:ext cx="9956894" cy="345456"/>
            <a:chOff x="2200" y="2631"/>
            <a:chExt cx="614" cy="614"/>
          </a:xfrm>
        </p:grpSpPr>
        <p:sp>
          <p:nvSpPr>
            <p:cNvPr id="31" name="Rectangle 27"/>
            <p:cNvSpPr>
              <a:spLocks noChangeArrowheads="1"/>
            </p:cNvSpPr>
            <p:nvPr/>
          </p:nvSpPr>
          <p:spPr bwMode="auto">
            <a:xfrm>
              <a:off x="2200" y="2631"/>
              <a:ext cx="614" cy="614"/>
            </a:xfrm>
            <a:prstGeom prst="rect">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2700000" scaled="1"/>
              <a:tileRect/>
            </a:gradFill>
            <a:ln w="12700">
              <a:solidFill>
                <a:srgbClr val="E7F1E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32" name="Rectangle 28"/>
            <p:cNvSpPr>
              <a:spLocks noChangeArrowheads="1"/>
            </p:cNvSpPr>
            <p:nvPr/>
          </p:nvSpPr>
          <p:spPr bwMode="auto">
            <a:xfrm>
              <a:off x="2251" y="2684"/>
              <a:ext cx="526" cy="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p>
              <a:pPr algn="ctr">
                <a:lnSpc>
                  <a:spcPct val="95000"/>
                </a:lnSpc>
                <a:spcAft>
                  <a:spcPct val="25000"/>
                </a:spcAft>
              </a:pPr>
              <a:r>
                <a:rPr lang="ru-RU" sz="1800" b="1" i="0" dirty="0" smtClean="0">
                  <a:solidFill>
                    <a:schemeClr val="bg1"/>
                  </a:solidFill>
                  <a:latin typeface="Arial Narrow" pitchFamily="34" charset="0"/>
                </a:rPr>
                <a:t>ИТОГОВЫЙ РЕЙТИНГ НОК - 2019</a:t>
              </a:r>
              <a:endParaRPr lang="ru-RU" sz="1100" b="1" i="0" dirty="0">
                <a:solidFill>
                  <a:schemeClr val="bg1"/>
                </a:solidFill>
                <a:latin typeface="Arial Narrow" pitchFamily="34" charset="0"/>
              </a:endParaRPr>
            </a:p>
          </p:txBody>
        </p:sp>
      </p:grpSp>
      <p:sp>
        <p:nvSpPr>
          <p:cNvPr id="16" name="TextBox 15"/>
          <p:cNvSpPr txBox="1"/>
          <p:nvPr/>
        </p:nvSpPr>
        <p:spPr>
          <a:xfrm>
            <a:off x="5263463" y="986440"/>
            <a:ext cx="5429938" cy="1169551"/>
          </a:xfrm>
          <a:prstGeom prst="rect">
            <a:avLst/>
          </a:prstGeom>
          <a:noFill/>
        </p:spPr>
        <p:txBody>
          <a:bodyPr wrap="square" rtlCol="0">
            <a:spAutoFit/>
          </a:bodyPr>
          <a:lstStyle/>
          <a:p>
            <a:pPr indent="358775"/>
            <a:r>
              <a:rPr lang="ru-RU" sz="1000" smtClean="0"/>
              <a:t>Итоговые оценки: 93,2 комфортность условий предоставления услуг, 94 баллов, по показателю доступности образовательной организации для обучения инвалидов и лиц с ограниченными возможностями здоровья, 92 баллов, по показателю доброжелательности, вежливости, компетентности работников, показатель составил 98,6 баллов. По критериям удовлетворенности качеством образовательной организации, данная организация получила 99 баллов. Итоговый показатель по данной организации составил 95,4 баллов</a:t>
            </a:r>
            <a:endParaRPr lang="ru-RU" sz="1000" dirty="0"/>
          </a:p>
        </p:txBody>
      </p:sp>
      <p:graphicFrame>
        <p:nvGraphicFramePr>
          <p:cNvPr id="2" name="Диаграмма 1"/>
          <p:cNvGraphicFramePr/>
          <p:nvPr>
            <p:extLst>
              <p:ext uri="{D42A27DB-BD31-4B8C-83A1-F6EECF244321}">
                <p14:modId xmlns:p14="http://schemas.microsoft.com/office/powerpoint/2010/main" val="3661519122"/>
              </p:ext>
            </p:extLst>
          </p:nvPr>
        </p:nvGraphicFramePr>
        <p:xfrm>
          <a:off x="356205" y="1132114"/>
          <a:ext cx="4793744" cy="600891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99493503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Номер слайда 3"/>
          <p:cNvSpPr>
            <a:spLocks noGrp="1"/>
          </p:cNvSpPr>
          <p:nvPr>
            <p:ph type="sldNum" sz="quarter" idx="10"/>
          </p:nvPr>
        </p:nvSpPr>
        <p:spPr>
          <a:noFill/>
        </p:spPr>
        <p:txBody>
          <a:bodyPr/>
          <a:lstStyle>
            <a:lvl1pPr defTabSz="1044575" eaLnBrk="0" hangingPunct="0">
              <a:defRPr sz="2100">
                <a:solidFill>
                  <a:schemeClr val="tx1"/>
                </a:solidFill>
                <a:latin typeface="Arial" charset="0"/>
              </a:defRPr>
            </a:lvl1pPr>
            <a:lvl2pPr marL="742950" indent="-285750" defTabSz="1044575" eaLnBrk="0" hangingPunct="0">
              <a:defRPr sz="2100">
                <a:solidFill>
                  <a:schemeClr val="tx1"/>
                </a:solidFill>
                <a:latin typeface="Arial" charset="0"/>
              </a:defRPr>
            </a:lvl2pPr>
            <a:lvl3pPr marL="1143000" indent="-228600" defTabSz="1044575" eaLnBrk="0" hangingPunct="0">
              <a:defRPr sz="2100">
                <a:solidFill>
                  <a:schemeClr val="tx1"/>
                </a:solidFill>
                <a:latin typeface="Arial" charset="0"/>
              </a:defRPr>
            </a:lvl3pPr>
            <a:lvl4pPr marL="1600200" indent="-228600" defTabSz="1044575" eaLnBrk="0" hangingPunct="0">
              <a:defRPr sz="2100">
                <a:solidFill>
                  <a:schemeClr val="tx1"/>
                </a:solidFill>
                <a:latin typeface="Arial" charset="0"/>
              </a:defRPr>
            </a:lvl4pPr>
            <a:lvl5pPr marL="2057400" indent="-228600" defTabSz="1044575" eaLnBrk="0" hangingPunct="0">
              <a:defRPr sz="2100">
                <a:solidFill>
                  <a:schemeClr val="tx1"/>
                </a:solidFill>
                <a:latin typeface="Arial" charset="0"/>
              </a:defRPr>
            </a:lvl5pPr>
            <a:lvl6pPr marL="2514600" indent="-228600" defTabSz="1044575" eaLnBrk="0" fontAlgn="base" hangingPunct="0">
              <a:spcBef>
                <a:spcPct val="0"/>
              </a:spcBef>
              <a:spcAft>
                <a:spcPct val="0"/>
              </a:spcAft>
              <a:defRPr sz="2100">
                <a:solidFill>
                  <a:schemeClr val="tx1"/>
                </a:solidFill>
                <a:latin typeface="Arial" charset="0"/>
              </a:defRPr>
            </a:lvl6pPr>
            <a:lvl7pPr marL="2971800" indent="-228600" defTabSz="1044575" eaLnBrk="0" fontAlgn="base" hangingPunct="0">
              <a:spcBef>
                <a:spcPct val="0"/>
              </a:spcBef>
              <a:spcAft>
                <a:spcPct val="0"/>
              </a:spcAft>
              <a:defRPr sz="2100">
                <a:solidFill>
                  <a:schemeClr val="tx1"/>
                </a:solidFill>
                <a:latin typeface="Arial" charset="0"/>
              </a:defRPr>
            </a:lvl7pPr>
            <a:lvl8pPr marL="3429000" indent="-228600" defTabSz="1044575" eaLnBrk="0" fontAlgn="base" hangingPunct="0">
              <a:spcBef>
                <a:spcPct val="0"/>
              </a:spcBef>
              <a:spcAft>
                <a:spcPct val="0"/>
              </a:spcAft>
              <a:defRPr sz="2100">
                <a:solidFill>
                  <a:schemeClr val="tx1"/>
                </a:solidFill>
                <a:latin typeface="Arial" charset="0"/>
              </a:defRPr>
            </a:lvl8pPr>
            <a:lvl9pPr marL="3886200" indent="-228600" defTabSz="1044575" eaLnBrk="0" fontAlgn="base" hangingPunct="0">
              <a:spcBef>
                <a:spcPct val="0"/>
              </a:spcBef>
              <a:spcAft>
                <a:spcPct val="0"/>
              </a:spcAft>
              <a:defRPr sz="2100">
                <a:solidFill>
                  <a:schemeClr val="tx1"/>
                </a:solidFill>
                <a:latin typeface="Arial" charset="0"/>
              </a:defRPr>
            </a:lvl9pPr>
          </a:lstStyle>
          <a:p>
            <a:pPr eaLnBrk="1" hangingPunct="1"/>
            <a:fld id="{8EE03E25-98C0-4A3B-9A0A-2789B67D4F94}" type="slidenum">
              <a:rPr lang="ru-RU" altLang="ru-RU" sz="1000" smtClean="0"/>
              <a:pPr eaLnBrk="1" hangingPunct="1"/>
              <a:t>31</a:t>
            </a:fld>
            <a:endParaRPr lang="ru-RU" altLang="ru-RU" sz="1000" smtClean="0"/>
          </a:p>
        </p:txBody>
      </p:sp>
      <p:grpSp>
        <p:nvGrpSpPr>
          <p:cNvPr id="30" name="Group 25"/>
          <p:cNvGrpSpPr>
            <a:grpSpLocks/>
          </p:cNvGrpSpPr>
          <p:nvPr/>
        </p:nvGrpSpPr>
        <p:grpSpPr bwMode="auto">
          <a:xfrm>
            <a:off x="171501" y="627142"/>
            <a:ext cx="9956894" cy="345456"/>
            <a:chOff x="2200" y="2631"/>
            <a:chExt cx="614" cy="614"/>
          </a:xfrm>
        </p:grpSpPr>
        <p:sp>
          <p:nvSpPr>
            <p:cNvPr id="31" name="Rectangle 27"/>
            <p:cNvSpPr>
              <a:spLocks noChangeArrowheads="1"/>
            </p:cNvSpPr>
            <p:nvPr/>
          </p:nvSpPr>
          <p:spPr bwMode="auto">
            <a:xfrm>
              <a:off x="2200" y="2631"/>
              <a:ext cx="614" cy="614"/>
            </a:xfrm>
            <a:prstGeom prst="rect">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2700000" scaled="1"/>
              <a:tileRect/>
            </a:gradFill>
            <a:ln w="12700">
              <a:solidFill>
                <a:srgbClr val="E7F1E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32" name="Rectangle 28"/>
            <p:cNvSpPr>
              <a:spLocks noChangeArrowheads="1"/>
            </p:cNvSpPr>
            <p:nvPr/>
          </p:nvSpPr>
          <p:spPr bwMode="auto">
            <a:xfrm>
              <a:off x="2251" y="2684"/>
              <a:ext cx="526" cy="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p>
              <a:pPr algn="ctr">
                <a:lnSpc>
                  <a:spcPct val="95000"/>
                </a:lnSpc>
                <a:spcAft>
                  <a:spcPct val="25000"/>
                </a:spcAft>
              </a:pPr>
              <a:r>
                <a:rPr lang="ru-RU" sz="1800" b="1" i="0" dirty="0" smtClean="0">
                  <a:solidFill>
                    <a:schemeClr val="bg1"/>
                  </a:solidFill>
                  <a:latin typeface="Arial Narrow" pitchFamily="34" charset="0"/>
                </a:rPr>
                <a:t>ИТОГОВЫЙ РЕЙТИНГ НОК - 2019</a:t>
              </a:r>
              <a:endParaRPr lang="ru-RU" sz="1100" b="1" i="0" dirty="0">
                <a:solidFill>
                  <a:schemeClr val="bg1"/>
                </a:solidFill>
                <a:latin typeface="Arial Narrow" pitchFamily="34" charset="0"/>
              </a:endParaRPr>
            </a:p>
          </p:txBody>
        </p:sp>
      </p:grpSp>
      <p:sp>
        <p:nvSpPr>
          <p:cNvPr id="16" name="TextBox 15"/>
          <p:cNvSpPr txBox="1"/>
          <p:nvPr/>
        </p:nvSpPr>
        <p:spPr>
          <a:xfrm>
            <a:off x="5263463" y="986440"/>
            <a:ext cx="5429938" cy="3631763"/>
          </a:xfrm>
          <a:prstGeom prst="rect">
            <a:avLst/>
          </a:prstGeom>
          <a:noFill/>
        </p:spPr>
        <p:txBody>
          <a:bodyPr wrap="square" rtlCol="0">
            <a:spAutoFit/>
          </a:bodyPr>
          <a:lstStyle/>
          <a:p>
            <a:pPr indent="358775"/>
            <a:r>
              <a:rPr lang="ru-RU" sz="1000" smtClean="0"/>
              <a:t>Итоговые оценки: 98,1 комфортность условий предоставления услуг, 99 баллов, по показателю доступности образовательной организации для обучения инвалидов и лиц с ограниченными возможностями здоровья, 38 баллов, по показателю доброжелательности, вежливости, компетентности работников, показатель составил 99,6 баллов. По критериям удовлетворенности качеством образовательной организации, данная организация получила 99,6 баллов. Итоговый показатель по данной организации составил 86,9 баллов</a:t>
            </a:r>
          </a:p>
          <a:p>
            <a:pPr indent="358775"/>
            <a:r>
              <a:rPr lang="ru-RU" sz="1000" smtClean="0"/>
              <a:t>Необходимо обеспечить оборудование помещений организации и прилегающей к ней территории с учетом доступности для инвалидов и лиц с ограничениями (оборудованными входными группами, выделенными местами на парковках и автостоянках, оборудование  адаптированных лифтов, поручней, обеспечение наличия сменных кресел-колясок, и специально оборудованных санитарно-гигиенических помещений)</a:t>
            </a:r>
          </a:p>
          <a:p>
            <a:pPr indent="358775"/>
            <a:r>
              <a:rPr lang="ru-RU" sz="1000" smtClean="0"/>
              <a:t>Необходимо обеспечить в организации социальной сферы условий доступности, позволяющих инвалидам получать услуги наравне с другими. Обеспечить дублирование звуковой и зрительной информации, дублирование надписей, знаков, прочей важной графической информации с помощью рельефно-точечного шрифта Брайля. Предусмотреть возможность предоставления нуждающимся, услуг по сурдопереводу. Обеспечить альтернативную версию официального интернет-сайта для граждан с ограничениями возможностей по слуху и зрению, если таковой функции еще нет. При необходимости, обеспечить поддержку при инструктировании персонала в отношении сопровождения инвалидов. Предусмотреть возможность дистанционного обучения.</a:t>
            </a:r>
            <a:endParaRPr lang="ru-RU" sz="1000" dirty="0"/>
          </a:p>
        </p:txBody>
      </p:sp>
      <p:graphicFrame>
        <p:nvGraphicFramePr>
          <p:cNvPr id="2" name="Диаграмма 1"/>
          <p:cNvGraphicFramePr/>
          <p:nvPr>
            <p:extLst>
              <p:ext uri="{D42A27DB-BD31-4B8C-83A1-F6EECF244321}">
                <p14:modId xmlns:p14="http://schemas.microsoft.com/office/powerpoint/2010/main" val="297958354"/>
              </p:ext>
            </p:extLst>
          </p:nvPr>
        </p:nvGraphicFramePr>
        <p:xfrm>
          <a:off x="356205" y="1132114"/>
          <a:ext cx="4793744" cy="600891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71053631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Номер слайда 3"/>
          <p:cNvSpPr>
            <a:spLocks noGrp="1"/>
          </p:cNvSpPr>
          <p:nvPr>
            <p:ph type="sldNum" sz="quarter" idx="10"/>
          </p:nvPr>
        </p:nvSpPr>
        <p:spPr>
          <a:noFill/>
        </p:spPr>
        <p:txBody>
          <a:bodyPr/>
          <a:lstStyle>
            <a:lvl1pPr defTabSz="1044575" eaLnBrk="0" hangingPunct="0">
              <a:defRPr sz="2100">
                <a:solidFill>
                  <a:schemeClr val="tx1"/>
                </a:solidFill>
                <a:latin typeface="Arial" charset="0"/>
              </a:defRPr>
            </a:lvl1pPr>
            <a:lvl2pPr marL="742950" indent="-285750" defTabSz="1044575" eaLnBrk="0" hangingPunct="0">
              <a:defRPr sz="2100">
                <a:solidFill>
                  <a:schemeClr val="tx1"/>
                </a:solidFill>
                <a:latin typeface="Arial" charset="0"/>
              </a:defRPr>
            </a:lvl2pPr>
            <a:lvl3pPr marL="1143000" indent="-228600" defTabSz="1044575" eaLnBrk="0" hangingPunct="0">
              <a:defRPr sz="2100">
                <a:solidFill>
                  <a:schemeClr val="tx1"/>
                </a:solidFill>
                <a:latin typeface="Arial" charset="0"/>
              </a:defRPr>
            </a:lvl3pPr>
            <a:lvl4pPr marL="1600200" indent="-228600" defTabSz="1044575" eaLnBrk="0" hangingPunct="0">
              <a:defRPr sz="2100">
                <a:solidFill>
                  <a:schemeClr val="tx1"/>
                </a:solidFill>
                <a:latin typeface="Arial" charset="0"/>
              </a:defRPr>
            </a:lvl4pPr>
            <a:lvl5pPr marL="2057400" indent="-228600" defTabSz="1044575" eaLnBrk="0" hangingPunct="0">
              <a:defRPr sz="2100">
                <a:solidFill>
                  <a:schemeClr val="tx1"/>
                </a:solidFill>
                <a:latin typeface="Arial" charset="0"/>
              </a:defRPr>
            </a:lvl5pPr>
            <a:lvl6pPr marL="2514600" indent="-228600" defTabSz="1044575" eaLnBrk="0" fontAlgn="base" hangingPunct="0">
              <a:spcBef>
                <a:spcPct val="0"/>
              </a:spcBef>
              <a:spcAft>
                <a:spcPct val="0"/>
              </a:spcAft>
              <a:defRPr sz="2100">
                <a:solidFill>
                  <a:schemeClr val="tx1"/>
                </a:solidFill>
                <a:latin typeface="Arial" charset="0"/>
              </a:defRPr>
            </a:lvl6pPr>
            <a:lvl7pPr marL="2971800" indent="-228600" defTabSz="1044575" eaLnBrk="0" fontAlgn="base" hangingPunct="0">
              <a:spcBef>
                <a:spcPct val="0"/>
              </a:spcBef>
              <a:spcAft>
                <a:spcPct val="0"/>
              </a:spcAft>
              <a:defRPr sz="2100">
                <a:solidFill>
                  <a:schemeClr val="tx1"/>
                </a:solidFill>
                <a:latin typeface="Arial" charset="0"/>
              </a:defRPr>
            </a:lvl7pPr>
            <a:lvl8pPr marL="3429000" indent="-228600" defTabSz="1044575" eaLnBrk="0" fontAlgn="base" hangingPunct="0">
              <a:spcBef>
                <a:spcPct val="0"/>
              </a:spcBef>
              <a:spcAft>
                <a:spcPct val="0"/>
              </a:spcAft>
              <a:defRPr sz="2100">
                <a:solidFill>
                  <a:schemeClr val="tx1"/>
                </a:solidFill>
                <a:latin typeface="Arial" charset="0"/>
              </a:defRPr>
            </a:lvl8pPr>
            <a:lvl9pPr marL="3886200" indent="-228600" defTabSz="1044575" eaLnBrk="0" fontAlgn="base" hangingPunct="0">
              <a:spcBef>
                <a:spcPct val="0"/>
              </a:spcBef>
              <a:spcAft>
                <a:spcPct val="0"/>
              </a:spcAft>
              <a:defRPr sz="2100">
                <a:solidFill>
                  <a:schemeClr val="tx1"/>
                </a:solidFill>
                <a:latin typeface="Arial" charset="0"/>
              </a:defRPr>
            </a:lvl9pPr>
          </a:lstStyle>
          <a:p>
            <a:pPr eaLnBrk="1" hangingPunct="1"/>
            <a:fld id="{8EE03E25-98C0-4A3B-9A0A-2789B67D4F94}" type="slidenum">
              <a:rPr lang="ru-RU" altLang="ru-RU" sz="1000" smtClean="0"/>
              <a:pPr eaLnBrk="1" hangingPunct="1"/>
              <a:t>32</a:t>
            </a:fld>
            <a:endParaRPr lang="ru-RU" altLang="ru-RU" sz="1000" smtClean="0"/>
          </a:p>
        </p:txBody>
      </p:sp>
      <p:grpSp>
        <p:nvGrpSpPr>
          <p:cNvPr id="30" name="Group 25"/>
          <p:cNvGrpSpPr>
            <a:grpSpLocks/>
          </p:cNvGrpSpPr>
          <p:nvPr/>
        </p:nvGrpSpPr>
        <p:grpSpPr bwMode="auto">
          <a:xfrm>
            <a:off x="285015" y="1842447"/>
            <a:ext cx="9956894" cy="3575713"/>
            <a:chOff x="2200" y="2631"/>
            <a:chExt cx="614" cy="614"/>
          </a:xfrm>
        </p:grpSpPr>
        <p:sp>
          <p:nvSpPr>
            <p:cNvPr id="31" name="Rectangle 27"/>
            <p:cNvSpPr>
              <a:spLocks noChangeArrowheads="1"/>
            </p:cNvSpPr>
            <p:nvPr/>
          </p:nvSpPr>
          <p:spPr bwMode="auto">
            <a:xfrm>
              <a:off x="2200" y="2631"/>
              <a:ext cx="614" cy="614"/>
            </a:xfrm>
            <a:prstGeom prst="rect">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2700000" scaled="1"/>
              <a:tileRect/>
            </a:gradFill>
            <a:ln w="12700">
              <a:solidFill>
                <a:srgbClr val="E7F1E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32" name="Rectangle 28"/>
            <p:cNvSpPr>
              <a:spLocks noChangeArrowheads="1"/>
            </p:cNvSpPr>
            <p:nvPr/>
          </p:nvSpPr>
          <p:spPr bwMode="auto">
            <a:xfrm>
              <a:off x="2251" y="2684"/>
              <a:ext cx="526" cy="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p>
              <a:pPr algn="ctr">
                <a:lnSpc>
                  <a:spcPct val="95000"/>
                </a:lnSpc>
                <a:spcAft>
                  <a:spcPct val="25000"/>
                </a:spcAft>
              </a:pPr>
              <a:r>
                <a:rPr lang="ru-RU" sz="3200" b="1" dirty="0" smtClean="0">
                  <a:solidFill>
                    <a:schemeClr val="bg1"/>
                  </a:solidFill>
                  <a:latin typeface="Arial Narrow" pitchFamily="34" charset="0"/>
                </a:rPr>
                <a:t>СПАСИБО ЗА ВНИМАНИЕ</a:t>
              </a:r>
              <a:endParaRPr lang="ru-RU" sz="2800" b="1" i="0" dirty="0">
                <a:solidFill>
                  <a:schemeClr val="bg1"/>
                </a:solidFill>
                <a:latin typeface="Arial Narrow" pitchFamily="34" charset="0"/>
              </a:endParaRPr>
            </a:p>
          </p:txBody>
        </p:sp>
      </p:grpSp>
    </p:spTree>
    <p:extLst>
      <p:ext uri="{BB962C8B-B14F-4D97-AF65-F5344CB8AC3E}">
        <p14:creationId xmlns:p14="http://schemas.microsoft.com/office/powerpoint/2010/main" val="17546705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Номер слайда 3"/>
          <p:cNvSpPr>
            <a:spLocks noGrp="1"/>
          </p:cNvSpPr>
          <p:nvPr>
            <p:ph type="sldNum" sz="quarter" idx="10"/>
          </p:nvPr>
        </p:nvSpPr>
        <p:spPr>
          <a:noFill/>
        </p:spPr>
        <p:txBody>
          <a:bodyPr/>
          <a:lstStyle>
            <a:lvl1pPr defTabSz="1044575" eaLnBrk="0" hangingPunct="0">
              <a:defRPr sz="2100">
                <a:solidFill>
                  <a:schemeClr val="tx1"/>
                </a:solidFill>
                <a:latin typeface="Arial" charset="0"/>
              </a:defRPr>
            </a:lvl1pPr>
            <a:lvl2pPr marL="742950" indent="-285750" defTabSz="1044575" eaLnBrk="0" hangingPunct="0">
              <a:defRPr sz="2100">
                <a:solidFill>
                  <a:schemeClr val="tx1"/>
                </a:solidFill>
                <a:latin typeface="Arial" charset="0"/>
              </a:defRPr>
            </a:lvl2pPr>
            <a:lvl3pPr marL="1143000" indent="-228600" defTabSz="1044575" eaLnBrk="0" hangingPunct="0">
              <a:defRPr sz="2100">
                <a:solidFill>
                  <a:schemeClr val="tx1"/>
                </a:solidFill>
                <a:latin typeface="Arial" charset="0"/>
              </a:defRPr>
            </a:lvl3pPr>
            <a:lvl4pPr marL="1600200" indent="-228600" defTabSz="1044575" eaLnBrk="0" hangingPunct="0">
              <a:defRPr sz="2100">
                <a:solidFill>
                  <a:schemeClr val="tx1"/>
                </a:solidFill>
                <a:latin typeface="Arial" charset="0"/>
              </a:defRPr>
            </a:lvl4pPr>
            <a:lvl5pPr marL="2057400" indent="-228600" defTabSz="1044575" eaLnBrk="0" hangingPunct="0">
              <a:defRPr sz="2100">
                <a:solidFill>
                  <a:schemeClr val="tx1"/>
                </a:solidFill>
                <a:latin typeface="Arial" charset="0"/>
              </a:defRPr>
            </a:lvl5pPr>
            <a:lvl6pPr marL="2514600" indent="-228600" defTabSz="1044575" eaLnBrk="0" fontAlgn="base" hangingPunct="0">
              <a:spcBef>
                <a:spcPct val="0"/>
              </a:spcBef>
              <a:spcAft>
                <a:spcPct val="0"/>
              </a:spcAft>
              <a:defRPr sz="2100">
                <a:solidFill>
                  <a:schemeClr val="tx1"/>
                </a:solidFill>
                <a:latin typeface="Arial" charset="0"/>
              </a:defRPr>
            </a:lvl6pPr>
            <a:lvl7pPr marL="2971800" indent="-228600" defTabSz="1044575" eaLnBrk="0" fontAlgn="base" hangingPunct="0">
              <a:spcBef>
                <a:spcPct val="0"/>
              </a:spcBef>
              <a:spcAft>
                <a:spcPct val="0"/>
              </a:spcAft>
              <a:defRPr sz="2100">
                <a:solidFill>
                  <a:schemeClr val="tx1"/>
                </a:solidFill>
                <a:latin typeface="Arial" charset="0"/>
              </a:defRPr>
            </a:lvl7pPr>
            <a:lvl8pPr marL="3429000" indent="-228600" defTabSz="1044575" eaLnBrk="0" fontAlgn="base" hangingPunct="0">
              <a:spcBef>
                <a:spcPct val="0"/>
              </a:spcBef>
              <a:spcAft>
                <a:spcPct val="0"/>
              </a:spcAft>
              <a:defRPr sz="2100">
                <a:solidFill>
                  <a:schemeClr val="tx1"/>
                </a:solidFill>
                <a:latin typeface="Arial" charset="0"/>
              </a:defRPr>
            </a:lvl8pPr>
            <a:lvl9pPr marL="3886200" indent="-228600" defTabSz="1044575" eaLnBrk="0" fontAlgn="base" hangingPunct="0">
              <a:spcBef>
                <a:spcPct val="0"/>
              </a:spcBef>
              <a:spcAft>
                <a:spcPct val="0"/>
              </a:spcAft>
              <a:defRPr sz="2100">
                <a:solidFill>
                  <a:schemeClr val="tx1"/>
                </a:solidFill>
                <a:latin typeface="Arial" charset="0"/>
              </a:defRPr>
            </a:lvl9pPr>
          </a:lstStyle>
          <a:p>
            <a:pPr eaLnBrk="1" hangingPunct="1"/>
            <a:fld id="{8EE03E25-98C0-4A3B-9A0A-2789B67D4F94}" type="slidenum">
              <a:rPr lang="ru-RU" altLang="ru-RU" sz="1000" smtClean="0"/>
              <a:pPr eaLnBrk="1" hangingPunct="1"/>
              <a:t>4</a:t>
            </a:fld>
            <a:endParaRPr lang="ru-RU" altLang="ru-RU" sz="1000" smtClean="0"/>
          </a:p>
        </p:txBody>
      </p:sp>
      <p:grpSp>
        <p:nvGrpSpPr>
          <p:cNvPr id="30" name="Group 25"/>
          <p:cNvGrpSpPr>
            <a:grpSpLocks/>
          </p:cNvGrpSpPr>
          <p:nvPr/>
        </p:nvGrpSpPr>
        <p:grpSpPr bwMode="auto">
          <a:xfrm>
            <a:off x="171501" y="627142"/>
            <a:ext cx="9956894" cy="345456"/>
            <a:chOff x="2200" y="2631"/>
            <a:chExt cx="614" cy="614"/>
          </a:xfrm>
        </p:grpSpPr>
        <p:sp>
          <p:nvSpPr>
            <p:cNvPr id="31" name="Rectangle 27"/>
            <p:cNvSpPr>
              <a:spLocks noChangeArrowheads="1"/>
            </p:cNvSpPr>
            <p:nvPr/>
          </p:nvSpPr>
          <p:spPr bwMode="auto">
            <a:xfrm>
              <a:off x="2200" y="2631"/>
              <a:ext cx="614" cy="614"/>
            </a:xfrm>
            <a:prstGeom prst="rect">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2700000" scaled="1"/>
              <a:tileRect/>
            </a:gradFill>
            <a:ln w="12700">
              <a:solidFill>
                <a:srgbClr val="E7F1E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32" name="Rectangle 28"/>
            <p:cNvSpPr>
              <a:spLocks noChangeArrowheads="1"/>
            </p:cNvSpPr>
            <p:nvPr/>
          </p:nvSpPr>
          <p:spPr bwMode="auto">
            <a:xfrm>
              <a:off x="2251" y="2684"/>
              <a:ext cx="526" cy="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p>
              <a:pPr algn="ctr">
                <a:lnSpc>
                  <a:spcPct val="95000"/>
                </a:lnSpc>
                <a:spcAft>
                  <a:spcPct val="25000"/>
                </a:spcAft>
              </a:pPr>
              <a:r>
                <a:rPr lang="ru-RU" sz="1800" b="1" i="0" dirty="0" smtClean="0">
                  <a:solidFill>
                    <a:schemeClr val="bg1"/>
                  </a:solidFill>
                  <a:latin typeface="Arial Narrow" pitchFamily="34" charset="0"/>
                </a:rPr>
                <a:t>ИТОГОВЫЙ РЕЙТИНГ НОК - 2019</a:t>
              </a:r>
              <a:endParaRPr lang="ru-RU" sz="1100" b="1" i="0" dirty="0">
                <a:solidFill>
                  <a:schemeClr val="bg1"/>
                </a:solidFill>
                <a:latin typeface="Arial Narrow" pitchFamily="34" charset="0"/>
              </a:endParaRPr>
            </a:p>
          </p:txBody>
        </p:sp>
      </p:grpSp>
      <p:sp>
        <p:nvSpPr>
          <p:cNvPr id="16" name="TextBox 15"/>
          <p:cNvSpPr txBox="1"/>
          <p:nvPr/>
        </p:nvSpPr>
        <p:spPr>
          <a:xfrm>
            <a:off x="5263463" y="986440"/>
            <a:ext cx="5429938" cy="2092881"/>
          </a:xfrm>
          <a:prstGeom prst="rect">
            <a:avLst/>
          </a:prstGeom>
          <a:noFill/>
        </p:spPr>
        <p:txBody>
          <a:bodyPr wrap="square" rtlCol="0">
            <a:spAutoFit/>
          </a:bodyPr>
          <a:lstStyle/>
          <a:p>
            <a:pPr indent="358775"/>
            <a:r>
              <a:rPr lang="ru-RU" sz="1000" smtClean="0"/>
              <a:t>Итоговые оценки: 96,8 комфортность условий предоставления услуг, 96,7 баллов, по показателю доступности образовательной организации для обучения инвалидов и лиц с ограниченными возможностями здоровья, 62 баллов, по показателю доброжелательности, вежливости, компетентности работников, показатель составил 97,2 баллов. По критериям удовлетворенности качеством образовательной организации, данная организация получила 94,9 баллов. Итоговый показатель по данной организации составил 89,5 баллов</a:t>
            </a:r>
          </a:p>
          <a:p>
            <a:pPr indent="358775"/>
            <a:r>
              <a:rPr lang="ru-RU" sz="1000" smtClean="0"/>
              <a:t>Необходимо обеспечить оборудование помещений организации и прилегающей к ней территории с учетом доступности для инвалидов и лиц с ограничениями (оборудованными входными группами, выделенными местами на парковках и автостоянках, оборудование  адаптированных лифтов, поручней, обеспечение наличия сменных кресел-колясок, и специально оборудованных санитарно-гигиенических помещений)</a:t>
            </a:r>
            <a:endParaRPr lang="ru-RU" sz="1000" dirty="0"/>
          </a:p>
        </p:txBody>
      </p:sp>
      <p:graphicFrame>
        <p:nvGraphicFramePr>
          <p:cNvPr id="2" name="Диаграмма 1"/>
          <p:cNvGraphicFramePr/>
          <p:nvPr>
            <p:extLst>
              <p:ext uri="{D42A27DB-BD31-4B8C-83A1-F6EECF244321}">
                <p14:modId xmlns:p14="http://schemas.microsoft.com/office/powerpoint/2010/main" val="3407972769"/>
              </p:ext>
            </p:extLst>
          </p:nvPr>
        </p:nvGraphicFramePr>
        <p:xfrm>
          <a:off x="356205" y="1132114"/>
          <a:ext cx="4793744" cy="600891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0985642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Номер слайда 3"/>
          <p:cNvSpPr>
            <a:spLocks noGrp="1"/>
          </p:cNvSpPr>
          <p:nvPr>
            <p:ph type="sldNum" sz="quarter" idx="10"/>
          </p:nvPr>
        </p:nvSpPr>
        <p:spPr>
          <a:noFill/>
        </p:spPr>
        <p:txBody>
          <a:bodyPr/>
          <a:lstStyle>
            <a:lvl1pPr defTabSz="1044575" eaLnBrk="0" hangingPunct="0">
              <a:defRPr sz="2100">
                <a:solidFill>
                  <a:schemeClr val="tx1"/>
                </a:solidFill>
                <a:latin typeface="Arial" charset="0"/>
              </a:defRPr>
            </a:lvl1pPr>
            <a:lvl2pPr marL="742950" indent="-285750" defTabSz="1044575" eaLnBrk="0" hangingPunct="0">
              <a:defRPr sz="2100">
                <a:solidFill>
                  <a:schemeClr val="tx1"/>
                </a:solidFill>
                <a:latin typeface="Arial" charset="0"/>
              </a:defRPr>
            </a:lvl2pPr>
            <a:lvl3pPr marL="1143000" indent="-228600" defTabSz="1044575" eaLnBrk="0" hangingPunct="0">
              <a:defRPr sz="2100">
                <a:solidFill>
                  <a:schemeClr val="tx1"/>
                </a:solidFill>
                <a:latin typeface="Arial" charset="0"/>
              </a:defRPr>
            </a:lvl3pPr>
            <a:lvl4pPr marL="1600200" indent="-228600" defTabSz="1044575" eaLnBrk="0" hangingPunct="0">
              <a:defRPr sz="2100">
                <a:solidFill>
                  <a:schemeClr val="tx1"/>
                </a:solidFill>
                <a:latin typeface="Arial" charset="0"/>
              </a:defRPr>
            </a:lvl4pPr>
            <a:lvl5pPr marL="2057400" indent="-228600" defTabSz="1044575" eaLnBrk="0" hangingPunct="0">
              <a:defRPr sz="2100">
                <a:solidFill>
                  <a:schemeClr val="tx1"/>
                </a:solidFill>
                <a:latin typeface="Arial" charset="0"/>
              </a:defRPr>
            </a:lvl5pPr>
            <a:lvl6pPr marL="2514600" indent="-228600" defTabSz="1044575" eaLnBrk="0" fontAlgn="base" hangingPunct="0">
              <a:spcBef>
                <a:spcPct val="0"/>
              </a:spcBef>
              <a:spcAft>
                <a:spcPct val="0"/>
              </a:spcAft>
              <a:defRPr sz="2100">
                <a:solidFill>
                  <a:schemeClr val="tx1"/>
                </a:solidFill>
                <a:latin typeface="Arial" charset="0"/>
              </a:defRPr>
            </a:lvl6pPr>
            <a:lvl7pPr marL="2971800" indent="-228600" defTabSz="1044575" eaLnBrk="0" fontAlgn="base" hangingPunct="0">
              <a:spcBef>
                <a:spcPct val="0"/>
              </a:spcBef>
              <a:spcAft>
                <a:spcPct val="0"/>
              </a:spcAft>
              <a:defRPr sz="2100">
                <a:solidFill>
                  <a:schemeClr val="tx1"/>
                </a:solidFill>
                <a:latin typeface="Arial" charset="0"/>
              </a:defRPr>
            </a:lvl7pPr>
            <a:lvl8pPr marL="3429000" indent="-228600" defTabSz="1044575" eaLnBrk="0" fontAlgn="base" hangingPunct="0">
              <a:spcBef>
                <a:spcPct val="0"/>
              </a:spcBef>
              <a:spcAft>
                <a:spcPct val="0"/>
              </a:spcAft>
              <a:defRPr sz="2100">
                <a:solidFill>
                  <a:schemeClr val="tx1"/>
                </a:solidFill>
                <a:latin typeface="Arial" charset="0"/>
              </a:defRPr>
            </a:lvl8pPr>
            <a:lvl9pPr marL="3886200" indent="-228600" defTabSz="1044575" eaLnBrk="0" fontAlgn="base" hangingPunct="0">
              <a:spcBef>
                <a:spcPct val="0"/>
              </a:spcBef>
              <a:spcAft>
                <a:spcPct val="0"/>
              </a:spcAft>
              <a:defRPr sz="2100">
                <a:solidFill>
                  <a:schemeClr val="tx1"/>
                </a:solidFill>
                <a:latin typeface="Arial" charset="0"/>
              </a:defRPr>
            </a:lvl9pPr>
          </a:lstStyle>
          <a:p>
            <a:pPr eaLnBrk="1" hangingPunct="1"/>
            <a:fld id="{8EE03E25-98C0-4A3B-9A0A-2789B67D4F94}" type="slidenum">
              <a:rPr lang="ru-RU" altLang="ru-RU" sz="1000" smtClean="0"/>
              <a:pPr eaLnBrk="1" hangingPunct="1"/>
              <a:t>5</a:t>
            </a:fld>
            <a:endParaRPr lang="ru-RU" altLang="ru-RU" sz="1000" smtClean="0"/>
          </a:p>
        </p:txBody>
      </p:sp>
      <p:grpSp>
        <p:nvGrpSpPr>
          <p:cNvPr id="30" name="Group 25"/>
          <p:cNvGrpSpPr>
            <a:grpSpLocks/>
          </p:cNvGrpSpPr>
          <p:nvPr/>
        </p:nvGrpSpPr>
        <p:grpSpPr bwMode="auto">
          <a:xfrm>
            <a:off x="171501" y="627142"/>
            <a:ext cx="9956894" cy="345456"/>
            <a:chOff x="2200" y="2631"/>
            <a:chExt cx="614" cy="614"/>
          </a:xfrm>
        </p:grpSpPr>
        <p:sp>
          <p:nvSpPr>
            <p:cNvPr id="31" name="Rectangle 27"/>
            <p:cNvSpPr>
              <a:spLocks noChangeArrowheads="1"/>
            </p:cNvSpPr>
            <p:nvPr/>
          </p:nvSpPr>
          <p:spPr bwMode="auto">
            <a:xfrm>
              <a:off x="2200" y="2631"/>
              <a:ext cx="614" cy="614"/>
            </a:xfrm>
            <a:prstGeom prst="rect">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2700000" scaled="1"/>
              <a:tileRect/>
            </a:gradFill>
            <a:ln w="12700">
              <a:solidFill>
                <a:srgbClr val="E7F1E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32" name="Rectangle 28"/>
            <p:cNvSpPr>
              <a:spLocks noChangeArrowheads="1"/>
            </p:cNvSpPr>
            <p:nvPr/>
          </p:nvSpPr>
          <p:spPr bwMode="auto">
            <a:xfrm>
              <a:off x="2251" y="2684"/>
              <a:ext cx="526" cy="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p>
              <a:pPr algn="ctr">
                <a:lnSpc>
                  <a:spcPct val="95000"/>
                </a:lnSpc>
                <a:spcAft>
                  <a:spcPct val="25000"/>
                </a:spcAft>
              </a:pPr>
              <a:r>
                <a:rPr lang="ru-RU" sz="1800" b="1" i="0" dirty="0" smtClean="0">
                  <a:solidFill>
                    <a:schemeClr val="bg1"/>
                  </a:solidFill>
                  <a:latin typeface="Arial Narrow" pitchFamily="34" charset="0"/>
                </a:rPr>
                <a:t>ИТОГОВЫЙ РЕЙТИНГ НОК - 2019</a:t>
              </a:r>
              <a:endParaRPr lang="ru-RU" sz="1100" b="1" i="0" dirty="0">
                <a:solidFill>
                  <a:schemeClr val="bg1"/>
                </a:solidFill>
                <a:latin typeface="Arial Narrow" pitchFamily="34" charset="0"/>
              </a:endParaRPr>
            </a:p>
          </p:txBody>
        </p:sp>
      </p:grpSp>
      <p:sp>
        <p:nvSpPr>
          <p:cNvPr id="16" name="TextBox 15"/>
          <p:cNvSpPr txBox="1"/>
          <p:nvPr/>
        </p:nvSpPr>
        <p:spPr>
          <a:xfrm>
            <a:off x="5263463" y="986440"/>
            <a:ext cx="5429938" cy="3631763"/>
          </a:xfrm>
          <a:prstGeom prst="rect">
            <a:avLst/>
          </a:prstGeom>
          <a:noFill/>
        </p:spPr>
        <p:txBody>
          <a:bodyPr wrap="square" rtlCol="0">
            <a:spAutoFit/>
          </a:bodyPr>
          <a:lstStyle/>
          <a:p>
            <a:pPr indent="358775"/>
            <a:r>
              <a:rPr lang="ru-RU" sz="1000" smtClean="0"/>
              <a:t>Итоговые оценки: 94,9 комфортность условий предоставления услуг, 89 баллов, по показателю доступности образовательной организации для обучения инвалидов и лиц с ограниченными возможностями здоровья, 50,7 баллов, по показателю доброжелательности, вежливости, компетентности работников, показатель составил 99,8 баллов. По критериям удовлетворенности качеством образовательной организации, данная организация получила 99,6 баллов. Итоговый показатель по данной организации составил 86,8 баллов</a:t>
            </a:r>
          </a:p>
          <a:p>
            <a:pPr indent="358775"/>
            <a:r>
              <a:rPr lang="ru-RU" sz="1000" smtClean="0"/>
              <a:t>Необходимо обеспечить оборудование помещений организации и прилегающей к ней территории с учетом доступности для инвалидов и лиц с ограничениями (оборудованными входными группами, выделенными местами на парковках и автостоянках, оборудование  адаптированных лифтов, поручней, обеспечение наличия сменных кресел-колясок, и специально оборудованных санитарно-гигиенических помещений)</a:t>
            </a:r>
          </a:p>
          <a:p>
            <a:pPr indent="358775"/>
            <a:r>
              <a:rPr lang="ru-RU" sz="1000" smtClean="0"/>
              <a:t>Необходимо обеспечить в организации социальной сферы условий доступности, позволяющих инвалидам получать услуги наравне с другими. Обеспечить дублирование звуковой и зрительной информации, дублирование надписей, знаков, прочей важной графической информации с помощью рельефно-точечного шрифта Брайля. Предусмотреть возможность предоставления нуждающимся, услуг по сурдопереводу. Обеспечить альтернативную версию официального интернет-сайта для граждан с ограничениями возможностей по слуху и зрению, если таковой функции еще нет. При необходимости, обеспечить поддержку при инструктировании персонала в отношении сопровождения инвалидов. Предусмотреть возможность дистанционного обучения.</a:t>
            </a:r>
            <a:endParaRPr lang="ru-RU" sz="1000" dirty="0"/>
          </a:p>
        </p:txBody>
      </p:sp>
      <p:graphicFrame>
        <p:nvGraphicFramePr>
          <p:cNvPr id="2" name="Диаграмма 1"/>
          <p:cNvGraphicFramePr/>
          <p:nvPr>
            <p:extLst>
              <p:ext uri="{D42A27DB-BD31-4B8C-83A1-F6EECF244321}">
                <p14:modId xmlns:p14="http://schemas.microsoft.com/office/powerpoint/2010/main" val="549382564"/>
              </p:ext>
            </p:extLst>
          </p:nvPr>
        </p:nvGraphicFramePr>
        <p:xfrm>
          <a:off x="356205" y="1132114"/>
          <a:ext cx="4793744" cy="600891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7555331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Номер слайда 3"/>
          <p:cNvSpPr>
            <a:spLocks noGrp="1"/>
          </p:cNvSpPr>
          <p:nvPr>
            <p:ph type="sldNum" sz="quarter" idx="10"/>
          </p:nvPr>
        </p:nvSpPr>
        <p:spPr>
          <a:noFill/>
        </p:spPr>
        <p:txBody>
          <a:bodyPr/>
          <a:lstStyle>
            <a:lvl1pPr defTabSz="1044575" eaLnBrk="0" hangingPunct="0">
              <a:defRPr sz="2100">
                <a:solidFill>
                  <a:schemeClr val="tx1"/>
                </a:solidFill>
                <a:latin typeface="Arial" charset="0"/>
              </a:defRPr>
            </a:lvl1pPr>
            <a:lvl2pPr marL="742950" indent="-285750" defTabSz="1044575" eaLnBrk="0" hangingPunct="0">
              <a:defRPr sz="2100">
                <a:solidFill>
                  <a:schemeClr val="tx1"/>
                </a:solidFill>
                <a:latin typeface="Arial" charset="0"/>
              </a:defRPr>
            </a:lvl2pPr>
            <a:lvl3pPr marL="1143000" indent="-228600" defTabSz="1044575" eaLnBrk="0" hangingPunct="0">
              <a:defRPr sz="2100">
                <a:solidFill>
                  <a:schemeClr val="tx1"/>
                </a:solidFill>
                <a:latin typeface="Arial" charset="0"/>
              </a:defRPr>
            </a:lvl3pPr>
            <a:lvl4pPr marL="1600200" indent="-228600" defTabSz="1044575" eaLnBrk="0" hangingPunct="0">
              <a:defRPr sz="2100">
                <a:solidFill>
                  <a:schemeClr val="tx1"/>
                </a:solidFill>
                <a:latin typeface="Arial" charset="0"/>
              </a:defRPr>
            </a:lvl4pPr>
            <a:lvl5pPr marL="2057400" indent="-228600" defTabSz="1044575" eaLnBrk="0" hangingPunct="0">
              <a:defRPr sz="2100">
                <a:solidFill>
                  <a:schemeClr val="tx1"/>
                </a:solidFill>
                <a:latin typeface="Arial" charset="0"/>
              </a:defRPr>
            </a:lvl5pPr>
            <a:lvl6pPr marL="2514600" indent="-228600" defTabSz="1044575" eaLnBrk="0" fontAlgn="base" hangingPunct="0">
              <a:spcBef>
                <a:spcPct val="0"/>
              </a:spcBef>
              <a:spcAft>
                <a:spcPct val="0"/>
              </a:spcAft>
              <a:defRPr sz="2100">
                <a:solidFill>
                  <a:schemeClr val="tx1"/>
                </a:solidFill>
                <a:latin typeface="Arial" charset="0"/>
              </a:defRPr>
            </a:lvl6pPr>
            <a:lvl7pPr marL="2971800" indent="-228600" defTabSz="1044575" eaLnBrk="0" fontAlgn="base" hangingPunct="0">
              <a:spcBef>
                <a:spcPct val="0"/>
              </a:spcBef>
              <a:spcAft>
                <a:spcPct val="0"/>
              </a:spcAft>
              <a:defRPr sz="2100">
                <a:solidFill>
                  <a:schemeClr val="tx1"/>
                </a:solidFill>
                <a:latin typeface="Arial" charset="0"/>
              </a:defRPr>
            </a:lvl7pPr>
            <a:lvl8pPr marL="3429000" indent="-228600" defTabSz="1044575" eaLnBrk="0" fontAlgn="base" hangingPunct="0">
              <a:spcBef>
                <a:spcPct val="0"/>
              </a:spcBef>
              <a:spcAft>
                <a:spcPct val="0"/>
              </a:spcAft>
              <a:defRPr sz="2100">
                <a:solidFill>
                  <a:schemeClr val="tx1"/>
                </a:solidFill>
                <a:latin typeface="Arial" charset="0"/>
              </a:defRPr>
            </a:lvl8pPr>
            <a:lvl9pPr marL="3886200" indent="-228600" defTabSz="1044575" eaLnBrk="0" fontAlgn="base" hangingPunct="0">
              <a:spcBef>
                <a:spcPct val="0"/>
              </a:spcBef>
              <a:spcAft>
                <a:spcPct val="0"/>
              </a:spcAft>
              <a:defRPr sz="2100">
                <a:solidFill>
                  <a:schemeClr val="tx1"/>
                </a:solidFill>
                <a:latin typeface="Arial" charset="0"/>
              </a:defRPr>
            </a:lvl9pPr>
          </a:lstStyle>
          <a:p>
            <a:pPr eaLnBrk="1" hangingPunct="1"/>
            <a:fld id="{8EE03E25-98C0-4A3B-9A0A-2789B67D4F94}" type="slidenum">
              <a:rPr lang="ru-RU" altLang="ru-RU" sz="1000" smtClean="0"/>
              <a:pPr eaLnBrk="1" hangingPunct="1"/>
              <a:t>6</a:t>
            </a:fld>
            <a:endParaRPr lang="ru-RU" altLang="ru-RU" sz="1000" smtClean="0"/>
          </a:p>
        </p:txBody>
      </p:sp>
      <p:grpSp>
        <p:nvGrpSpPr>
          <p:cNvPr id="30" name="Group 25"/>
          <p:cNvGrpSpPr>
            <a:grpSpLocks/>
          </p:cNvGrpSpPr>
          <p:nvPr/>
        </p:nvGrpSpPr>
        <p:grpSpPr bwMode="auto">
          <a:xfrm>
            <a:off x="171501" y="627142"/>
            <a:ext cx="9956894" cy="345456"/>
            <a:chOff x="2200" y="2631"/>
            <a:chExt cx="614" cy="614"/>
          </a:xfrm>
        </p:grpSpPr>
        <p:sp>
          <p:nvSpPr>
            <p:cNvPr id="31" name="Rectangle 27"/>
            <p:cNvSpPr>
              <a:spLocks noChangeArrowheads="1"/>
            </p:cNvSpPr>
            <p:nvPr/>
          </p:nvSpPr>
          <p:spPr bwMode="auto">
            <a:xfrm>
              <a:off x="2200" y="2631"/>
              <a:ext cx="614" cy="614"/>
            </a:xfrm>
            <a:prstGeom prst="rect">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2700000" scaled="1"/>
              <a:tileRect/>
            </a:gradFill>
            <a:ln w="12700">
              <a:solidFill>
                <a:srgbClr val="E7F1E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32" name="Rectangle 28"/>
            <p:cNvSpPr>
              <a:spLocks noChangeArrowheads="1"/>
            </p:cNvSpPr>
            <p:nvPr/>
          </p:nvSpPr>
          <p:spPr bwMode="auto">
            <a:xfrm>
              <a:off x="2251" y="2684"/>
              <a:ext cx="526" cy="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p>
              <a:pPr algn="ctr">
                <a:lnSpc>
                  <a:spcPct val="95000"/>
                </a:lnSpc>
                <a:spcAft>
                  <a:spcPct val="25000"/>
                </a:spcAft>
              </a:pPr>
              <a:r>
                <a:rPr lang="ru-RU" sz="1800" b="1" i="0" dirty="0" smtClean="0">
                  <a:solidFill>
                    <a:schemeClr val="bg1"/>
                  </a:solidFill>
                  <a:latin typeface="Arial Narrow" pitchFamily="34" charset="0"/>
                </a:rPr>
                <a:t>ИТОГОВЫЙ РЕЙТИНГ НОК - 2019</a:t>
              </a:r>
              <a:endParaRPr lang="ru-RU" sz="1100" b="1" i="0" dirty="0">
                <a:solidFill>
                  <a:schemeClr val="bg1"/>
                </a:solidFill>
                <a:latin typeface="Arial Narrow" pitchFamily="34" charset="0"/>
              </a:endParaRPr>
            </a:p>
          </p:txBody>
        </p:sp>
      </p:grpSp>
      <p:sp>
        <p:nvSpPr>
          <p:cNvPr id="16" name="TextBox 15"/>
          <p:cNvSpPr txBox="1"/>
          <p:nvPr/>
        </p:nvSpPr>
        <p:spPr>
          <a:xfrm>
            <a:off x="5263463" y="986440"/>
            <a:ext cx="5429938" cy="3170099"/>
          </a:xfrm>
          <a:prstGeom prst="rect">
            <a:avLst/>
          </a:prstGeom>
          <a:noFill/>
        </p:spPr>
        <p:txBody>
          <a:bodyPr wrap="square" rtlCol="0">
            <a:spAutoFit/>
          </a:bodyPr>
          <a:lstStyle/>
          <a:p>
            <a:pPr indent="358775"/>
            <a:r>
              <a:rPr lang="ru-RU" sz="1000" smtClean="0"/>
              <a:t>Итоговые оценки: 95,8 комфортность условий предоставления услуг, 76,7 баллов, по показателю доступности образовательной организации для обучения инвалидов и лиц с ограниченными возможностями здоровья, 70 баллов, по показателю доброжелательности, вежливости, компетентности работников, показатель составил 95,6 баллов. По критериям удовлетворенности качеством образовательной организации, данная организация получила 94,4 баллов. Итоговый показатель по данной организации составил 86,5 баллов</a:t>
            </a:r>
          </a:p>
          <a:p>
            <a:pPr indent="358775"/>
            <a:r>
              <a:rPr lang="ru-RU" sz="1000" smtClean="0"/>
              <a:t>Необходимо обеспечить в организации комфортных условий для предоставления услуг (комфортная зона отдыха, понятная навигация внутри здания, доступность питьевой воды, доступность санитарно-гигиенических помещений, и, т.п.)  </a:t>
            </a:r>
          </a:p>
          <a:p>
            <a:pPr indent="358775"/>
            <a:r>
              <a:rPr lang="ru-RU" sz="1000" smtClean="0"/>
              <a:t>Необходимо обеспечить в организации социальной сферы условий доступности, позволяющих инвалидам получать услуги наравне с другими. Обеспечить дублирование звуковой и зрительной информации, дублирование надписей, знаков, прочей важной графической информации с помощью рельефно-точечного шрифта Брайля. Предусмотреть возможность предоставления нуждающимся, услуг по сурдопереводу. Обеспечить альтернативную версию официального интернет-сайта для граждан с ограничениями возможностей по слуху и зрению, если таковой функции еще нет. При необходимости, обеспечить поддержку при инструктировании персонала в отношении сопровождения инвалидов. Предусмотреть возможность дистанционного обучения.</a:t>
            </a:r>
            <a:endParaRPr lang="ru-RU" sz="1000" dirty="0"/>
          </a:p>
        </p:txBody>
      </p:sp>
      <p:graphicFrame>
        <p:nvGraphicFramePr>
          <p:cNvPr id="2" name="Диаграмма 1"/>
          <p:cNvGraphicFramePr/>
          <p:nvPr>
            <p:extLst>
              <p:ext uri="{D42A27DB-BD31-4B8C-83A1-F6EECF244321}">
                <p14:modId xmlns:p14="http://schemas.microsoft.com/office/powerpoint/2010/main" val="2656382562"/>
              </p:ext>
            </p:extLst>
          </p:nvPr>
        </p:nvGraphicFramePr>
        <p:xfrm>
          <a:off x="356205" y="1132114"/>
          <a:ext cx="4793744" cy="600891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4646708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Номер слайда 3"/>
          <p:cNvSpPr>
            <a:spLocks noGrp="1"/>
          </p:cNvSpPr>
          <p:nvPr>
            <p:ph type="sldNum" sz="quarter" idx="10"/>
          </p:nvPr>
        </p:nvSpPr>
        <p:spPr>
          <a:noFill/>
        </p:spPr>
        <p:txBody>
          <a:bodyPr/>
          <a:lstStyle>
            <a:lvl1pPr defTabSz="1044575" eaLnBrk="0" hangingPunct="0">
              <a:defRPr sz="2100">
                <a:solidFill>
                  <a:schemeClr val="tx1"/>
                </a:solidFill>
                <a:latin typeface="Arial" charset="0"/>
              </a:defRPr>
            </a:lvl1pPr>
            <a:lvl2pPr marL="742950" indent="-285750" defTabSz="1044575" eaLnBrk="0" hangingPunct="0">
              <a:defRPr sz="2100">
                <a:solidFill>
                  <a:schemeClr val="tx1"/>
                </a:solidFill>
                <a:latin typeface="Arial" charset="0"/>
              </a:defRPr>
            </a:lvl2pPr>
            <a:lvl3pPr marL="1143000" indent="-228600" defTabSz="1044575" eaLnBrk="0" hangingPunct="0">
              <a:defRPr sz="2100">
                <a:solidFill>
                  <a:schemeClr val="tx1"/>
                </a:solidFill>
                <a:latin typeface="Arial" charset="0"/>
              </a:defRPr>
            </a:lvl3pPr>
            <a:lvl4pPr marL="1600200" indent="-228600" defTabSz="1044575" eaLnBrk="0" hangingPunct="0">
              <a:defRPr sz="2100">
                <a:solidFill>
                  <a:schemeClr val="tx1"/>
                </a:solidFill>
                <a:latin typeface="Arial" charset="0"/>
              </a:defRPr>
            </a:lvl4pPr>
            <a:lvl5pPr marL="2057400" indent="-228600" defTabSz="1044575" eaLnBrk="0" hangingPunct="0">
              <a:defRPr sz="2100">
                <a:solidFill>
                  <a:schemeClr val="tx1"/>
                </a:solidFill>
                <a:latin typeface="Arial" charset="0"/>
              </a:defRPr>
            </a:lvl5pPr>
            <a:lvl6pPr marL="2514600" indent="-228600" defTabSz="1044575" eaLnBrk="0" fontAlgn="base" hangingPunct="0">
              <a:spcBef>
                <a:spcPct val="0"/>
              </a:spcBef>
              <a:spcAft>
                <a:spcPct val="0"/>
              </a:spcAft>
              <a:defRPr sz="2100">
                <a:solidFill>
                  <a:schemeClr val="tx1"/>
                </a:solidFill>
                <a:latin typeface="Arial" charset="0"/>
              </a:defRPr>
            </a:lvl6pPr>
            <a:lvl7pPr marL="2971800" indent="-228600" defTabSz="1044575" eaLnBrk="0" fontAlgn="base" hangingPunct="0">
              <a:spcBef>
                <a:spcPct val="0"/>
              </a:spcBef>
              <a:spcAft>
                <a:spcPct val="0"/>
              </a:spcAft>
              <a:defRPr sz="2100">
                <a:solidFill>
                  <a:schemeClr val="tx1"/>
                </a:solidFill>
                <a:latin typeface="Arial" charset="0"/>
              </a:defRPr>
            </a:lvl7pPr>
            <a:lvl8pPr marL="3429000" indent="-228600" defTabSz="1044575" eaLnBrk="0" fontAlgn="base" hangingPunct="0">
              <a:spcBef>
                <a:spcPct val="0"/>
              </a:spcBef>
              <a:spcAft>
                <a:spcPct val="0"/>
              </a:spcAft>
              <a:defRPr sz="2100">
                <a:solidFill>
                  <a:schemeClr val="tx1"/>
                </a:solidFill>
                <a:latin typeface="Arial" charset="0"/>
              </a:defRPr>
            </a:lvl8pPr>
            <a:lvl9pPr marL="3886200" indent="-228600" defTabSz="1044575" eaLnBrk="0" fontAlgn="base" hangingPunct="0">
              <a:spcBef>
                <a:spcPct val="0"/>
              </a:spcBef>
              <a:spcAft>
                <a:spcPct val="0"/>
              </a:spcAft>
              <a:defRPr sz="2100">
                <a:solidFill>
                  <a:schemeClr val="tx1"/>
                </a:solidFill>
                <a:latin typeface="Arial" charset="0"/>
              </a:defRPr>
            </a:lvl9pPr>
          </a:lstStyle>
          <a:p>
            <a:pPr eaLnBrk="1" hangingPunct="1"/>
            <a:fld id="{8EE03E25-98C0-4A3B-9A0A-2789B67D4F94}" type="slidenum">
              <a:rPr lang="ru-RU" altLang="ru-RU" sz="1000" smtClean="0"/>
              <a:pPr eaLnBrk="1" hangingPunct="1"/>
              <a:t>7</a:t>
            </a:fld>
            <a:endParaRPr lang="ru-RU" altLang="ru-RU" sz="1000" smtClean="0"/>
          </a:p>
        </p:txBody>
      </p:sp>
      <p:grpSp>
        <p:nvGrpSpPr>
          <p:cNvPr id="30" name="Group 25"/>
          <p:cNvGrpSpPr>
            <a:grpSpLocks/>
          </p:cNvGrpSpPr>
          <p:nvPr/>
        </p:nvGrpSpPr>
        <p:grpSpPr bwMode="auto">
          <a:xfrm>
            <a:off x="171501" y="627142"/>
            <a:ext cx="9956894" cy="345456"/>
            <a:chOff x="2200" y="2631"/>
            <a:chExt cx="614" cy="614"/>
          </a:xfrm>
        </p:grpSpPr>
        <p:sp>
          <p:nvSpPr>
            <p:cNvPr id="31" name="Rectangle 27"/>
            <p:cNvSpPr>
              <a:spLocks noChangeArrowheads="1"/>
            </p:cNvSpPr>
            <p:nvPr/>
          </p:nvSpPr>
          <p:spPr bwMode="auto">
            <a:xfrm>
              <a:off x="2200" y="2631"/>
              <a:ext cx="614" cy="614"/>
            </a:xfrm>
            <a:prstGeom prst="rect">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2700000" scaled="1"/>
              <a:tileRect/>
            </a:gradFill>
            <a:ln w="12700">
              <a:solidFill>
                <a:srgbClr val="E7F1E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32" name="Rectangle 28"/>
            <p:cNvSpPr>
              <a:spLocks noChangeArrowheads="1"/>
            </p:cNvSpPr>
            <p:nvPr/>
          </p:nvSpPr>
          <p:spPr bwMode="auto">
            <a:xfrm>
              <a:off x="2251" y="2684"/>
              <a:ext cx="526" cy="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p>
              <a:pPr algn="ctr">
                <a:lnSpc>
                  <a:spcPct val="95000"/>
                </a:lnSpc>
                <a:spcAft>
                  <a:spcPct val="25000"/>
                </a:spcAft>
              </a:pPr>
              <a:r>
                <a:rPr lang="ru-RU" sz="1800" b="1" i="0" dirty="0" smtClean="0">
                  <a:solidFill>
                    <a:schemeClr val="bg1"/>
                  </a:solidFill>
                  <a:latin typeface="Arial Narrow" pitchFamily="34" charset="0"/>
                </a:rPr>
                <a:t>ИТОГОВЫЙ РЕЙТИНГ НОК - 2019</a:t>
              </a:r>
              <a:endParaRPr lang="ru-RU" sz="1100" b="1" i="0" dirty="0">
                <a:solidFill>
                  <a:schemeClr val="bg1"/>
                </a:solidFill>
                <a:latin typeface="Arial Narrow" pitchFamily="34" charset="0"/>
              </a:endParaRPr>
            </a:p>
          </p:txBody>
        </p:sp>
      </p:grpSp>
      <p:sp>
        <p:nvSpPr>
          <p:cNvPr id="16" name="TextBox 15"/>
          <p:cNvSpPr txBox="1"/>
          <p:nvPr/>
        </p:nvSpPr>
        <p:spPr>
          <a:xfrm>
            <a:off x="5263463" y="986440"/>
            <a:ext cx="5429938" cy="4247317"/>
          </a:xfrm>
          <a:prstGeom prst="rect">
            <a:avLst/>
          </a:prstGeom>
          <a:noFill/>
        </p:spPr>
        <p:txBody>
          <a:bodyPr wrap="square" rtlCol="0">
            <a:spAutoFit/>
          </a:bodyPr>
          <a:lstStyle/>
          <a:p>
            <a:pPr indent="358775"/>
            <a:r>
              <a:rPr lang="ru-RU" sz="1000" smtClean="0"/>
              <a:t>Итоговые оценки: 93,9 комфортность условий предоставления услуг, 95 баллов, по показателю доступности образовательной организации для обучения инвалидов и лиц с ограниченными возможностями здоровья, 50,5 баллов, по показателю доброжелательности, вежливости, компетентности работников, показатель составил 93,2 баллов. По критериям удовлетворенности качеством образовательной организации, данная организация получила 92,9 баллов. Итоговый показатель по данной организации составил 85,1 баллов</a:t>
            </a:r>
          </a:p>
          <a:p>
            <a:pPr indent="358775"/>
            <a:r>
              <a:rPr lang="ru-RU" sz="1000" smtClean="0"/>
              <a:t>Необходимо обеспечить оборудование помещений организации и прилегающей к ней территории с учетом доступности для инвалидов и лиц с ограничениями (оборудованными входными группами, выделенными местами на парковках и автостоянках, оборудование  адаптированных лифтов, поручней, обеспечение наличия сменных кресел-колясок, и специально оборудованных санитарно-гигиенических помещений)</a:t>
            </a:r>
          </a:p>
          <a:p>
            <a:pPr indent="358775"/>
            <a:r>
              <a:rPr lang="ru-RU" sz="1000" smtClean="0"/>
              <a:t>Необходимо обеспечить в организации социальной сферы условий доступности, позволяющих инвалидам получать услуги наравне с другими. Обеспечить дублирование звуковой и зрительной информации, дублирование надписей, знаков, прочей важной графической информации с помощью рельефно-точечного шрифта Брайля. Предусмотреть возможность предоставления нуждающимся, услуг по сурдопереводу. Обеспечить альтернативную версию официального интернет-сайта для граждан с ограничениями возможностей по слуху и зрению, если таковой функции еще нет. При необходимости, обеспечить поддержку при инструктировании персонала в отношении сопровождения инвалидов. Предусмотреть возможность дистанционного обучения.</a:t>
            </a:r>
          </a:p>
          <a:p>
            <a:pPr indent="358775"/>
            <a:r>
              <a:rPr lang="ru-RU" sz="1000" smtClean="0"/>
              <a:t>Необходимо с помощью обратной связи с получателями услуг, выяснить что еще, помимо факторов, освещенных в данном исследовании, может влиять на неудовлетворенность доступностью данной организации для инвалидов. Принять меры по устранению и этих недостатков тоже.</a:t>
            </a:r>
            <a:endParaRPr lang="ru-RU" sz="1000" dirty="0"/>
          </a:p>
        </p:txBody>
      </p:sp>
      <p:graphicFrame>
        <p:nvGraphicFramePr>
          <p:cNvPr id="2" name="Диаграмма 1"/>
          <p:cNvGraphicFramePr/>
          <p:nvPr>
            <p:extLst>
              <p:ext uri="{D42A27DB-BD31-4B8C-83A1-F6EECF244321}">
                <p14:modId xmlns:p14="http://schemas.microsoft.com/office/powerpoint/2010/main" val="4278476426"/>
              </p:ext>
            </p:extLst>
          </p:nvPr>
        </p:nvGraphicFramePr>
        <p:xfrm>
          <a:off x="356205" y="1132114"/>
          <a:ext cx="4793744" cy="600891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0357538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Номер слайда 3"/>
          <p:cNvSpPr>
            <a:spLocks noGrp="1"/>
          </p:cNvSpPr>
          <p:nvPr>
            <p:ph type="sldNum" sz="quarter" idx="10"/>
          </p:nvPr>
        </p:nvSpPr>
        <p:spPr>
          <a:noFill/>
        </p:spPr>
        <p:txBody>
          <a:bodyPr/>
          <a:lstStyle>
            <a:lvl1pPr defTabSz="1044575" eaLnBrk="0" hangingPunct="0">
              <a:defRPr sz="2100">
                <a:solidFill>
                  <a:schemeClr val="tx1"/>
                </a:solidFill>
                <a:latin typeface="Arial" charset="0"/>
              </a:defRPr>
            </a:lvl1pPr>
            <a:lvl2pPr marL="742950" indent="-285750" defTabSz="1044575" eaLnBrk="0" hangingPunct="0">
              <a:defRPr sz="2100">
                <a:solidFill>
                  <a:schemeClr val="tx1"/>
                </a:solidFill>
                <a:latin typeface="Arial" charset="0"/>
              </a:defRPr>
            </a:lvl2pPr>
            <a:lvl3pPr marL="1143000" indent="-228600" defTabSz="1044575" eaLnBrk="0" hangingPunct="0">
              <a:defRPr sz="2100">
                <a:solidFill>
                  <a:schemeClr val="tx1"/>
                </a:solidFill>
                <a:latin typeface="Arial" charset="0"/>
              </a:defRPr>
            </a:lvl3pPr>
            <a:lvl4pPr marL="1600200" indent="-228600" defTabSz="1044575" eaLnBrk="0" hangingPunct="0">
              <a:defRPr sz="2100">
                <a:solidFill>
                  <a:schemeClr val="tx1"/>
                </a:solidFill>
                <a:latin typeface="Arial" charset="0"/>
              </a:defRPr>
            </a:lvl4pPr>
            <a:lvl5pPr marL="2057400" indent="-228600" defTabSz="1044575" eaLnBrk="0" hangingPunct="0">
              <a:defRPr sz="2100">
                <a:solidFill>
                  <a:schemeClr val="tx1"/>
                </a:solidFill>
                <a:latin typeface="Arial" charset="0"/>
              </a:defRPr>
            </a:lvl5pPr>
            <a:lvl6pPr marL="2514600" indent="-228600" defTabSz="1044575" eaLnBrk="0" fontAlgn="base" hangingPunct="0">
              <a:spcBef>
                <a:spcPct val="0"/>
              </a:spcBef>
              <a:spcAft>
                <a:spcPct val="0"/>
              </a:spcAft>
              <a:defRPr sz="2100">
                <a:solidFill>
                  <a:schemeClr val="tx1"/>
                </a:solidFill>
                <a:latin typeface="Arial" charset="0"/>
              </a:defRPr>
            </a:lvl6pPr>
            <a:lvl7pPr marL="2971800" indent="-228600" defTabSz="1044575" eaLnBrk="0" fontAlgn="base" hangingPunct="0">
              <a:spcBef>
                <a:spcPct val="0"/>
              </a:spcBef>
              <a:spcAft>
                <a:spcPct val="0"/>
              </a:spcAft>
              <a:defRPr sz="2100">
                <a:solidFill>
                  <a:schemeClr val="tx1"/>
                </a:solidFill>
                <a:latin typeface="Arial" charset="0"/>
              </a:defRPr>
            </a:lvl7pPr>
            <a:lvl8pPr marL="3429000" indent="-228600" defTabSz="1044575" eaLnBrk="0" fontAlgn="base" hangingPunct="0">
              <a:spcBef>
                <a:spcPct val="0"/>
              </a:spcBef>
              <a:spcAft>
                <a:spcPct val="0"/>
              </a:spcAft>
              <a:defRPr sz="2100">
                <a:solidFill>
                  <a:schemeClr val="tx1"/>
                </a:solidFill>
                <a:latin typeface="Arial" charset="0"/>
              </a:defRPr>
            </a:lvl8pPr>
            <a:lvl9pPr marL="3886200" indent="-228600" defTabSz="1044575" eaLnBrk="0" fontAlgn="base" hangingPunct="0">
              <a:spcBef>
                <a:spcPct val="0"/>
              </a:spcBef>
              <a:spcAft>
                <a:spcPct val="0"/>
              </a:spcAft>
              <a:defRPr sz="2100">
                <a:solidFill>
                  <a:schemeClr val="tx1"/>
                </a:solidFill>
                <a:latin typeface="Arial" charset="0"/>
              </a:defRPr>
            </a:lvl9pPr>
          </a:lstStyle>
          <a:p>
            <a:pPr eaLnBrk="1" hangingPunct="1"/>
            <a:fld id="{8EE03E25-98C0-4A3B-9A0A-2789B67D4F94}" type="slidenum">
              <a:rPr lang="ru-RU" altLang="ru-RU" sz="1000" smtClean="0"/>
              <a:pPr eaLnBrk="1" hangingPunct="1"/>
              <a:t>8</a:t>
            </a:fld>
            <a:endParaRPr lang="ru-RU" altLang="ru-RU" sz="1000" smtClean="0"/>
          </a:p>
        </p:txBody>
      </p:sp>
      <p:grpSp>
        <p:nvGrpSpPr>
          <p:cNvPr id="30" name="Group 25"/>
          <p:cNvGrpSpPr>
            <a:grpSpLocks/>
          </p:cNvGrpSpPr>
          <p:nvPr/>
        </p:nvGrpSpPr>
        <p:grpSpPr bwMode="auto">
          <a:xfrm>
            <a:off x="171501" y="627142"/>
            <a:ext cx="9956894" cy="345456"/>
            <a:chOff x="2200" y="2631"/>
            <a:chExt cx="614" cy="614"/>
          </a:xfrm>
        </p:grpSpPr>
        <p:sp>
          <p:nvSpPr>
            <p:cNvPr id="31" name="Rectangle 27"/>
            <p:cNvSpPr>
              <a:spLocks noChangeArrowheads="1"/>
            </p:cNvSpPr>
            <p:nvPr/>
          </p:nvSpPr>
          <p:spPr bwMode="auto">
            <a:xfrm>
              <a:off x="2200" y="2631"/>
              <a:ext cx="614" cy="614"/>
            </a:xfrm>
            <a:prstGeom prst="rect">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2700000" scaled="1"/>
              <a:tileRect/>
            </a:gradFill>
            <a:ln w="12700">
              <a:solidFill>
                <a:srgbClr val="E7F1E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32" name="Rectangle 28"/>
            <p:cNvSpPr>
              <a:spLocks noChangeArrowheads="1"/>
            </p:cNvSpPr>
            <p:nvPr/>
          </p:nvSpPr>
          <p:spPr bwMode="auto">
            <a:xfrm>
              <a:off x="2251" y="2684"/>
              <a:ext cx="526" cy="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p>
              <a:pPr algn="ctr">
                <a:lnSpc>
                  <a:spcPct val="95000"/>
                </a:lnSpc>
                <a:spcAft>
                  <a:spcPct val="25000"/>
                </a:spcAft>
              </a:pPr>
              <a:r>
                <a:rPr lang="ru-RU" sz="1800" b="1" i="0" dirty="0" smtClean="0">
                  <a:solidFill>
                    <a:schemeClr val="bg1"/>
                  </a:solidFill>
                  <a:latin typeface="Arial Narrow" pitchFamily="34" charset="0"/>
                </a:rPr>
                <a:t>ИТОГОВЫЙ РЕЙТИНГ НОК - 2019</a:t>
              </a:r>
              <a:endParaRPr lang="ru-RU" sz="1100" b="1" i="0" dirty="0">
                <a:solidFill>
                  <a:schemeClr val="bg1"/>
                </a:solidFill>
                <a:latin typeface="Arial Narrow" pitchFamily="34" charset="0"/>
              </a:endParaRPr>
            </a:p>
          </p:txBody>
        </p:sp>
      </p:grpSp>
      <p:sp>
        <p:nvSpPr>
          <p:cNvPr id="16" name="TextBox 15"/>
          <p:cNvSpPr txBox="1"/>
          <p:nvPr/>
        </p:nvSpPr>
        <p:spPr>
          <a:xfrm>
            <a:off x="5263463" y="986440"/>
            <a:ext cx="5429938" cy="3631763"/>
          </a:xfrm>
          <a:prstGeom prst="rect">
            <a:avLst/>
          </a:prstGeom>
          <a:noFill/>
        </p:spPr>
        <p:txBody>
          <a:bodyPr wrap="square" rtlCol="0">
            <a:spAutoFit/>
          </a:bodyPr>
          <a:lstStyle/>
          <a:p>
            <a:pPr indent="358775"/>
            <a:r>
              <a:rPr lang="ru-RU" sz="1000" smtClean="0"/>
              <a:t>Итоговые оценки: 95,4 комфортность условий предоставления услуг, 92 баллов, по показателю доступности образовательной организации для обучения инвалидов и лиц с ограниченными возможностями здоровья, 54 баллов, по показателю доброжелательности, вежливости, компетентности работников, показатель составил 92,4 баллов. По критериям удовлетворенности качеством образовательной организации, данная организация получила 85,7 баллов. Итоговый показатель по данной организации составил 83,9 баллов</a:t>
            </a:r>
          </a:p>
          <a:p>
            <a:pPr indent="358775"/>
            <a:r>
              <a:rPr lang="ru-RU" sz="1000" smtClean="0"/>
              <a:t>Необходимо обеспечить оборудование помещений организации и прилегающей к ней территории с учетом доступности для инвалидов и лиц с ограничениями (оборудованными входными группами, выделенными местами на парковках и автостоянках, оборудование  адаптированных лифтов, поручней, обеспечение наличия сменных кресел-колясок, и специально оборудованных санитарно-гигиенических помещений)</a:t>
            </a:r>
          </a:p>
          <a:p>
            <a:pPr indent="358775"/>
            <a:r>
              <a:rPr lang="ru-RU" sz="1000" smtClean="0"/>
              <a:t>Необходимо обеспечить в организации социальной сферы условий доступности, позволяющих инвалидам получать услуги наравне с другими. Обеспечить дублирование звуковой и зрительной информации, дублирование надписей, знаков, прочей важной графической информации с помощью рельефно-точечного шрифта Брайля. Предусмотреть возможность предоставления нуждающимся, услуг по сурдопереводу. Обеспечить альтернативную версию официального интернет-сайта для граждан с ограничениями возможностей по слуху и зрению, если таковой функции еще нет. При необходимости, обеспечить поддержку при инструктировании персонала в отношении сопровождения инвалидов. Предусмотреть возможность дистанционного обучения.</a:t>
            </a:r>
            <a:endParaRPr lang="ru-RU" sz="1000" dirty="0"/>
          </a:p>
        </p:txBody>
      </p:sp>
      <p:graphicFrame>
        <p:nvGraphicFramePr>
          <p:cNvPr id="2" name="Диаграмма 1"/>
          <p:cNvGraphicFramePr/>
          <p:nvPr>
            <p:extLst>
              <p:ext uri="{D42A27DB-BD31-4B8C-83A1-F6EECF244321}">
                <p14:modId xmlns:p14="http://schemas.microsoft.com/office/powerpoint/2010/main" val="3158974870"/>
              </p:ext>
            </p:extLst>
          </p:nvPr>
        </p:nvGraphicFramePr>
        <p:xfrm>
          <a:off x="356205" y="1132114"/>
          <a:ext cx="4793744" cy="600891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2628720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Номер слайда 3"/>
          <p:cNvSpPr>
            <a:spLocks noGrp="1"/>
          </p:cNvSpPr>
          <p:nvPr>
            <p:ph type="sldNum" sz="quarter" idx="10"/>
          </p:nvPr>
        </p:nvSpPr>
        <p:spPr>
          <a:noFill/>
        </p:spPr>
        <p:txBody>
          <a:bodyPr/>
          <a:lstStyle>
            <a:lvl1pPr defTabSz="1044575" eaLnBrk="0" hangingPunct="0">
              <a:defRPr sz="2100">
                <a:solidFill>
                  <a:schemeClr val="tx1"/>
                </a:solidFill>
                <a:latin typeface="Arial" charset="0"/>
              </a:defRPr>
            </a:lvl1pPr>
            <a:lvl2pPr marL="742950" indent="-285750" defTabSz="1044575" eaLnBrk="0" hangingPunct="0">
              <a:defRPr sz="2100">
                <a:solidFill>
                  <a:schemeClr val="tx1"/>
                </a:solidFill>
                <a:latin typeface="Arial" charset="0"/>
              </a:defRPr>
            </a:lvl2pPr>
            <a:lvl3pPr marL="1143000" indent="-228600" defTabSz="1044575" eaLnBrk="0" hangingPunct="0">
              <a:defRPr sz="2100">
                <a:solidFill>
                  <a:schemeClr val="tx1"/>
                </a:solidFill>
                <a:latin typeface="Arial" charset="0"/>
              </a:defRPr>
            </a:lvl3pPr>
            <a:lvl4pPr marL="1600200" indent="-228600" defTabSz="1044575" eaLnBrk="0" hangingPunct="0">
              <a:defRPr sz="2100">
                <a:solidFill>
                  <a:schemeClr val="tx1"/>
                </a:solidFill>
                <a:latin typeface="Arial" charset="0"/>
              </a:defRPr>
            </a:lvl4pPr>
            <a:lvl5pPr marL="2057400" indent="-228600" defTabSz="1044575" eaLnBrk="0" hangingPunct="0">
              <a:defRPr sz="2100">
                <a:solidFill>
                  <a:schemeClr val="tx1"/>
                </a:solidFill>
                <a:latin typeface="Arial" charset="0"/>
              </a:defRPr>
            </a:lvl5pPr>
            <a:lvl6pPr marL="2514600" indent="-228600" defTabSz="1044575" eaLnBrk="0" fontAlgn="base" hangingPunct="0">
              <a:spcBef>
                <a:spcPct val="0"/>
              </a:spcBef>
              <a:spcAft>
                <a:spcPct val="0"/>
              </a:spcAft>
              <a:defRPr sz="2100">
                <a:solidFill>
                  <a:schemeClr val="tx1"/>
                </a:solidFill>
                <a:latin typeface="Arial" charset="0"/>
              </a:defRPr>
            </a:lvl6pPr>
            <a:lvl7pPr marL="2971800" indent="-228600" defTabSz="1044575" eaLnBrk="0" fontAlgn="base" hangingPunct="0">
              <a:spcBef>
                <a:spcPct val="0"/>
              </a:spcBef>
              <a:spcAft>
                <a:spcPct val="0"/>
              </a:spcAft>
              <a:defRPr sz="2100">
                <a:solidFill>
                  <a:schemeClr val="tx1"/>
                </a:solidFill>
                <a:latin typeface="Arial" charset="0"/>
              </a:defRPr>
            </a:lvl7pPr>
            <a:lvl8pPr marL="3429000" indent="-228600" defTabSz="1044575" eaLnBrk="0" fontAlgn="base" hangingPunct="0">
              <a:spcBef>
                <a:spcPct val="0"/>
              </a:spcBef>
              <a:spcAft>
                <a:spcPct val="0"/>
              </a:spcAft>
              <a:defRPr sz="2100">
                <a:solidFill>
                  <a:schemeClr val="tx1"/>
                </a:solidFill>
                <a:latin typeface="Arial" charset="0"/>
              </a:defRPr>
            </a:lvl8pPr>
            <a:lvl9pPr marL="3886200" indent="-228600" defTabSz="1044575" eaLnBrk="0" fontAlgn="base" hangingPunct="0">
              <a:spcBef>
                <a:spcPct val="0"/>
              </a:spcBef>
              <a:spcAft>
                <a:spcPct val="0"/>
              </a:spcAft>
              <a:defRPr sz="2100">
                <a:solidFill>
                  <a:schemeClr val="tx1"/>
                </a:solidFill>
                <a:latin typeface="Arial" charset="0"/>
              </a:defRPr>
            </a:lvl9pPr>
          </a:lstStyle>
          <a:p>
            <a:pPr eaLnBrk="1" hangingPunct="1"/>
            <a:fld id="{8EE03E25-98C0-4A3B-9A0A-2789B67D4F94}" type="slidenum">
              <a:rPr lang="ru-RU" altLang="ru-RU" sz="1000" smtClean="0"/>
              <a:pPr eaLnBrk="1" hangingPunct="1"/>
              <a:t>9</a:t>
            </a:fld>
            <a:endParaRPr lang="ru-RU" altLang="ru-RU" sz="1000" smtClean="0"/>
          </a:p>
        </p:txBody>
      </p:sp>
      <p:grpSp>
        <p:nvGrpSpPr>
          <p:cNvPr id="30" name="Group 25"/>
          <p:cNvGrpSpPr>
            <a:grpSpLocks/>
          </p:cNvGrpSpPr>
          <p:nvPr/>
        </p:nvGrpSpPr>
        <p:grpSpPr bwMode="auto">
          <a:xfrm>
            <a:off x="171501" y="627142"/>
            <a:ext cx="9956894" cy="345456"/>
            <a:chOff x="2200" y="2631"/>
            <a:chExt cx="614" cy="614"/>
          </a:xfrm>
        </p:grpSpPr>
        <p:sp>
          <p:nvSpPr>
            <p:cNvPr id="31" name="Rectangle 27"/>
            <p:cNvSpPr>
              <a:spLocks noChangeArrowheads="1"/>
            </p:cNvSpPr>
            <p:nvPr/>
          </p:nvSpPr>
          <p:spPr bwMode="auto">
            <a:xfrm>
              <a:off x="2200" y="2631"/>
              <a:ext cx="614" cy="614"/>
            </a:xfrm>
            <a:prstGeom prst="rect">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2700000" scaled="1"/>
              <a:tileRect/>
            </a:gradFill>
            <a:ln w="12700">
              <a:solidFill>
                <a:srgbClr val="E7F1E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32" name="Rectangle 28"/>
            <p:cNvSpPr>
              <a:spLocks noChangeArrowheads="1"/>
            </p:cNvSpPr>
            <p:nvPr/>
          </p:nvSpPr>
          <p:spPr bwMode="auto">
            <a:xfrm>
              <a:off x="2251" y="2684"/>
              <a:ext cx="526" cy="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p>
              <a:pPr algn="ctr">
                <a:lnSpc>
                  <a:spcPct val="95000"/>
                </a:lnSpc>
                <a:spcAft>
                  <a:spcPct val="25000"/>
                </a:spcAft>
              </a:pPr>
              <a:r>
                <a:rPr lang="ru-RU" sz="1800" b="1" i="0" dirty="0" smtClean="0">
                  <a:solidFill>
                    <a:schemeClr val="bg1"/>
                  </a:solidFill>
                  <a:latin typeface="Arial Narrow" pitchFamily="34" charset="0"/>
                </a:rPr>
                <a:t>ИТОГОВЫЙ РЕЙТИНГ НОК - 2019</a:t>
              </a:r>
              <a:endParaRPr lang="ru-RU" sz="1100" b="1" i="0" dirty="0">
                <a:solidFill>
                  <a:schemeClr val="bg1"/>
                </a:solidFill>
                <a:latin typeface="Arial Narrow" pitchFamily="34" charset="0"/>
              </a:endParaRPr>
            </a:p>
          </p:txBody>
        </p:sp>
      </p:grpSp>
      <p:sp>
        <p:nvSpPr>
          <p:cNvPr id="16" name="TextBox 15"/>
          <p:cNvSpPr txBox="1"/>
          <p:nvPr/>
        </p:nvSpPr>
        <p:spPr>
          <a:xfrm>
            <a:off x="5263463" y="986440"/>
            <a:ext cx="5429938" cy="5170646"/>
          </a:xfrm>
          <a:prstGeom prst="rect">
            <a:avLst/>
          </a:prstGeom>
          <a:noFill/>
        </p:spPr>
        <p:txBody>
          <a:bodyPr wrap="square" rtlCol="0">
            <a:spAutoFit/>
          </a:bodyPr>
          <a:lstStyle/>
          <a:p>
            <a:pPr indent="358775"/>
            <a:r>
              <a:rPr lang="ru-RU" sz="1000" smtClean="0"/>
              <a:t>Итоговые оценки: 85,3 комфортность условий предоставления услуг, 94,7 баллов, по показателю доступности образовательной организации для обучения инвалидов и лиц с ограниченными возможностями здоровья, 40 баллов, по показателю доброжелательности, вежливости, компетентности работников, показатель составил 96,8 баллов. По критериям удовлетворенности качеством образовательной организации, данная организация получила 97,3 баллов. Итоговый показатель по данной организации составил 82,8 баллов</a:t>
            </a:r>
          </a:p>
          <a:p>
            <a:pPr indent="358775"/>
            <a:r>
              <a:rPr lang="ru-RU" sz="1000" smtClean="0"/>
              <a:t>Разместить на официальном сайте организации, недостающую информацию о дистанционных способах обратной связи  и взаимодействия с получателями услуг и обеспечить их функционирование  (адреса электронной почты, номера телефонов, формы обратной связи, размещение ответов на часто задаваемые вопросы, обеспечение функционирования средств получения обратной связи от получателей услуг)</a:t>
            </a:r>
          </a:p>
          <a:p>
            <a:pPr indent="358775"/>
            <a:r>
              <a:rPr lang="ru-RU" sz="1000" smtClean="0"/>
              <a:t>Необходимо обеспечить оборудование помещений организации и прилегающей к ней территории с учетом доступности для инвалидов и лиц с ограничениями (оборудованными входными группами, выделенными местами на парковках и автостоянках, оборудование  адаптированных лифтов, поручней, обеспечение наличия сменных кресел-колясок, и специально оборудованных санитарно-гигиенических помещений)</a:t>
            </a:r>
          </a:p>
          <a:p>
            <a:pPr indent="358775"/>
            <a:r>
              <a:rPr lang="ru-RU" sz="1000" smtClean="0"/>
              <a:t>Необходимо обеспечить в организации социальной сферы условий доступности, позволяющих инвалидам получать услуги наравне с другими. Обеспечить дублирование звуковой и зрительной информации, дублирование надписей, знаков, прочей важной графической информации с помощью рельефно-точечного шрифта Брайля. Предусмотреть возможность предоставления нуждающимся, услуг по сурдопереводу. Обеспечить альтернативную версию официального интернет-сайта для граждан с ограничениями возможностей по слуху и зрению, если таковой функции еще нет. При необходимости, обеспечить поддержку при инструктировании персонала в отношении сопровождения инвалидов. Предусмотреть возможность дистанционного обучения.</a:t>
            </a:r>
          </a:p>
          <a:p>
            <a:pPr indent="358775"/>
            <a:r>
              <a:rPr lang="ru-RU" sz="1000" smtClean="0"/>
              <a:t>Необходимо с помощью обратной связи с получателями услуг, выяснить что еще, помимо факторов, освещенных в данном исследовании, может влиять на неудовлетворенность доступностью данной организации для инвалидов. Принять меры по устранению и этих недостатков тоже.</a:t>
            </a:r>
            <a:endParaRPr lang="ru-RU" sz="1000" dirty="0"/>
          </a:p>
        </p:txBody>
      </p:sp>
      <p:graphicFrame>
        <p:nvGraphicFramePr>
          <p:cNvPr id="2" name="Диаграмма 1"/>
          <p:cNvGraphicFramePr/>
          <p:nvPr>
            <p:extLst>
              <p:ext uri="{D42A27DB-BD31-4B8C-83A1-F6EECF244321}">
                <p14:modId xmlns:p14="http://schemas.microsoft.com/office/powerpoint/2010/main" val="912902434"/>
              </p:ext>
            </p:extLst>
          </p:nvPr>
        </p:nvGraphicFramePr>
        <p:xfrm>
          <a:off x="356205" y="1132114"/>
          <a:ext cx="4793744" cy="600891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253746944"/>
      </p:ext>
    </p:extLst>
  </p:cSld>
  <p:clrMapOvr>
    <a:masterClrMapping/>
  </p:clrMapOvr>
  <p:timing>
    <p:tnLst>
      <p:par>
        <p:cTn id="1" dur="indefinite" restart="never" nodeType="tmRoot"/>
      </p:par>
    </p:tnLst>
  </p:timing>
</p:sld>
</file>

<file path=ppt/theme/theme1.xml><?xml version="1.0" encoding="utf-8"?>
<a:theme xmlns:a="http://schemas.openxmlformats.org/drawingml/2006/main" name="AM presentation">
  <a:themeElements>
    <a:clrScheme name="AM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1044575" rtl="0" eaLnBrk="1" fontAlgn="base" latinLnBrk="0" hangingPunct="1">
          <a:lnSpc>
            <a:spcPct val="100000"/>
          </a:lnSpc>
          <a:spcBef>
            <a:spcPct val="0"/>
          </a:spcBef>
          <a:spcAft>
            <a:spcPct val="0"/>
          </a:spcAft>
          <a:buClrTx/>
          <a:buSzTx/>
          <a:buFontTx/>
          <a:buNone/>
          <a:tabLst/>
          <a:defRPr kumimoji="0" lang="ru-RU" sz="21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1044575" rtl="0" eaLnBrk="1" fontAlgn="base" latinLnBrk="0" hangingPunct="1">
          <a:lnSpc>
            <a:spcPct val="100000"/>
          </a:lnSpc>
          <a:spcBef>
            <a:spcPct val="0"/>
          </a:spcBef>
          <a:spcAft>
            <a:spcPct val="0"/>
          </a:spcAft>
          <a:buClrTx/>
          <a:buSzTx/>
          <a:buFontTx/>
          <a:buNone/>
          <a:tabLst/>
          <a:defRPr kumimoji="0" lang="ru-RU" sz="2100" b="0" i="0" u="none" strike="noStrike" cap="none" normalizeH="0" baseline="0" smtClean="0">
            <a:ln>
              <a:noFill/>
            </a:ln>
            <a:solidFill>
              <a:schemeClr val="tx1"/>
            </a:solidFill>
            <a:effectLst/>
            <a:latin typeface="Arial" charset="0"/>
          </a:defRPr>
        </a:defPPr>
      </a:lstStyle>
    </a:lnDef>
  </a:objectDefaults>
  <a:extraClrSchemeLst>
    <a:extraClrScheme>
      <a:clrScheme name="AM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M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M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M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M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M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M presentatio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M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M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M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M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M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 page template</Template>
  <TotalTime>15388</TotalTime>
  <Words>6154</Words>
  <Application>Microsoft Office PowerPoint</Application>
  <PresentationFormat>Произвольный</PresentationFormat>
  <Paragraphs>190</Paragraphs>
  <Slides>32</Slides>
  <Notes>4</Notes>
  <HiddenSlides>0</HiddenSlides>
  <MMClips>0</MMClips>
  <ScaleCrop>false</ScaleCrop>
  <HeadingPairs>
    <vt:vector size="4" baseType="variant">
      <vt:variant>
        <vt:lpstr>Тема</vt:lpstr>
      </vt:variant>
      <vt:variant>
        <vt:i4>1</vt:i4>
      </vt:variant>
      <vt:variant>
        <vt:lpstr>Заголовки слайдов</vt:lpstr>
      </vt:variant>
      <vt:variant>
        <vt:i4>32</vt:i4>
      </vt:variant>
    </vt:vector>
  </HeadingPairs>
  <TitlesOfParts>
    <vt:vector size="33" baseType="lpstr">
      <vt:lpstr>AM presentation</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s</dc:creator>
  <cp:lastModifiedBy>user</cp:lastModifiedBy>
  <cp:revision>693</cp:revision>
  <cp:lastPrinted>2019-12-17T23:26:23Z</cp:lastPrinted>
  <dcterms:created xsi:type="dcterms:W3CDTF">2007-02-08T12:12:34Z</dcterms:created>
  <dcterms:modified xsi:type="dcterms:W3CDTF">2019-12-18T03:45:13Z</dcterms:modified>
</cp:coreProperties>
</file>