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0" r:id="rId20"/>
    <p:sldId id="274" r:id="rId21"/>
    <p:sldId id="28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8" r:id="rId34"/>
    <p:sldId id="301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7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975308641975335E-2"/>
          <c:y val="0.19458073128789949"/>
          <c:w val="0.96604938271604934"/>
          <c:h val="0.80541926871210057"/>
        </c:manualLayout>
      </c:layout>
      <c:lineChart>
        <c:grouping val="stacked"/>
        <c:ser>
          <c:idx val="0"/>
          <c:order val="0"/>
          <c:spPr>
            <a:ln w="57150"/>
          </c:spPr>
          <c:marker>
            <c:symbol val="diamond"/>
            <c:size val="15"/>
            <c:spPr>
              <a:solidFill>
                <a:schemeClr val="accent1">
                  <a:lumMod val="60000"/>
                  <a:lumOff val="40000"/>
                </a:schemeClr>
              </a:solidFill>
              <a:ln w="22225"/>
            </c:spPr>
          </c:marker>
          <c:dLbls>
            <c:dLbl>
              <c:idx val="0"/>
              <c:layout>
                <c:manualLayout>
                  <c:x val="-6.1728395061728426E-3"/>
                  <c:y val="-0.15804597701149445"/>
                </c:manualLayout>
              </c:layout>
              <c:dLblPos val="b"/>
              <c:showVal val="1"/>
            </c:dLbl>
            <c:dLbl>
              <c:idx val="4"/>
              <c:layout>
                <c:manualLayout>
                  <c:x val="-3.0864197530864231E-3"/>
                  <c:y val="-0.14942528735632213"/>
                </c:manualLayout>
              </c:layout>
              <c:dLblPos val="b"/>
              <c:showVal val="1"/>
            </c:dLbl>
            <c:dLbl>
              <c:idx val="10"/>
              <c:layout>
                <c:manualLayout>
                  <c:x val="3.0864197530864231E-3"/>
                  <c:y val="-0.15229885057471279"/>
                </c:manualLayout>
              </c:layout>
              <c:dLblPos val="b"/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№1!$A$2:$A$13</c:f>
              <c:strCache>
                <c:ptCount val="12"/>
                <c:pt idx="0">
                  <c:v>2004 - 2005</c:v>
                </c:pt>
                <c:pt idx="1">
                  <c:v>2005 - 2006</c:v>
                </c:pt>
                <c:pt idx="2">
                  <c:v>2006 - 2007</c:v>
                </c:pt>
                <c:pt idx="3">
                  <c:v>2007 - 2008</c:v>
                </c:pt>
                <c:pt idx="4">
                  <c:v>2008 - 2009</c:v>
                </c:pt>
                <c:pt idx="5">
                  <c:v>2009 - 2010</c:v>
                </c:pt>
                <c:pt idx="6">
                  <c:v>2010 - 2011</c:v>
                </c:pt>
                <c:pt idx="7">
                  <c:v>2011 - 2012</c:v>
                </c:pt>
                <c:pt idx="8">
                  <c:v>2012 - 2013</c:v>
                </c:pt>
                <c:pt idx="9">
                  <c:v>2013 - 2014</c:v>
                </c:pt>
                <c:pt idx="10">
                  <c:v>2014 - 2015</c:v>
                </c:pt>
                <c:pt idx="11">
                  <c:v>2015 - 2016</c:v>
                </c:pt>
              </c:strCache>
            </c:strRef>
          </c:cat>
          <c:val>
            <c:numRef>
              <c:f>№1!$B$2:$B$13</c:f>
              <c:numCache>
                <c:formatCode>General</c:formatCode>
                <c:ptCount val="12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</c:numCache>
            </c:numRef>
          </c:val>
        </c:ser>
        <c:dLbls>
          <c:showVal val="1"/>
        </c:dLbls>
        <c:marker val="1"/>
        <c:axId val="50750592"/>
        <c:axId val="50752128"/>
      </c:lineChart>
      <c:catAx>
        <c:axId val="50750592"/>
        <c:scaling>
          <c:orientation val="minMax"/>
        </c:scaling>
        <c:axPos val="t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752128"/>
        <c:crosses val="autoZero"/>
        <c:auto val="1"/>
        <c:lblAlgn val="ctr"/>
        <c:lblOffset val="100"/>
      </c:catAx>
      <c:valAx>
        <c:axId val="50752128"/>
        <c:scaling>
          <c:orientation val="maxMin"/>
        </c:scaling>
        <c:delete val="1"/>
        <c:axPos val="l"/>
        <c:numFmt formatCode="General" sourceLinked="1"/>
        <c:tickLblPos val="none"/>
        <c:crossAx val="5075059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spPr>
            <a:ln w="57150"/>
          </c:spPr>
          <c:marker>
            <c:symbol val="diamond"/>
            <c:size val="15"/>
            <c:spPr>
              <a:solidFill>
                <a:schemeClr val="accent1">
                  <a:lumMod val="60000"/>
                  <a:lumOff val="40000"/>
                </a:schemeClr>
              </a:solidFill>
              <a:ln w="22225"/>
            </c:spPr>
          </c:marker>
          <c:dLbls>
            <c:dLbl>
              <c:idx val="2"/>
              <c:layout>
                <c:manualLayout>
                  <c:x val="-3.0303030303030598E-3"/>
                  <c:y val="0"/>
                </c:manualLayout>
              </c:layout>
              <c:dLblPos val="b"/>
              <c:showVal val="1"/>
            </c:dLbl>
            <c:dLbl>
              <c:idx val="8"/>
              <c:layout>
                <c:manualLayout>
                  <c:x val="3.0303030303030312E-3"/>
                  <c:y val="3.3898305084745797E-2"/>
                </c:manualLayout>
              </c:layout>
              <c:dLblPos val="b"/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№3!$A$2:$A$13</c:f>
              <c:strCache>
                <c:ptCount val="12"/>
                <c:pt idx="0">
                  <c:v>2004 - 2005</c:v>
                </c:pt>
                <c:pt idx="1">
                  <c:v>2005 - 2006</c:v>
                </c:pt>
                <c:pt idx="2">
                  <c:v>2006 - 2007</c:v>
                </c:pt>
                <c:pt idx="3">
                  <c:v>2007 - 2008</c:v>
                </c:pt>
                <c:pt idx="4">
                  <c:v>2008 - 2009</c:v>
                </c:pt>
                <c:pt idx="5">
                  <c:v>2009 - 2010</c:v>
                </c:pt>
                <c:pt idx="6">
                  <c:v>2010 - 2011</c:v>
                </c:pt>
                <c:pt idx="7">
                  <c:v>2011 - 2012</c:v>
                </c:pt>
                <c:pt idx="8">
                  <c:v>2012 - 2013</c:v>
                </c:pt>
                <c:pt idx="9">
                  <c:v>2013 - 2014</c:v>
                </c:pt>
                <c:pt idx="10">
                  <c:v>2014 - 2015</c:v>
                </c:pt>
                <c:pt idx="11">
                  <c:v>2015 - 2016</c:v>
                </c:pt>
              </c:strCache>
            </c:strRef>
          </c:cat>
          <c:val>
            <c:numRef>
              <c:f>№3!$B$2:$B$13</c:f>
              <c:numCache>
                <c:formatCode>General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</c:ser>
        <c:marker val="1"/>
        <c:axId val="48925312"/>
        <c:axId val="50876800"/>
      </c:lineChart>
      <c:catAx>
        <c:axId val="48925312"/>
        <c:scaling>
          <c:orientation val="minMax"/>
        </c:scaling>
        <c:axPos val="t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876800"/>
        <c:crosses val="autoZero"/>
        <c:auto val="1"/>
        <c:lblAlgn val="ctr"/>
        <c:lblOffset val="100"/>
      </c:catAx>
      <c:valAx>
        <c:axId val="50876800"/>
        <c:scaling>
          <c:orientation val="maxMin"/>
        </c:scaling>
        <c:delete val="1"/>
        <c:axPos val="l"/>
        <c:numFmt formatCode="General" sourceLinked="1"/>
        <c:tickLblPos val="none"/>
        <c:crossAx val="4892531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spPr>
            <a:ln w="57150"/>
          </c:spPr>
          <c:marker>
            <c:symbol val="diamond"/>
            <c:size val="15"/>
            <c:spPr>
              <a:solidFill>
                <a:schemeClr val="accent1">
                  <a:lumMod val="60000"/>
                  <a:lumOff val="40000"/>
                </a:schemeClr>
              </a:solidFill>
              <a:ln w="22225"/>
            </c:spPr>
          </c:marker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№4!$A$2:$A$13</c:f>
              <c:strCache>
                <c:ptCount val="12"/>
                <c:pt idx="0">
                  <c:v>2004 - 2005</c:v>
                </c:pt>
                <c:pt idx="1">
                  <c:v>2005 - 2006</c:v>
                </c:pt>
                <c:pt idx="2">
                  <c:v>2006 - 2007</c:v>
                </c:pt>
                <c:pt idx="3">
                  <c:v>2007 - 2008</c:v>
                </c:pt>
                <c:pt idx="4">
                  <c:v>2008 - 2009</c:v>
                </c:pt>
                <c:pt idx="5">
                  <c:v>2009 - 2010</c:v>
                </c:pt>
                <c:pt idx="6">
                  <c:v>2010 - 2011</c:v>
                </c:pt>
                <c:pt idx="7">
                  <c:v>2011 - 2012</c:v>
                </c:pt>
                <c:pt idx="8">
                  <c:v>2012 - 2013</c:v>
                </c:pt>
                <c:pt idx="9">
                  <c:v>2013 - 2014</c:v>
                </c:pt>
                <c:pt idx="10">
                  <c:v>2014 - 2015</c:v>
                </c:pt>
                <c:pt idx="11">
                  <c:v>2015 - 2016</c:v>
                </c:pt>
              </c:strCache>
            </c:strRef>
          </c:cat>
          <c:val>
            <c:numRef>
              <c:f>№4!$B$2:$B$13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7</c:v>
                </c:pt>
                <c:pt idx="10">
                  <c:v>4</c:v>
                </c:pt>
                <c:pt idx="11">
                  <c:v>7</c:v>
                </c:pt>
              </c:numCache>
            </c:numRef>
          </c:val>
        </c:ser>
        <c:marker val="1"/>
        <c:axId val="50889088"/>
        <c:axId val="50890624"/>
      </c:lineChart>
      <c:catAx>
        <c:axId val="50889088"/>
        <c:scaling>
          <c:orientation val="minMax"/>
        </c:scaling>
        <c:axPos val="t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890624"/>
        <c:crosses val="autoZero"/>
        <c:auto val="1"/>
        <c:lblAlgn val="ctr"/>
        <c:lblOffset val="100"/>
      </c:catAx>
      <c:valAx>
        <c:axId val="50890624"/>
        <c:scaling>
          <c:orientation val="maxMin"/>
        </c:scaling>
        <c:delete val="1"/>
        <c:axPos val="l"/>
        <c:numFmt formatCode="General" sourceLinked="1"/>
        <c:tickLblPos val="none"/>
        <c:crossAx val="5088908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spPr>
            <a:ln w="57150"/>
          </c:spPr>
          <c:marker>
            <c:symbol val="diamond"/>
            <c:size val="15"/>
            <c:spPr>
              <a:solidFill>
                <a:schemeClr val="accent1">
                  <a:lumMod val="60000"/>
                  <a:lumOff val="40000"/>
                </a:schemeClr>
              </a:solidFill>
              <a:ln w="22225"/>
            </c:spPr>
          </c:marker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№5!$A$2:$A$13</c:f>
              <c:strCache>
                <c:ptCount val="12"/>
                <c:pt idx="0">
                  <c:v>2004 - 2005</c:v>
                </c:pt>
                <c:pt idx="1">
                  <c:v>2005 - 2006</c:v>
                </c:pt>
                <c:pt idx="2">
                  <c:v>2006 - 2007</c:v>
                </c:pt>
                <c:pt idx="3">
                  <c:v>2007 - 2008</c:v>
                </c:pt>
                <c:pt idx="4">
                  <c:v>2008 - 2009</c:v>
                </c:pt>
                <c:pt idx="5">
                  <c:v>2009 - 2010</c:v>
                </c:pt>
                <c:pt idx="6">
                  <c:v>2010 - 2011</c:v>
                </c:pt>
                <c:pt idx="7">
                  <c:v>2011 - 2012</c:v>
                </c:pt>
                <c:pt idx="8">
                  <c:v>2012 - 2013</c:v>
                </c:pt>
                <c:pt idx="9">
                  <c:v>2013 - 2014</c:v>
                </c:pt>
                <c:pt idx="10">
                  <c:v>2014 - 2015</c:v>
                </c:pt>
                <c:pt idx="11">
                  <c:v>2015 - 2016</c:v>
                </c:pt>
              </c:strCache>
            </c:strRef>
          </c:cat>
          <c:val>
            <c:numRef>
              <c:f>№5!$B$2:$B$13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</c:ser>
        <c:marker val="1"/>
        <c:axId val="62420864"/>
        <c:axId val="62422400"/>
      </c:lineChart>
      <c:catAx>
        <c:axId val="62420864"/>
        <c:scaling>
          <c:orientation val="minMax"/>
        </c:scaling>
        <c:axPos val="t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422400"/>
        <c:crosses val="autoZero"/>
        <c:auto val="1"/>
        <c:lblAlgn val="ctr"/>
        <c:lblOffset val="100"/>
      </c:catAx>
      <c:valAx>
        <c:axId val="62422400"/>
        <c:scaling>
          <c:orientation val="maxMin"/>
        </c:scaling>
        <c:delete val="1"/>
        <c:axPos val="l"/>
        <c:numFmt formatCode="General" sourceLinked="1"/>
        <c:tickLblPos val="none"/>
        <c:crossAx val="6242086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spPr>
            <a:ln w="57150"/>
          </c:spPr>
          <c:marker>
            <c:symbol val="diamond"/>
            <c:size val="15"/>
            <c:spPr>
              <a:solidFill>
                <a:srgbClr val="00B0F0"/>
              </a:solidFill>
              <a:ln w="22225"/>
            </c:spPr>
          </c:marker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№7!$A$2:$A$13</c:f>
              <c:strCache>
                <c:ptCount val="12"/>
                <c:pt idx="0">
                  <c:v>2004 - 2005</c:v>
                </c:pt>
                <c:pt idx="1">
                  <c:v>2005 - 2006</c:v>
                </c:pt>
                <c:pt idx="2">
                  <c:v>2006 - 2007</c:v>
                </c:pt>
                <c:pt idx="3">
                  <c:v>2007 - 2008</c:v>
                </c:pt>
                <c:pt idx="4">
                  <c:v>2008 - 2009</c:v>
                </c:pt>
                <c:pt idx="5">
                  <c:v>2009 - 2010</c:v>
                </c:pt>
                <c:pt idx="6">
                  <c:v>2010 - 2011</c:v>
                </c:pt>
                <c:pt idx="7">
                  <c:v>2011 - 2012</c:v>
                </c:pt>
                <c:pt idx="8">
                  <c:v>2012 - 2013</c:v>
                </c:pt>
                <c:pt idx="9">
                  <c:v>2013 - 2014</c:v>
                </c:pt>
                <c:pt idx="10">
                  <c:v>2014 - 2015</c:v>
                </c:pt>
                <c:pt idx="11">
                  <c:v>2015 - 2016</c:v>
                </c:pt>
              </c:strCache>
            </c:strRef>
          </c:cat>
          <c:val>
            <c:numRef>
              <c:f>№7!$B$2:$B$13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marker val="1"/>
        <c:axId val="94757632"/>
        <c:axId val="94759936"/>
      </c:lineChart>
      <c:catAx>
        <c:axId val="94757632"/>
        <c:scaling>
          <c:orientation val="minMax"/>
        </c:scaling>
        <c:axPos val="t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759936"/>
        <c:crosses val="autoZero"/>
        <c:auto val="1"/>
        <c:lblAlgn val="ctr"/>
        <c:lblOffset val="100"/>
      </c:catAx>
      <c:valAx>
        <c:axId val="94759936"/>
        <c:scaling>
          <c:orientation val="maxMin"/>
        </c:scaling>
        <c:delete val="1"/>
        <c:axPos val="l"/>
        <c:numFmt formatCode="General" sourceLinked="1"/>
        <c:tickLblPos val="none"/>
        <c:crossAx val="9475763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spPr>
            <a:ln w="57150"/>
          </c:spPr>
          <c:marker>
            <c:symbol val="diamond"/>
            <c:size val="15"/>
            <c:spPr>
              <a:solidFill>
                <a:schemeClr val="accent1">
                  <a:lumMod val="60000"/>
                  <a:lumOff val="40000"/>
                </a:schemeClr>
              </a:solidFill>
              <a:ln w="22225"/>
            </c:spPr>
          </c:marker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№8!$A$2:$A$13</c:f>
              <c:strCache>
                <c:ptCount val="12"/>
                <c:pt idx="0">
                  <c:v>2004 - 2005</c:v>
                </c:pt>
                <c:pt idx="1">
                  <c:v>2005 - 2006</c:v>
                </c:pt>
                <c:pt idx="2">
                  <c:v>2006 - 2007</c:v>
                </c:pt>
                <c:pt idx="3">
                  <c:v>2007 - 2008</c:v>
                </c:pt>
                <c:pt idx="4">
                  <c:v>2008 - 2009</c:v>
                </c:pt>
                <c:pt idx="5">
                  <c:v>2009 - 2010</c:v>
                </c:pt>
                <c:pt idx="6">
                  <c:v>2010 - 2011</c:v>
                </c:pt>
                <c:pt idx="7">
                  <c:v>2011 - 2012</c:v>
                </c:pt>
                <c:pt idx="8">
                  <c:v>2012 - 2013</c:v>
                </c:pt>
                <c:pt idx="9">
                  <c:v>2013 - 2014</c:v>
                </c:pt>
                <c:pt idx="10">
                  <c:v>2014 - 2015</c:v>
                </c:pt>
                <c:pt idx="11">
                  <c:v>2015 - 2016</c:v>
                </c:pt>
              </c:strCache>
            </c:strRef>
          </c:cat>
          <c:val>
            <c:numRef>
              <c:f>№8!$B$2:$B$13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7</c:v>
                </c:pt>
                <c:pt idx="11">
                  <c:v>2</c:v>
                </c:pt>
              </c:numCache>
            </c:numRef>
          </c:val>
        </c:ser>
        <c:marker val="1"/>
        <c:axId val="62760064"/>
        <c:axId val="62761600"/>
      </c:lineChart>
      <c:catAx>
        <c:axId val="62760064"/>
        <c:scaling>
          <c:orientation val="minMax"/>
        </c:scaling>
        <c:axPos val="t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761600"/>
        <c:crosses val="autoZero"/>
        <c:auto val="1"/>
        <c:lblAlgn val="ctr"/>
        <c:lblOffset val="100"/>
      </c:catAx>
      <c:valAx>
        <c:axId val="62761600"/>
        <c:scaling>
          <c:orientation val="maxMin"/>
        </c:scaling>
        <c:delete val="1"/>
        <c:axPos val="l"/>
        <c:numFmt formatCode="General" sourceLinked="1"/>
        <c:tickLblPos val="none"/>
        <c:crossAx val="62760064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spPr>
            <a:ln w="57150"/>
          </c:spPr>
          <c:marker>
            <c:symbol val="diamond"/>
            <c:size val="15"/>
            <c:spPr>
              <a:solidFill>
                <a:schemeClr val="accent1">
                  <a:lumMod val="60000"/>
                  <a:lumOff val="40000"/>
                </a:schemeClr>
              </a:solidFill>
              <a:ln w="22225"/>
            </c:spPr>
          </c:marker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№9!$A$2:$A$13</c:f>
              <c:strCache>
                <c:ptCount val="12"/>
                <c:pt idx="0">
                  <c:v>2004 - 2005</c:v>
                </c:pt>
                <c:pt idx="1">
                  <c:v>2005 - 2006</c:v>
                </c:pt>
                <c:pt idx="2">
                  <c:v>2006 - 2007</c:v>
                </c:pt>
                <c:pt idx="3">
                  <c:v>2007 - 2008</c:v>
                </c:pt>
                <c:pt idx="4">
                  <c:v>2008 - 2009</c:v>
                </c:pt>
                <c:pt idx="5">
                  <c:v>2009 - 2010</c:v>
                </c:pt>
                <c:pt idx="6">
                  <c:v>2010 - 2011</c:v>
                </c:pt>
                <c:pt idx="7">
                  <c:v>2011 - 2012</c:v>
                </c:pt>
                <c:pt idx="8">
                  <c:v>2012 - 2013</c:v>
                </c:pt>
                <c:pt idx="9">
                  <c:v>2013 - 2014</c:v>
                </c:pt>
                <c:pt idx="10">
                  <c:v>2014 - 2015</c:v>
                </c:pt>
                <c:pt idx="11">
                  <c:v>2015 - 2016</c:v>
                </c:pt>
              </c:strCache>
            </c:strRef>
          </c:cat>
          <c:val>
            <c:numRef>
              <c:f>№9!$B$2:$B$13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</c:ser>
        <c:marker val="1"/>
        <c:axId val="63056512"/>
        <c:axId val="63066496"/>
      </c:lineChart>
      <c:catAx>
        <c:axId val="63056512"/>
        <c:scaling>
          <c:orientation val="minMax"/>
        </c:scaling>
        <c:axPos val="t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066496"/>
        <c:crosses val="autoZero"/>
        <c:auto val="1"/>
        <c:lblAlgn val="ctr"/>
        <c:lblOffset val="100"/>
      </c:catAx>
      <c:valAx>
        <c:axId val="63066496"/>
        <c:scaling>
          <c:orientation val="maxMin"/>
        </c:scaling>
        <c:delete val="1"/>
        <c:axPos val="l"/>
        <c:numFmt formatCode="General" sourceLinked="1"/>
        <c:tickLblPos val="none"/>
        <c:crossAx val="6305651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spPr>
            <a:ln w="57150"/>
          </c:spPr>
          <c:marker>
            <c:symbol val="diamond"/>
            <c:size val="15"/>
            <c:spPr>
              <a:solidFill>
                <a:schemeClr val="accent1">
                  <a:lumMod val="60000"/>
                  <a:lumOff val="40000"/>
                </a:schemeClr>
              </a:solidFill>
              <a:ln w="22225"/>
            </c:spPr>
          </c:marker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№10!$A$2:$A$13</c:f>
              <c:strCache>
                <c:ptCount val="12"/>
                <c:pt idx="0">
                  <c:v>2004 - 2005</c:v>
                </c:pt>
                <c:pt idx="1">
                  <c:v>2005 - 2006</c:v>
                </c:pt>
                <c:pt idx="2">
                  <c:v>2006 - 2007</c:v>
                </c:pt>
                <c:pt idx="3">
                  <c:v>2007 - 2008</c:v>
                </c:pt>
                <c:pt idx="4">
                  <c:v>2008 - 2009</c:v>
                </c:pt>
                <c:pt idx="5">
                  <c:v>2009 - 2010</c:v>
                </c:pt>
                <c:pt idx="6">
                  <c:v>2010 - 2011</c:v>
                </c:pt>
                <c:pt idx="7">
                  <c:v>2011 - 2012</c:v>
                </c:pt>
                <c:pt idx="8">
                  <c:v>2012 - 2013</c:v>
                </c:pt>
                <c:pt idx="9">
                  <c:v>2013 - 2014</c:v>
                </c:pt>
                <c:pt idx="10">
                  <c:v>2014 - 2015</c:v>
                </c:pt>
                <c:pt idx="11">
                  <c:v>2015 - 2016</c:v>
                </c:pt>
              </c:strCache>
            </c:strRef>
          </c:cat>
          <c:val>
            <c:numRef>
              <c:f>№10!$B$2:$B$13</c:f>
              <c:numCache>
                <c:formatCode>General</c:formatCode>
                <c:ptCount val="12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marker val="1"/>
        <c:axId val="63107456"/>
        <c:axId val="63108992"/>
      </c:lineChart>
      <c:catAx>
        <c:axId val="63107456"/>
        <c:scaling>
          <c:orientation val="minMax"/>
        </c:scaling>
        <c:axPos val="t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108992"/>
        <c:crosses val="autoZero"/>
        <c:auto val="1"/>
        <c:lblAlgn val="ctr"/>
        <c:lblOffset val="100"/>
      </c:catAx>
      <c:valAx>
        <c:axId val="63108992"/>
        <c:scaling>
          <c:orientation val="maxMin"/>
        </c:scaling>
        <c:delete val="1"/>
        <c:axPos val="l"/>
        <c:numFmt formatCode="General" sourceLinked="1"/>
        <c:tickLblPos val="none"/>
        <c:crossAx val="6310745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№10</c:v>
                </c:pt>
                <c:pt idx="1">
                  <c:v>№8</c:v>
                </c:pt>
                <c:pt idx="2">
                  <c:v>№7</c:v>
                </c:pt>
                <c:pt idx="3">
                  <c:v>№1</c:v>
                </c:pt>
                <c:pt idx="4">
                  <c:v>№5</c:v>
                </c:pt>
                <c:pt idx="5">
                  <c:v>№9</c:v>
                </c:pt>
                <c:pt idx="6">
                  <c:v>№4</c:v>
                </c:pt>
                <c:pt idx="7">
                  <c:v>№3</c:v>
                </c:pt>
                <c:pt idx="8">
                  <c:v>№6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164</c:v>
                </c:pt>
                <c:pt idx="1">
                  <c:v>93</c:v>
                </c:pt>
                <c:pt idx="2">
                  <c:v>92</c:v>
                </c:pt>
                <c:pt idx="3">
                  <c:v>69</c:v>
                </c:pt>
                <c:pt idx="4">
                  <c:v>65</c:v>
                </c:pt>
                <c:pt idx="5">
                  <c:v>50</c:v>
                </c:pt>
                <c:pt idx="6">
                  <c:v>46</c:v>
                </c:pt>
                <c:pt idx="7">
                  <c:v>12</c:v>
                </c:pt>
                <c:pt idx="8">
                  <c:v>3</c:v>
                </c:pt>
              </c:numCache>
            </c:numRef>
          </c:val>
        </c:ser>
        <c:shape val="cylinder"/>
        <c:axId val="127691392"/>
        <c:axId val="127702144"/>
        <c:axId val="0"/>
      </c:bar3DChart>
      <c:catAx>
        <c:axId val="12769139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702144"/>
        <c:crosses val="autoZero"/>
        <c:auto val="1"/>
        <c:lblAlgn val="ctr"/>
        <c:lblOffset val="100"/>
      </c:catAx>
      <c:valAx>
        <c:axId val="127702144"/>
        <c:scaling>
          <c:orientation val="minMax"/>
        </c:scaling>
        <c:delete val="1"/>
        <c:axPos val="l"/>
        <c:numFmt formatCode="General" sourceLinked="1"/>
        <c:tickLblPos val="none"/>
        <c:crossAx val="127691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6BD3D-8B26-424D-9C2A-25874F4C2D6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30A18-9BC3-4C1B-BB90-5C2822F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6163646" cy="418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457200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образования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администрации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Арсеньевского городского округа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Итоги муниципального  и регионального этапов</a:t>
            </a:r>
            <a:b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Всероссийской олимпиады школьников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2016 год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990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1600" cy="819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828800"/>
          <a:ext cx="8715375" cy="355854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28938"/>
                <a:gridCol w="3000375"/>
                <a:gridCol w="2786062"/>
              </a:tblGrid>
              <a:tr h="7239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59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 – 5 мест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 – 4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4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 9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4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3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ООШ №  6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161722"/>
            <a:ext cx="2438400" cy="16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447800" cy="89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905000"/>
          <a:ext cx="8715375" cy="2667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28937"/>
                <a:gridCol w="3000375"/>
                <a:gridCol w="2786063"/>
              </a:tblGrid>
              <a:tr h="6273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МХК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9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5 мест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4 – 4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 9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1 место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3, 5, 6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737652"/>
            <a:ext cx="3048000" cy="212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1600" cy="591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Group 24"/>
          <p:cNvGraphicFramePr>
            <a:graphicFrameLocks noGrp="1"/>
          </p:cNvGraphicFramePr>
          <p:nvPr/>
        </p:nvGraphicFramePr>
        <p:xfrm>
          <a:off x="228600" y="1634176"/>
          <a:ext cx="8715375" cy="2895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25"/>
                <a:gridCol w="3071812"/>
                <a:gridCol w="2928938"/>
              </a:tblGrid>
              <a:tr h="6667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28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4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 9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1, 3, 6, 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43670"/>
            <a:ext cx="2895600" cy="201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1430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676400"/>
          <a:ext cx="8715376" cy="29870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25"/>
                <a:gridCol w="3071813"/>
                <a:gridCol w="2928938"/>
              </a:tblGrid>
              <a:tr h="667402">
                <a:tc rowSpan="3"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lang="ru-RU" sz="20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призерах</a:t>
                      </a:r>
                      <a:endParaRPr lang="ru-RU" sz="20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13798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3 места</a:t>
                      </a:r>
                    </a:p>
                    <a:p>
                      <a:pPr algn="l"/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1 место</a:t>
                      </a: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1,</a:t>
                      </a: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3, 4, 5, 6, 8, 9</a:t>
                      </a:r>
                      <a:endParaRPr lang="ru-RU" sz="20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победителей и призеров на параллели 10 классов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949686"/>
            <a:ext cx="2743200" cy="19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676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905001"/>
          <a:ext cx="8715376" cy="27160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25"/>
                <a:gridCol w="3071813"/>
                <a:gridCol w="2928938"/>
              </a:tblGrid>
              <a:tr h="429354">
                <a:tc rowSpan="3"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i="1" u="sng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  </a:t>
                      </a:r>
                      <a:endParaRPr lang="ru-RU" sz="2800" b="1" i="1" u="sng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lang="ru-RU" sz="20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призерах</a:t>
                      </a:r>
                      <a:endParaRPr lang="ru-RU" sz="20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94645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1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</a:t>
                      </a: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1, 3, 4, </a:t>
                      </a:r>
                      <a:r>
                        <a:rPr lang="ru-RU" sz="20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5, 6, 7, 9, 10</a:t>
                      </a:r>
                      <a:endParaRPr lang="ru-RU" sz="20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победителей и призеров на параллели 9, 10 классов</a:t>
                      </a:r>
                      <a:endParaRPr lang="ru-RU" sz="2000" b="1" i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90660"/>
            <a:ext cx="2971800" cy="206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600200" cy="667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737800"/>
          <a:ext cx="8715376" cy="2895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25"/>
                <a:gridCol w="3071813"/>
                <a:gridCol w="2928938"/>
              </a:tblGrid>
              <a:tr h="456808">
                <a:tc rowSpan="2"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2800" b="1" i="1" u="sng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lang="ru-RU" sz="20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призерах</a:t>
                      </a:r>
                      <a:endParaRPr lang="ru-RU" sz="20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38792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8 мест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 – 4 места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3 места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2 места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3 – 1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 9 – 1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 1, 4, 6</a:t>
                      </a:r>
                      <a:endParaRPr lang="ru-RU" sz="20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90660"/>
            <a:ext cx="2971800" cy="206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295400" cy="7437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981200"/>
          <a:ext cx="8715376" cy="3048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25"/>
                <a:gridCol w="3071813"/>
                <a:gridCol w="2928938"/>
              </a:tblGrid>
              <a:tr h="570038">
                <a:tc rowSpan="2"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lang="ru-RU" sz="2800" b="1" i="1" u="sng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lang="ru-RU" sz="20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призерах</a:t>
                      </a:r>
                      <a:endParaRPr lang="ru-RU" sz="20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77962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2 места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 – 2 места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4 – 2 места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1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1 место</a:t>
                      </a:r>
                    </a:p>
                  </a:txBody>
                  <a:tcPr marL="91439" marR="91439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3, 5, 6, </a:t>
                      </a:r>
                      <a:r>
                        <a:rPr lang="ru-RU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002696"/>
            <a:ext cx="2667000" cy="185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447800" cy="667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826884"/>
          <a:ext cx="8715375" cy="25317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25"/>
                <a:gridCol w="3071812"/>
                <a:gridCol w="2928938"/>
              </a:tblGrid>
              <a:tr h="50487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21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1, 3, 4, 5, 6, 7, 8, 9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Нет победителей и призеров на параллели 9, 10 классов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002696"/>
            <a:ext cx="2667000" cy="185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143000" cy="667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828800"/>
          <a:ext cx="8624888" cy="31950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86441"/>
                <a:gridCol w="3039919"/>
                <a:gridCol w="2898528"/>
              </a:tblGrid>
              <a:tr h="5315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63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 – 4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 – 4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 9 – 1 место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3, 4, 6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5029200"/>
            <a:ext cx="26289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524000" cy="57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949687"/>
            <a:ext cx="2743200" cy="19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905000"/>
          <a:ext cx="8624888" cy="31950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86441"/>
                <a:gridCol w="3039919"/>
                <a:gridCol w="2898528"/>
              </a:tblGrid>
              <a:tr h="5315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ОПК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63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 9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4 – 1 место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 3, 5, 6, 8, 10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858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Количество участников муниципального этапа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2362200"/>
          <a:ext cx="8762999" cy="1905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91750"/>
                <a:gridCol w="1163230"/>
                <a:gridCol w="1085683"/>
                <a:gridCol w="1240778"/>
                <a:gridCol w="1240778"/>
                <a:gridCol w="1240780"/>
              </a:tblGrid>
              <a:tr h="95250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2800" b="1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участников</a:t>
                      </a:r>
                      <a:endParaRPr lang="ru-RU" sz="28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19600"/>
            <a:ext cx="3505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704088"/>
            <a:ext cx="6858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муниципального этапа Всероссийской олимпиады школьников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828800"/>
          <a:ext cx="8678167" cy="180105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65582"/>
                <a:gridCol w="884683"/>
                <a:gridCol w="1458525"/>
                <a:gridCol w="2379699"/>
                <a:gridCol w="2189678"/>
              </a:tblGrid>
              <a:tr h="370573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28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108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5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</a:t>
                      </a: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Комаров Антон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Анисимов И.В.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4038600"/>
          <a:ext cx="8750174" cy="18638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81423"/>
                <a:gridCol w="864096"/>
                <a:gridCol w="1440160"/>
                <a:gridCol w="2304256"/>
                <a:gridCol w="2160239"/>
              </a:tblGrid>
              <a:tr h="370524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Общество-знание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</a:t>
                      </a: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Боброва Светлана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Анисимов И.В.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64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Дебелая Алина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Шигеева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874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</a:t>
                      </a: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Кузина Александра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Юровская Л.Н.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704088"/>
            <a:ext cx="6705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муниципального этапа Всероссийской олимпиады школьников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2057400"/>
          <a:ext cx="8678167" cy="2438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65582"/>
                <a:gridCol w="884683"/>
                <a:gridCol w="1458525"/>
                <a:gridCol w="2379699"/>
                <a:gridCol w="2189678"/>
              </a:tblGrid>
              <a:tr h="501709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</a:t>
                      </a: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Попова</a:t>
                      </a:r>
                      <a:r>
                        <a:rPr lang="ru-RU" sz="2000" b="1" i="1" baseline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Валерия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Анисимов И.В.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46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Вербицкая Дарья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Лозовая О.В.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517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Степанов Владислав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Шигеева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320748"/>
            <a:ext cx="2209800" cy="153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0"/>
            <a:ext cx="6400800" cy="16764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муниципального этапа Всероссийской олимпиады школьников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676400"/>
          <a:ext cx="8678167" cy="16778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52600"/>
                <a:gridCol w="821264"/>
                <a:gridCol w="1540936"/>
                <a:gridCol w="2362200"/>
                <a:gridCol w="2201167"/>
              </a:tblGrid>
              <a:tr h="427136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Гаман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Юлия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Казмирюк</a:t>
                      </a:r>
                      <a:r>
                        <a:rPr lang="ru-RU" sz="2000" b="1" i="1" baseline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Н.Н.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14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14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3810000"/>
          <a:ext cx="8678166" cy="20348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57400"/>
                <a:gridCol w="914400"/>
                <a:gridCol w="1457895"/>
                <a:gridCol w="2016224"/>
                <a:gridCol w="2232247"/>
              </a:tblGrid>
              <a:tr h="300313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Крючкова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Анна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Волошина В.М.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96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Логинов Александр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Верхотурова Г.Г.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96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</a:t>
                      </a: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Клочкова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Алёна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Волошина В.М.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64770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муниципального этапа Всероссийской олимпиады школьников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676400"/>
          <a:ext cx="8568953" cy="225988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28194"/>
                <a:gridCol w="803868"/>
                <a:gridCol w="1438789"/>
                <a:gridCol w="2447411"/>
                <a:gridCol w="2150691"/>
              </a:tblGrid>
              <a:tr h="370472">
                <a:tc rowSpan="5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Терещенко Ольга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Фалынская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И.Г.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1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4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Сущенко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Ксения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Кухтина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Е.М.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1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Шарлай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Арина</a:t>
                      </a:r>
                      <a:endParaRPr lang="ru-RU" sz="2000" b="1" i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Шленчак</a:t>
                      </a:r>
                      <a:r>
                        <a:rPr lang="ru-RU" sz="2000" b="1" i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2000" b="1" i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1">
                <a:tc vMerge="1">
                  <a:txBody>
                    <a:bodyPr/>
                    <a:lstStyle/>
                    <a:p>
                      <a:pPr algn="ctr"/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4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Архипов</a:t>
                      </a:r>
                      <a:r>
                        <a:rPr lang="ru-RU" sz="2000" b="1" i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Никита</a:t>
                      </a:r>
                      <a:endParaRPr lang="ru-RU" sz="2000" b="1" i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Кухтина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Е.М.</a:t>
                      </a:r>
                      <a:endParaRPr lang="ru-RU" sz="2000" b="1" i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4267200"/>
          <a:ext cx="8606160" cy="16208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82800"/>
                <a:gridCol w="950404"/>
                <a:gridCol w="1451968"/>
                <a:gridCol w="2422164"/>
                <a:gridCol w="1998824"/>
              </a:tblGrid>
              <a:tr h="370666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Гаман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Юлия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Фалынская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И.Г.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78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7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Дергунова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Валерия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Меховская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А.Ю.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704088"/>
            <a:ext cx="6477000" cy="97231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муниципального этапа Всероссийской олимпиады школьников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600200"/>
          <a:ext cx="8649343" cy="212509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52600"/>
                <a:gridCol w="914400"/>
                <a:gridCol w="1524000"/>
                <a:gridCol w="2362200"/>
                <a:gridCol w="2096143"/>
              </a:tblGrid>
              <a:tr h="365819">
                <a:tc rowSpan="5">
                  <a:txBody>
                    <a:bodyPr/>
                    <a:lstStyle/>
                    <a:p>
                      <a:pPr algn="ctr"/>
                      <a:endParaRPr lang="ru-RU" sz="2800" b="1" i="1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strike="noStrike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2800" b="1" i="1" strike="noStrike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strike="noStrike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strike="noStrike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strike="noStrike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strike="noStrike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strike="noStrike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strike="noStrike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strike="noStrike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strike="noStrike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strike="noStrike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№9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Горб Анастасия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Щукина Л.П.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60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Устинова Марина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Путилина Е.Н.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04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Воронина Мария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Боровая Т.В.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599" y="4267200"/>
          <a:ext cx="8725543" cy="19558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6796"/>
                <a:gridCol w="877207"/>
                <a:gridCol w="1486752"/>
                <a:gridCol w="2269252"/>
                <a:gridCol w="2465536"/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№9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Горб Анастасия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Ковалева Т.Г.</a:t>
                      </a:r>
                      <a:endParaRPr lang="ru-RU" sz="2000" b="1" i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Воронина Мария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Захарьящева М.В.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704088"/>
            <a:ext cx="6477000" cy="89611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муниципального этапа Всероссийской олимпиады школьников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600200"/>
          <a:ext cx="8568952" cy="18637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80220"/>
                <a:gridCol w="936104"/>
                <a:gridCol w="1368152"/>
                <a:gridCol w="1944216"/>
                <a:gridCol w="2340260"/>
              </a:tblGrid>
              <a:tr h="370472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b="1" i="1" baseline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8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Балахонцева Кристина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Сергеева Е.П.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1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1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3886200"/>
          <a:ext cx="8640960" cy="24732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81200"/>
                <a:gridCol w="914400"/>
                <a:gridCol w="1371600"/>
                <a:gridCol w="2133600"/>
                <a:gridCol w="2240160"/>
              </a:tblGrid>
              <a:tr h="370384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Терещенко Ольга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Скорикова И.И.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0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СОШ № 8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Коробкова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Анастасия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Рындина Т.А.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0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</a:t>
                      </a: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Уточкина Анастасия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Сергеева Е.П.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704088"/>
            <a:ext cx="6400800" cy="89611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муниципального этапа Всероссийской олимпиады школьников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752600"/>
          <a:ext cx="8606160" cy="186373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55253"/>
                <a:gridCol w="878297"/>
                <a:gridCol w="1440160"/>
                <a:gridCol w="1944216"/>
                <a:gridCol w="2088234"/>
              </a:tblGrid>
              <a:tr h="370472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1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24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</a:t>
                      </a: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Уточкина Анастасия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Макаренко В.В.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6" marB="45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3962400"/>
          <a:ext cx="8606159" cy="20034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93391"/>
                <a:gridCol w="936104"/>
                <a:gridCol w="1440160"/>
                <a:gridCol w="2232248"/>
                <a:gridCol w="2304256"/>
              </a:tblGrid>
              <a:tr h="365792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МХК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Гаман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Юлия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Рыбка И.М.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3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4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Обухова </a:t>
                      </a:r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Василина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Иванова А.А.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86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Воронина Мария</a:t>
                      </a:r>
                      <a:endParaRPr lang="ru-RU" sz="2000" b="1" i="1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Рульковская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О.Ю.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704088"/>
            <a:ext cx="6400800" cy="89611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муниципального этапа Всероссийской олимпиады школьников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600200"/>
          <a:ext cx="8707645" cy="162141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53431"/>
                <a:gridCol w="864096"/>
                <a:gridCol w="1440160"/>
                <a:gridCol w="2232248"/>
                <a:gridCol w="2117710"/>
              </a:tblGrid>
              <a:tr h="432537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4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4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b="1" i="1" baseline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Глушак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Алёна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Михайленко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Т.А.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3657600"/>
          <a:ext cx="8678168" cy="22000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02780"/>
                <a:gridCol w="936104"/>
                <a:gridCol w="1800200"/>
                <a:gridCol w="2304256"/>
                <a:gridCol w="2034828"/>
              </a:tblGrid>
              <a:tr h="320749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Техно-логия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Келенцев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Роман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Марченко В.А.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63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Теткина Валентина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Яковлева Л.И.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7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Невмержицкий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Евгений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Голуб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В.И.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704088"/>
            <a:ext cx="6477000" cy="89611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муниципального этапа Всероссийской олимпиады школьников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600200"/>
          <a:ext cx="8568951" cy="199707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90744"/>
                <a:gridCol w="897649"/>
                <a:gridCol w="1346474"/>
                <a:gridCol w="2418333"/>
                <a:gridCol w="2015751"/>
              </a:tblGrid>
              <a:tr h="365738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 язык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8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Мартёха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Роман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Филипенко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721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98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4343400"/>
          <a:ext cx="8568952" cy="19605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72208"/>
                <a:gridCol w="864096"/>
                <a:gridCol w="1835696"/>
                <a:gridCol w="1975141"/>
                <a:gridCol w="2021811"/>
              </a:tblGrid>
              <a:tr h="370563">
                <a:tc rowSpan="4">
                  <a:txBody>
                    <a:bodyPr/>
                    <a:lstStyle/>
                    <a:p>
                      <a:pPr algn="ctr"/>
                      <a:endParaRPr lang="ru-RU" sz="2800" b="1" i="1" dirty="0" smtClean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Француз-кий язык </a:t>
                      </a:r>
                      <a:endParaRPr lang="ru-RU" sz="2800" b="1" i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i="0" baseline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i="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Якунин Владислав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Сергеева Е.Н.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19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74">
                <a:tc vMerge="1">
                  <a:txBody>
                    <a:bodyPr/>
                    <a:lstStyle/>
                    <a:p>
                      <a:pPr algn="ctr"/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9" marR="9142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77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регионального этапа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1981200"/>
            <a:ext cx="4038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Болвачев</a:t>
            </a:r>
            <a:r>
              <a:rPr lang="ru-RU" sz="3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Станислав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 9 класса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 № 10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Победитель регионального этапа по технологии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</a:t>
            </a:r>
          </a:p>
          <a:p>
            <a:pPr>
              <a:defRPr/>
            </a:pP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В.И.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479774"/>
            <a:ext cx="1981200" cy="137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дминистратор\Downloads\Болвачев Станисла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3810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143000"/>
            <a:ext cx="6629400" cy="59131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призовых мест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133600"/>
            <a:ext cx="7535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призовых мест — 157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352800"/>
            <a:ext cx="54709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—  36 мест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призёры      —  121  место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19600"/>
            <a:ext cx="3505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6477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Призеры регионального этапа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5800" y="19812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Болвачев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Вячеслав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 9 класса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 № 10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 регионального этапа по технологии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В.И.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712" y="5257800"/>
            <a:ext cx="230028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дминистратор\Downloads\Болвачев Вячесла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886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55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Призеры регионального этапа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53000" y="1981200"/>
            <a:ext cx="350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Терещенко Ольга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Ученица 9 класса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 № 10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 регионального этапа по экологии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Фалынская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И.Г.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49" y="5334000"/>
            <a:ext cx="219075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истратор\Downloads\IMG_3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1981200"/>
            <a:ext cx="4876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6781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Призеры регионального этапа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52600" cy="13284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53000" y="1828800"/>
            <a:ext cx="373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Кравченко </a:t>
            </a:r>
            <a:r>
              <a:rPr lang="ru-RU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 11 класса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 № 5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 регионального этапа по обществознанию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Юровская Л.Н.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5334000"/>
            <a:ext cx="219075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истратор\Downloads\WP_20150901_11_04_47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19200"/>
            <a:ext cx="32004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629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Призеры регионального этапа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52600" cy="13284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76800" y="1752600"/>
            <a:ext cx="342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Обухова Василина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Ученица 10 класса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 № 4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 регионального этапа по обществознанию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Веденина О.В.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324" y="5486400"/>
            <a:ext cx="197167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4191000" cy="588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781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Призеры </a:t>
            </a:r>
            <a:r>
              <a:rPr lang="ru-RU" sz="54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регионального этапа</a:t>
            </a:r>
            <a:endParaRPr lang="ru-RU" sz="5400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52600" cy="13284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05400" y="1828800"/>
            <a:ext cx="365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Коробкова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Анастасия </a:t>
            </a:r>
            <a:endParaRPr lang="ru-RU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Ученица 10 класса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 №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 регионального этапа по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литературе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Рындина Т.А.</a:t>
            </a:r>
            <a:endParaRPr lang="ru-RU" sz="2800" dirty="0"/>
          </a:p>
        </p:txBody>
      </p:sp>
      <p:pic>
        <p:nvPicPr>
          <p:cNvPr id="1026" name="Picture 2" descr="C:\Users\Администратор\AppData\Local\Temp\Rar$DIa0.736\IMG_9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3754019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60960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школ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95400"/>
          <a:ext cx="9144001" cy="53090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89936"/>
                <a:gridCol w="738032"/>
                <a:gridCol w="749968"/>
                <a:gridCol w="609600"/>
                <a:gridCol w="741464"/>
                <a:gridCol w="778022"/>
                <a:gridCol w="611601"/>
                <a:gridCol w="1062374"/>
                <a:gridCol w="910605"/>
                <a:gridCol w="1138258"/>
                <a:gridCol w="607071"/>
                <a:gridCol w="607070"/>
              </a:tblGrid>
              <a:tr h="3244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этап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2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0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баллов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-79%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балла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60-69%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50-59%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баллов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баллов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баллов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6/12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3/6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1/1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1/3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5/5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4/8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8/8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№6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1/3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9/27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12/12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7/7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1\10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4/4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8/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6/6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37" marR="5523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705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МОБУ «СОШ № 1»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609600" y="16764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818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МОБУ «СОШ № 3»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533400" y="1905000"/>
          <a:ext cx="8382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818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МОБУ «СОШ № 4»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381000" y="19050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818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МОБУ «СОШ № 5»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533400" y="16764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990600" cy="667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Group 24"/>
          <p:cNvGraphicFramePr>
            <a:graphicFrameLocks noGrp="1"/>
          </p:cNvGraphicFramePr>
          <p:nvPr/>
        </p:nvGraphicFramePr>
        <p:xfrm>
          <a:off x="457200" y="1600200"/>
          <a:ext cx="8381999" cy="40538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90800"/>
                <a:gridCol w="3657600"/>
                <a:gridCol w="2133599"/>
              </a:tblGrid>
              <a:tr h="4311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1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 9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3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ООШ № 6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1 место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  № 4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победителей и призеров на параллели 9 классов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585790"/>
            <a:ext cx="1828800" cy="12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МОБУ «Гимназия № 7»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457200" y="1905000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МОБУ «СОШ № 8»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457200" y="16764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МОБУ «Лицей № 9»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38100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818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МОБУ «СОШ № 10»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457200" y="18288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81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школ</a:t>
            </a: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2015 – 2016 учебном году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667000" cy="185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609600" y="1905000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19574"/>
            <a:ext cx="8345010" cy="550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686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0" cy="1443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295400" cy="591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Group 21"/>
          <p:cNvGraphicFramePr>
            <a:graphicFrameLocks noGrp="1"/>
          </p:cNvGraphicFramePr>
          <p:nvPr/>
        </p:nvGraphicFramePr>
        <p:xfrm>
          <a:off x="214313" y="1628775"/>
          <a:ext cx="8715375" cy="31109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25"/>
                <a:gridCol w="3071813"/>
                <a:gridCol w="2928937"/>
              </a:tblGrid>
              <a:tr h="39627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  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08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 9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1 место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3, 4, 5, 6, 8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победителей и призеров на параллели 9, 10 классов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90660"/>
            <a:ext cx="2971800" cy="206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219200" cy="819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Group 24"/>
          <p:cNvGraphicFramePr>
            <a:graphicFrameLocks noGrp="1"/>
          </p:cNvGraphicFramePr>
          <p:nvPr/>
        </p:nvGraphicFramePr>
        <p:xfrm>
          <a:off x="228600" y="1828800"/>
          <a:ext cx="8715375" cy="30432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25"/>
                <a:gridCol w="3071812"/>
                <a:gridCol w="2928938"/>
              </a:tblGrid>
              <a:tr h="57038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  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3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СОШ № 10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Гимназия № 7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1, 3, 4, 5, 6, 8, 9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Нет победителей и призеров на параллелях 10, 11 классов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90660"/>
            <a:ext cx="2971800" cy="206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066800" cy="5151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Group 29"/>
          <p:cNvGraphicFramePr>
            <a:graphicFrameLocks noGrp="1"/>
          </p:cNvGraphicFramePr>
          <p:nvPr/>
        </p:nvGraphicFramePr>
        <p:xfrm>
          <a:off x="228600" y="1683820"/>
          <a:ext cx="8534401" cy="32503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23354"/>
                <a:gridCol w="3193570"/>
                <a:gridCol w="2817477"/>
              </a:tblGrid>
              <a:tr h="62915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58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–1место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1, 3, 4, 6, 9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0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Нет победителей и призеров на параллели 10, 11 классов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737651"/>
            <a:ext cx="3048000" cy="212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295400" cy="819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Group 23"/>
          <p:cNvGraphicFramePr>
            <a:graphicFrameLocks noGrp="1"/>
          </p:cNvGraphicFramePr>
          <p:nvPr/>
        </p:nvGraphicFramePr>
        <p:xfrm>
          <a:off x="304800" y="1828800"/>
          <a:ext cx="8593138" cy="2819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40721"/>
                <a:gridCol w="3215548"/>
                <a:gridCol w="2836869"/>
              </a:tblGrid>
              <a:tr h="6084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10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8 – 6 мест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10 – 3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 –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7 - 2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5 – 1 место</a:t>
                      </a: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3 ,4, 6, 9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684642"/>
            <a:ext cx="3124200" cy="217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1600" cy="819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C:\Users\USER\Downloads\v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609" cy="1676400"/>
          </a:xfrm>
          <a:prstGeom prst="rect">
            <a:avLst/>
          </a:prstGeom>
          <a:noFill/>
        </p:spPr>
      </p:pic>
      <p:graphicFrame>
        <p:nvGraphicFramePr>
          <p:cNvPr id="5" name="Group 31"/>
          <p:cNvGraphicFramePr>
            <a:graphicFrameLocks noGrp="1"/>
          </p:cNvGraphicFramePr>
          <p:nvPr/>
        </p:nvGraphicFramePr>
        <p:xfrm>
          <a:off x="228600" y="1762669"/>
          <a:ext cx="8629650" cy="282459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2140"/>
                <a:gridCol w="3079506"/>
                <a:gridCol w="2998004"/>
              </a:tblGrid>
              <a:tr h="58939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в призерах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DF2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9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 – 1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4 – 1 место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 № 3, 5, 6, 7, 8, 9, 10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победителей и призеров на параллели 9, 10 классов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684642"/>
            <a:ext cx="3124200" cy="217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2211</TotalTime>
  <Words>1713</Words>
  <Application>Microsoft Office PowerPoint</Application>
  <PresentationFormat>Экран (4:3)</PresentationFormat>
  <Paragraphs>719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Поток</vt:lpstr>
      <vt:lpstr>                          </vt:lpstr>
      <vt:lpstr>Количество участников муниципального этапа</vt:lpstr>
      <vt:lpstr>Количество призовых мест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Победители муниципального этапа Всероссийской олимпиады школьников</vt:lpstr>
      <vt:lpstr>Победители муниципального этапа Всероссийской олимпиады школьников</vt:lpstr>
      <vt:lpstr>Победители муниципального этапа Всероссийской олимпиады школьников</vt:lpstr>
      <vt:lpstr>Победители муниципального этапа Всероссийской олимпиады школьников</vt:lpstr>
      <vt:lpstr>Победители муниципального этапа Всероссийской олимпиады школьников</vt:lpstr>
      <vt:lpstr>Победители муниципального этапа Всероссийской олимпиады школьников</vt:lpstr>
      <vt:lpstr>Победители муниципального этапа Всероссийской олимпиады школьников</vt:lpstr>
      <vt:lpstr>Победители муниципального этапа Всероссийской олимпиады школьников</vt:lpstr>
      <vt:lpstr>Победители муниципального этапа Всероссийской олимпиады школьников</vt:lpstr>
      <vt:lpstr>Победитель регионального этапа</vt:lpstr>
      <vt:lpstr>Призеры регионального этапа</vt:lpstr>
      <vt:lpstr>Призеры регионального этапа</vt:lpstr>
      <vt:lpstr>Призеры регионального этапа</vt:lpstr>
      <vt:lpstr>Призеры регионального этапа</vt:lpstr>
      <vt:lpstr> Призеры регионального этапа</vt:lpstr>
      <vt:lpstr>Рейтинг школ</vt:lpstr>
      <vt:lpstr>МОБУ «СОШ № 1»</vt:lpstr>
      <vt:lpstr>МОБУ «СОШ № 3»</vt:lpstr>
      <vt:lpstr>МОБУ «СОШ № 4»</vt:lpstr>
      <vt:lpstr>МОБУ «СОШ № 5»</vt:lpstr>
      <vt:lpstr>МОБУ «Гимназия № 7»</vt:lpstr>
      <vt:lpstr>МОБУ «СОШ № 8»</vt:lpstr>
      <vt:lpstr>МОБУ «Лицей № 9»</vt:lpstr>
      <vt:lpstr>МОБУ «СОШ № 10»</vt:lpstr>
      <vt:lpstr>Рейтинг школ  в 2015 – 2016 учебном году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189</cp:revision>
  <dcterms:created xsi:type="dcterms:W3CDTF">2015-02-16T03:34:16Z</dcterms:created>
  <dcterms:modified xsi:type="dcterms:W3CDTF">2016-02-24T06:18:18Z</dcterms:modified>
</cp:coreProperties>
</file>