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2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454356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34760" y="4518000"/>
            <a:ext cx="454356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06324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734760" y="45180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063240" y="45180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270880" y="20124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3807000" y="20124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34760" y="45180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270880" y="45180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3807000" y="4518000"/>
            <a:ext cx="1462680" cy="2287800"/>
          </a:xfrm>
          <a:prstGeom prst="rect">
            <a:avLst/>
          </a:prstGeom>
        </p:spPr>
        <p:txBody>
          <a:bodyPr lIns="0" rIns="0" tIns="0" bIns="0">
            <a:normAutofit fontScale="72000"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34760" y="2012400"/>
            <a:ext cx="4543560" cy="4796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4543560" cy="479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2217240" cy="479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063240" y="2012400"/>
            <a:ext cx="2217240" cy="479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34760" y="402120"/>
            <a:ext cx="9221400" cy="6773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063240" y="2012400"/>
            <a:ext cx="2217240" cy="479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34760" y="45180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2217240" cy="479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06324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063240" y="45180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9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063240" y="2012400"/>
            <a:ext cx="221724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34760" y="4518000"/>
            <a:ext cx="4543560" cy="228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0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ae5c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34760" y="402120"/>
            <a:ext cx="9221400" cy="14608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34760" y="2012400"/>
            <a:ext cx="4543560" cy="47962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412600" y="2012400"/>
            <a:ext cx="4543560" cy="47962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734760" y="7007040"/>
            <a:ext cx="2405520" cy="4021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50195F0-95BF-4DED-B6AC-EB9FC0B3CFCB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24.3.22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541320" y="7007040"/>
            <a:ext cx="3608280" cy="4021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7551000" y="7007040"/>
            <a:ext cx="2405520" cy="4021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690EABC-8CC0-4D21-AA59-E0FF6177A43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2156040" y="129240"/>
            <a:ext cx="4523400" cy="494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400" spc="-1" strike="noStrike">
                <a:solidFill>
                  <a:srgbClr val="0070c0"/>
                </a:solidFill>
                <a:latin typeface="Tahoma"/>
                <a:ea typeface="Tahoma"/>
              </a:rPr>
              <a:t>На осуществление предпринимательской деятельности</a:t>
            </a:r>
            <a:endParaRPr b="0" lang="ru-RU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6797520" y="73800"/>
            <a:ext cx="3751560" cy="1933920"/>
          </a:xfrm>
          <a:prstGeom prst="rect">
            <a:avLst/>
          </a:prstGeom>
          <a:solidFill>
            <a:srgbClr val="fff5d5"/>
          </a:solidFill>
          <a:ln w="9360">
            <a:noFill/>
          </a:ln>
          <a:effectLst>
            <a:outerShdw dist="28080" dir="5400000">
              <a:srgbClr val="000000">
                <a:alpha val="32000"/>
              </a:srgbClr>
            </a:outerShdw>
          </a:effectLst>
        </p:spPr>
        <p:txBody>
          <a:bodyPr>
            <a:normAutofit fontScale="78000"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Предмет социального контракта по мероприятию «поиск работы»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 соглашение Сторон, в соответствии с которым КГКУ «ЦСПН» обязуется оказать Заявителю государственную социальную помощь при реализации мероприятия по «осуществлению ИП», а Заявитель (семья Заявителя) - предпринять активные действия по выполнению мероприятий, предусмотренных программой социальной адаптации, в целях осуществления предпринимательской деятельности  в период действия социального контракта. 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 u="sng">
                <a:solidFill>
                  <a:srgbClr val="000000"/>
                </a:solidFill>
                <a:uFillTx/>
                <a:latin typeface="Calibri"/>
              </a:rPr>
              <a:t>Программа социальной адаптации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482120" y="2008440"/>
            <a:ext cx="3493080" cy="699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семьи;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одиноко проживающие граждане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4994640" y="2953800"/>
            <a:ext cx="6181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noFill/>
          </a:ln>
          <a:effectLst>
            <a:outerShdw algn="ctr" blurRad="127000" dir="2700000" dist="37674">
              <a:srgbClr val="000000">
                <a:alpha val="45000"/>
              </a:srgbClr>
            </a:outerShdw>
          </a:effectLst>
          <a:scene3d>
            <a:camera fov="2700000" prst="perspectiveFront">
              <a:rot lat="20376000" lon="1938000" rev="20112001"/>
            </a:camera>
            <a:lightRig dir="t" rig="soft">
              <a:rot lat="0" lon="0" rev="0"/>
            </a:lightRig>
          </a:scene3d>
          <a:sp3d prstMaterial="translucentPowder">
            <a:bevelT prst="softRound" w="203200" h="50800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46" name="CustomShape 5"/>
          <p:cNvSpPr/>
          <p:nvPr/>
        </p:nvSpPr>
        <p:spPr>
          <a:xfrm>
            <a:off x="1448640" y="6285240"/>
            <a:ext cx="3560400" cy="11703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99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  <a:ea typeface="Tahoma"/>
              </a:rPr>
              <a:t>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Выплаты связанные с приобретением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товаров, имущественных обязательств и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расходами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за постановку на учет: не &gt; 250 000 р. </a:t>
            </a:r>
            <a:endParaRPr b="0" lang="ru-RU" sz="1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Выплаты связанные с обучением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: оплата услуг обучения не &gt; 30 тыс.р.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6451920" y="2126880"/>
            <a:ext cx="4097520" cy="3773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Заявление;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Паспорт гражданина РФ (в случае его отсутствия - временное удостоверение личности гражданина РФ).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 Документы, подтверждающие доходы заявителя и каждого члена его семьи за три последних месяца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Согласие на обработку персональных данных несовершеннолетних лиц, зарегистрированных совместно с заявителем;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Свидетельство о рождении ребенка (детей), выданное  компетентными органами иностранных государств и нотариально удостоверенный перевод на русский язык (в случае обращения малоимущей семьи, имеющей несовершеннолетних детей и регистрации записи акта о рождении ребенка за пределами Российской Федерации). 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1344240" y="4290480"/>
            <a:ext cx="3716640" cy="1926720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99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встать на учет в качестве ИП или налогоплательщика налога на профессиональный доход (быть действующим ИП или самозанятым);</a:t>
            </a:r>
            <a:endParaRPr b="0" lang="ru-RU" sz="11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составить бизнес – план;</a:t>
            </a:r>
            <a:endParaRPr b="0" lang="ru-RU" sz="11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приобрести основные средства, материально-производственные запасы, имущественные обязательства (не более 15 %), лицензию на программное обеспечение и (или) осуществление отдельных видов деятельности по 99-ФЗ (не более 10%), понести расходы связанные с постановкой на учет (не более 5 %),   </a:t>
            </a:r>
            <a:endParaRPr b="0" lang="ru-RU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r>
              <a:rPr b="0" i="1" lang="ru-RU" sz="1200" spc="-1" strike="noStrike">
                <a:solidFill>
                  <a:srgbClr val="000000"/>
                </a:solidFill>
                <a:latin typeface="Times New Roman"/>
              </a:rPr>
              <a:t>,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6679800" y="5992200"/>
            <a:ext cx="3869280" cy="145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Подать заявление и пакет документов через МФЦ в органы социальной защиты.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Разработать совместно с межведомственной комиссией индивидуальную программу  социальной адаптации.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Заключить социальный контракт.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Выполнять мероприятия программы социальной адаптации и обязанности, установленные социальным контрактом.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Предоставлять отчетность и документы.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2711520" y="730440"/>
            <a:ext cx="929880" cy="1164600"/>
          </a:xfrm>
          <a:prstGeom prst="roundRect">
            <a:avLst>
              <a:gd name="adj" fmla="val 16667"/>
            </a:avLst>
          </a:prstGeom>
          <a:solidFill>
            <a:srgbClr val="f89e8c"/>
          </a:solidFill>
          <a:ln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Срок действия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3781440" y="702720"/>
            <a:ext cx="2839320" cy="1211400"/>
          </a:xfrm>
          <a:prstGeom prst="roundRect">
            <a:avLst>
              <a:gd name="adj" fmla="val 16667"/>
            </a:avLst>
          </a:prstGeom>
          <a:solidFill>
            <a:srgbClr val="d7f1fd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не более чем на 12 месяцев </a:t>
            </a:r>
            <a:endParaRPr b="0" lang="ru-RU" sz="12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может быть продлен, но не более чем на половину срока ранее заключенного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5061240" y="5992200"/>
            <a:ext cx="1316520" cy="1463400"/>
          </a:xfrm>
          <a:prstGeom prst="roundRect">
            <a:avLst>
              <a:gd name="adj" fmla="val 16667"/>
            </a:avLst>
          </a:prstGeom>
          <a:solidFill>
            <a:srgbClr val="f89e8c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99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Действия для граждан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3" name="CustomShape 12"/>
          <p:cNvSpPr/>
          <p:nvPr/>
        </p:nvSpPr>
        <p:spPr>
          <a:xfrm>
            <a:off x="5090760" y="2427480"/>
            <a:ext cx="1316520" cy="3371400"/>
          </a:xfrm>
          <a:prstGeom prst="roundRect">
            <a:avLst>
              <a:gd name="adj" fmla="val 16667"/>
            </a:avLst>
          </a:prstGeom>
          <a:solidFill>
            <a:srgbClr val="a9d1e1"/>
          </a:solidFill>
          <a:ln>
            <a:rou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Обязательные документы для назначения ГСП по СК</a:t>
            </a:r>
            <a:endParaRPr b="0" lang="ru-RU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54" name="CustomShape 13"/>
          <p:cNvSpPr/>
          <p:nvPr/>
        </p:nvSpPr>
        <p:spPr>
          <a:xfrm>
            <a:off x="1359000" y="2815200"/>
            <a:ext cx="3619800" cy="1405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среднедушевой 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проживание на территории Приморского края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5" name="CustomShape 14"/>
          <p:cNvSpPr/>
          <p:nvPr/>
        </p:nvSpPr>
        <p:spPr>
          <a:xfrm>
            <a:off x="145440" y="1937880"/>
            <a:ext cx="1198800" cy="778680"/>
          </a:xfrm>
          <a:prstGeom prst="roundRect">
            <a:avLst>
              <a:gd name="adj" fmla="val 16667"/>
            </a:avLst>
          </a:prstGeom>
          <a:solidFill>
            <a:srgbClr val="d9f6ff"/>
          </a:solidFill>
          <a:ln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Кто может быть участником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6" name="CustomShape 15"/>
          <p:cNvSpPr/>
          <p:nvPr/>
        </p:nvSpPr>
        <p:spPr>
          <a:xfrm>
            <a:off x="80640" y="2843640"/>
            <a:ext cx="1198800" cy="1285200"/>
          </a:xfrm>
          <a:prstGeom prst="roundRect">
            <a:avLst>
              <a:gd name="adj" fmla="val 16667"/>
            </a:avLst>
          </a:prstGeom>
          <a:solidFill>
            <a:srgbClr val="97e1ff"/>
          </a:solidFill>
          <a:ln>
            <a:rou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назначения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7" name="CustomShape 16"/>
          <p:cNvSpPr/>
          <p:nvPr/>
        </p:nvSpPr>
        <p:spPr>
          <a:xfrm>
            <a:off x="80640" y="4355640"/>
            <a:ext cx="1198800" cy="1636560"/>
          </a:xfrm>
          <a:prstGeom prst="roundRect">
            <a:avLst>
              <a:gd name="adj" fmla="val 16667"/>
            </a:avLst>
          </a:prstGeom>
          <a:solidFill>
            <a:srgbClr val="86cbde"/>
          </a:solidFill>
          <a:ln>
            <a:solidFill>
              <a:srgbClr val="f9f9f9"/>
            </a:solidFill>
            <a:rou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получения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8" name="CustomShape 17"/>
          <p:cNvSpPr/>
          <p:nvPr/>
        </p:nvSpPr>
        <p:spPr>
          <a:xfrm>
            <a:off x="138960" y="6354360"/>
            <a:ext cx="1198800" cy="1031760"/>
          </a:xfrm>
          <a:prstGeom prst="roundRect">
            <a:avLst>
              <a:gd name="adj" fmla="val 16667"/>
            </a:avLst>
          </a:prstGeom>
          <a:solidFill>
            <a:srgbClr val="79cfe7"/>
          </a:solidFill>
          <a:ln>
            <a:rou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Размер и период выплаты, в том числе в связи с обучением</a:t>
            </a:r>
            <a:endParaRPr b="0" lang="ru-RU" sz="1200" spc="-1" strike="noStrike">
              <a:latin typeface="Arial"/>
            </a:endParaRPr>
          </a:p>
        </p:txBody>
      </p:sp>
      <p:pic>
        <p:nvPicPr>
          <p:cNvPr id="59" name="Рисунок 18" descr="https://ds04.infourok.ru/uploads/ex/0b31/000d9fc0-7871c9de/img10.jpg"/>
          <p:cNvPicPr/>
          <p:nvPr/>
        </p:nvPicPr>
        <p:blipFill>
          <a:blip r:embed="rId1"/>
          <a:srcRect l="0" t="0" r="0" b="8692"/>
          <a:stretch/>
        </p:blipFill>
        <p:spPr>
          <a:xfrm>
            <a:off x="138960" y="730440"/>
            <a:ext cx="1368000" cy="1164600"/>
          </a:xfrm>
          <a:prstGeom prst="rect">
            <a:avLst/>
          </a:prstGeom>
          <a:ln>
            <a:noFill/>
          </a:ln>
        </p:spPr>
      </p:pic>
      <p:pic>
        <p:nvPicPr>
          <p:cNvPr id="60" name="Рисунок 19" descr="http://dtsr-shahty.ru/images/dtsr/sockon2.png"/>
          <p:cNvPicPr/>
          <p:nvPr/>
        </p:nvPicPr>
        <p:blipFill>
          <a:blip r:embed="rId2"/>
          <a:stretch/>
        </p:blipFill>
        <p:spPr>
          <a:xfrm>
            <a:off x="80640" y="41400"/>
            <a:ext cx="2038680" cy="582120"/>
          </a:xfrm>
          <a:prstGeom prst="rect">
            <a:avLst/>
          </a:prstGeom>
          <a:ln w="9360">
            <a:noFill/>
          </a:ln>
        </p:spPr>
      </p:pic>
      <p:sp>
        <p:nvSpPr>
          <p:cNvPr id="61" name="CustomShape 18"/>
          <p:cNvSpPr/>
          <p:nvPr/>
        </p:nvSpPr>
        <p:spPr>
          <a:xfrm>
            <a:off x="1610640" y="730440"/>
            <a:ext cx="1017360" cy="1183680"/>
          </a:xfrm>
          <a:prstGeom prst="roundRect">
            <a:avLst>
              <a:gd name="adj" fmla="val 16667"/>
            </a:avLst>
          </a:prstGeom>
          <a:solidFill>
            <a:srgbClr val="86cbde"/>
          </a:solidFill>
          <a:ln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Заключить СК по данному направлению можно 1 раз</a:t>
            </a:r>
            <a:endParaRPr b="0" lang="ru-R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424</TotalTime>
  <Application>LibreOffice/6.4.6.2$Linux_X86_64 LibreOffice_project/40$Build-2</Application>
  <Words>420</Words>
  <Paragraphs>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2020-10-29T02:15:42Z</dcterms:created>
  <dc:creator>Ульзутуева Наталья Евгеньевна</dc:creator>
  <dc:description/>
  <dc:language>ru-RU</dc:language>
  <cp:lastModifiedBy/>
  <cp:lastPrinted>2022-03-24T15:36:17Z</cp:lastPrinted>
  <dcterms:modified xsi:type="dcterms:W3CDTF">2022-03-24T15:37:23Z</dcterms:modified>
  <cp:revision>73</cp:revision>
  <dc:subject/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