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CC6FF-5000-431F-93E0-5512576E5EB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8DB3D-DEFB-4907-8FD7-E6A392D956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A04EA08-A850-4308-866A-E2D52C4C020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7B4B9A-15C9-4420-9C60-FB013F16E9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643050"/>
            <a:ext cx="6604248" cy="2254402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проект </a:t>
            </a:r>
            <a:r>
              <a:rPr lang="ru-RU" sz="2400" b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внеурочного мероприятия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Формирование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глобальных компетенций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у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учащихся  5 классов»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214290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МОБУ «Средняя общеобразовательная школа №3»</a:t>
            </a:r>
          </a:p>
          <a:p>
            <a:pPr algn="ctr"/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Арсеньевского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городского округа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9458" name="Picture 2" descr="http://gymnasium642.spb.ru/thumb/2/SagxXK8E3KYCQp-hr_S6wg/r/d/dhtzlz0jq5u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017096"/>
            <a:ext cx="4632302" cy="2840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6185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Материал для станции 3 «День рождения у друзей»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487375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Calibri" pitchFamily="34" charset="0"/>
              </a:rPr>
              <a:t>Вьетнам</a:t>
            </a:r>
            <a:r>
              <a:rPr lang="ru-RU" b="1" dirty="0">
                <a:latin typeface="Calibri" pitchFamily="34" charset="0"/>
              </a:rPr>
              <a:t>. </a:t>
            </a:r>
            <a:r>
              <a:rPr lang="ru-RU" dirty="0">
                <a:latin typeface="Calibri" pitchFamily="34" charset="0"/>
              </a:rPr>
              <a:t>Во Вьетнаме у детей нет конкретных дней рождения, все празднуют в один день – День новых годов. На первый праздник ребёнок получает от родственников красный конверт со счастливыми деньгами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0" algn="just">
              <a:buNone/>
            </a:pPr>
            <a:r>
              <a:rPr lang="ru-RU" b="1" dirty="0">
                <a:latin typeface="Calibri" pitchFamily="34" charset="0"/>
              </a:rPr>
              <a:t>Голландия. </a:t>
            </a:r>
            <a:r>
              <a:rPr lang="ru-RU" dirty="0">
                <a:latin typeface="Calibri" pitchFamily="34" charset="0"/>
              </a:rPr>
              <a:t>В Голландии ребёнок, празднующий День своего рождения, получает в подарок от школьного учителя яркую бумажную шляпу. Именинник угощает своих одноклассников сладостями, а его стул украшают разноцветными лентами, цветами и воздушными шарами. С особым размахом голландцы справляют так называемые коронные годы: 5-й, 10-й, 15-й, 20-й и 21-й года жизни. </a:t>
            </a:r>
          </a:p>
        </p:txBody>
      </p:sp>
    </p:spTree>
    <p:extLst>
      <p:ext uri="{BB962C8B-B14F-4D97-AF65-F5344CB8AC3E}">
        <p14:creationId xmlns:p14="http://schemas.microsoft.com/office/powerpoint/2010/main" xmlns="" val="137277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Calibri" pitchFamily="34" charset="0"/>
              </a:rPr>
              <a:t>Материал для станции 3 «День рождения у друзей»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487375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latin typeface="Calibri" pitchFamily="34" charset="0"/>
              </a:rPr>
              <a:t>Дания. </a:t>
            </a:r>
            <a:r>
              <a:rPr lang="ru-RU" dirty="0">
                <a:latin typeface="Calibri" pitchFamily="34" charset="0"/>
              </a:rPr>
              <a:t>В этот день родители вывешивают на окне дома флаг, сообщая всем прохожим о радостном событии в семье. </a:t>
            </a:r>
            <a:endParaRPr lang="ru-RU" dirty="0" smtClean="0">
              <a:latin typeface="Calibri" pitchFamily="34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Calibri" pitchFamily="34" charset="0"/>
              </a:rPr>
              <a:t>Китай. </a:t>
            </a:r>
            <a:r>
              <a:rPr lang="ru-RU" dirty="0">
                <a:latin typeface="Calibri" pitchFamily="34" charset="0"/>
              </a:rPr>
              <a:t>В Китае на День рождения принято есть длинную лапшу, которая символизирует долголетие. Лапшу необходимо жевать как можно дольше. </a:t>
            </a:r>
          </a:p>
          <a:p>
            <a:pPr marL="0" indent="0" algn="just">
              <a:buNone/>
            </a:pPr>
            <a:r>
              <a:rPr lang="ru-RU" b="1" dirty="0">
                <a:latin typeface="Calibri" pitchFamily="34" charset="0"/>
              </a:rPr>
              <a:t>Корея. </a:t>
            </a:r>
            <a:r>
              <a:rPr lang="ru-RU" dirty="0">
                <a:latin typeface="Calibri" pitchFamily="34" charset="0"/>
              </a:rPr>
              <a:t>Самое главное угощение на корейском Дне рождения – рисовые пирожки. </a:t>
            </a:r>
            <a:r>
              <a:rPr lang="ru-RU" dirty="0" smtClean="0">
                <a:latin typeface="Calibri" pitchFamily="34" charset="0"/>
              </a:rPr>
              <a:t>Считается</a:t>
            </a:r>
            <a:r>
              <a:rPr lang="ru-RU" dirty="0">
                <a:latin typeface="Calibri" pitchFamily="34" charset="0"/>
              </a:rPr>
              <a:t>, что чем большему количеству человек, раздадут пирожки, тем более долгая жизнь ожидает ребёнка. </a:t>
            </a:r>
          </a:p>
          <a:p>
            <a:pPr marL="0" indent="0">
              <a:buNone/>
            </a:pPr>
            <a:r>
              <a:rPr lang="ru-RU" b="1" dirty="0">
                <a:latin typeface="Calibri" pitchFamily="34" charset="0"/>
              </a:rPr>
              <a:t>Великобритания. </a:t>
            </a:r>
            <a:r>
              <a:rPr lang="ru-RU" dirty="0">
                <a:latin typeface="Calibri" pitchFamily="34" charset="0"/>
              </a:rPr>
              <a:t>В День рождения принято предсказывать судьбу. А в праздничном пироге можно обнаружить монетку - символ будущего богатства.</a:t>
            </a:r>
          </a:p>
          <a:p>
            <a:pPr marL="0" indent="0">
              <a:buNone/>
            </a:pPr>
            <a:endParaRPr lang="ru-RU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038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7857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Станция 4 «Угадай страну по картинкам»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71472" y="928670"/>
            <a:ext cx="7467600" cy="487375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Calibri" pitchFamily="34" charset="0"/>
              </a:rPr>
              <a:t>Задание 1. </a:t>
            </a:r>
            <a:r>
              <a:rPr lang="ru-RU" dirty="0" smtClean="0">
                <a:latin typeface="Calibri" pitchFamily="34" charset="0"/>
              </a:rPr>
              <a:t>Перед вами мешочек с карточками, вам нужно расположить карточки и определить страну, которой они соответствуют.</a:t>
            </a:r>
          </a:p>
          <a:p>
            <a:pPr marL="0" indent="0" algn="just">
              <a:buNone/>
            </a:pPr>
            <a:r>
              <a:rPr lang="ru-RU" b="1" dirty="0" smtClean="0">
                <a:latin typeface="Calibri" pitchFamily="34" charset="0"/>
              </a:rPr>
              <a:t> </a:t>
            </a:r>
            <a:endParaRPr lang="ru-RU" b="1" dirty="0">
              <a:latin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5918" y="2071678"/>
            <a:ext cx="5916243" cy="457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02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atin typeface="Calibri" pitchFamily="34" charset="0"/>
            </a:endParaRPr>
          </a:p>
          <a:p>
            <a:pPr marL="0" indent="0">
              <a:buNone/>
            </a:pPr>
            <a:endParaRPr lang="ru-RU" b="1" dirty="0" smtClean="0">
              <a:latin typeface="Calibri" pitchFamily="34" charset="0"/>
            </a:endParaRPr>
          </a:p>
          <a:p>
            <a:pPr marL="0" indent="0">
              <a:buNone/>
            </a:pPr>
            <a:endParaRPr lang="ru-RU" b="1" dirty="0">
              <a:latin typeface="Calibri" pitchFamily="34" charset="0"/>
            </a:endParaRPr>
          </a:p>
          <a:p>
            <a:pPr marL="0" indent="0">
              <a:buNone/>
            </a:pPr>
            <a:endParaRPr lang="ru-RU" b="1" dirty="0" smtClean="0">
              <a:latin typeface="Calibri" pitchFamily="34" charset="0"/>
            </a:endParaRPr>
          </a:p>
          <a:p>
            <a:pPr marL="0" indent="0">
              <a:buNone/>
            </a:pPr>
            <a:endParaRPr lang="ru-RU" b="1" dirty="0">
              <a:latin typeface="Calibri" pitchFamily="34" charset="0"/>
            </a:endParaRPr>
          </a:p>
          <a:p>
            <a:pPr marL="0" indent="0">
              <a:buNone/>
            </a:pPr>
            <a:endParaRPr lang="ru-RU" b="1" dirty="0" smtClean="0">
              <a:latin typeface="Calibri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414" y="834488"/>
            <a:ext cx="6407914" cy="495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65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728" y="928670"/>
            <a:ext cx="6563366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414" y="785794"/>
            <a:ext cx="6539844" cy="50539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Calibri" pitchFamily="34" charset="0"/>
              </a:rPr>
              <a:t> </a:t>
            </a:r>
            <a:endParaRPr lang="ru-RU" b="1" dirty="0" smtClean="0">
              <a:latin typeface="Calibri" pitchFamily="34" charset="0"/>
            </a:endParaRPr>
          </a:p>
          <a:p>
            <a:pPr marL="0" indent="0">
              <a:buNone/>
            </a:pPr>
            <a:endParaRPr lang="ru-RU" b="1" dirty="0">
              <a:latin typeface="Calibri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7290" y="785794"/>
            <a:ext cx="6470924" cy="500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842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332656"/>
            <a:ext cx="7992888" cy="547260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latin typeface="Calibri" pitchFamily="34" charset="0"/>
              </a:rPr>
              <a:t>Победителем станет команда, </a:t>
            </a:r>
            <a:r>
              <a:rPr lang="ru-RU" dirty="0">
                <a:latin typeface="Calibri" pitchFamily="34" charset="0"/>
              </a:rPr>
              <a:t>которая собрала изображение полностью, из большего количества пазлов и смогла назвать, что изображено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marL="0" indent="0" algn="just">
              <a:buNone/>
            </a:pPr>
            <a:endParaRPr lang="ru-RU" dirty="0" smtClean="0">
              <a:latin typeface="Calibri" pitchFamily="34" charset="0"/>
            </a:endParaRPr>
          </a:p>
          <a:p>
            <a:pPr marL="0" indent="0" algn="just">
              <a:buNone/>
            </a:pPr>
            <a:endParaRPr lang="ru-RU" dirty="0">
              <a:latin typeface="Calibri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2919" y="1621752"/>
            <a:ext cx="3960440" cy="49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53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Выводы по работе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85786" y="1285860"/>
            <a:ext cx="7467600" cy="487375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Calibri" pitchFamily="34" charset="0"/>
              </a:rPr>
              <a:t>Данную разработку можно использовать во внеурочное время, а также на уроках географии </a:t>
            </a:r>
            <a:r>
              <a:rPr lang="ru-RU" b="1" dirty="0" smtClean="0">
                <a:latin typeface="Calibri" pitchFamily="34" charset="0"/>
              </a:rPr>
              <a:t>5-8 </a:t>
            </a:r>
            <a:r>
              <a:rPr lang="ru-RU" b="1" dirty="0" smtClean="0">
                <a:latin typeface="Calibri" pitchFamily="34" charset="0"/>
              </a:rPr>
              <a:t>классах</a:t>
            </a:r>
            <a:r>
              <a:rPr lang="ru-RU" dirty="0" smtClean="0">
                <a:latin typeface="Calibri" pitchFamily="34" charset="0"/>
              </a:rPr>
              <a:t>, тем </a:t>
            </a:r>
            <a:r>
              <a:rPr lang="ru-RU" dirty="0">
                <a:latin typeface="Calibri" pitchFamily="34" charset="0"/>
              </a:rPr>
              <a:t>самым </a:t>
            </a:r>
            <a:r>
              <a:rPr lang="ru-RU" dirty="0" smtClean="0">
                <a:latin typeface="Calibri" pitchFamily="34" charset="0"/>
              </a:rPr>
              <a:t>развить </a:t>
            </a:r>
            <a:r>
              <a:rPr lang="ru-RU" dirty="0">
                <a:latin typeface="Calibri" pitchFamily="34" charset="0"/>
              </a:rPr>
              <a:t>у обучающихся </a:t>
            </a:r>
            <a:r>
              <a:rPr lang="ru-RU" dirty="0" smtClean="0">
                <a:latin typeface="Calibri" pitchFamily="34" charset="0"/>
              </a:rPr>
              <a:t>глобальные компетенции </a:t>
            </a:r>
            <a:r>
              <a:rPr lang="ru-RU" dirty="0">
                <a:latin typeface="Calibri" pitchFamily="34" charset="0"/>
              </a:rPr>
              <a:t>посредством решения нестандартных задач гражданской и культурологической направленности.</a:t>
            </a:r>
            <a:endParaRPr lang="ru-RU" dirty="0" smtClean="0">
              <a:latin typeface="Calibri" pitchFamily="34" charset="0"/>
            </a:endParaRPr>
          </a:p>
          <a:p>
            <a:pPr marL="0" indent="0" algn="just">
              <a:buNone/>
            </a:pPr>
            <a:endParaRPr lang="ru-RU" dirty="0">
              <a:latin typeface="Calibri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4744" y="3786190"/>
            <a:ext cx="1867012" cy="286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276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Пояснительная записка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484784"/>
            <a:ext cx="7467600" cy="287291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Данный проект направлен на практику формирования у обучающихся </a:t>
            </a: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глобальных компетенций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,</a:t>
            </a: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в их числе: способность к отбору информации, умение мыслить нестандартно и «гибко», понимать смыслы, вычислять и мыслить продуктивно, способность к сотрудничеству, инициативности, межкультурной компетентности и позитивному мышлению.</a:t>
            </a:r>
            <a:endParaRPr lang="ru-RU" dirty="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8434" name="Picture 2" descr="https://avatars.mds.yandex.net/i?id=e801423221d0ea3a5801eae858c9e60700f425f2-4446653-images-thumbs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500570"/>
            <a:ext cx="2786082" cy="19339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038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88132"/>
            <a:ext cx="76328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Целью данной работы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является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развитие у обучающихся глобальной компетенции посредством решения нестандартных задач гражданской и культурологической направленности.</a:t>
            </a:r>
            <a:endParaRPr lang="ru-RU" sz="2700" b="1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838772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Задачи работы: </a:t>
            </a:r>
          </a:p>
          <a:p>
            <a:pPr marL="0" indent="0">
              <a:buNone/>
            </a:pPr>
            <a:r>
              <a:rPr lang="ru-RU" dirty="0" smtClean="0">
                <a:latin typeface="Calibri" pitchFamily="34" charset="0"/>
                <a:cs typeface="Times New Roman" pitchFamily="18" charset="0"/>
              </a:rPr>
              <a:t>1) </a:t>
            </a:r>
            <a:r>
              <a:rPr lang="ru-RU" dirty="0" smtClean="0">
                <a:latin typeface="Calibri" pitchFamily="34" charset="0"/>
                <a:ea typeface="Times New Roman"/>
                <a:cs typeface="Times New Roman" pitchFamily="18" charset="0"/>
              </a:rPr>
              <a:t>развить </a:t>
            </a:r>
            <a:r>
              <a:rPr lang="ru-RU" dirty="0">
                <a:latin typeface="Calibri" pitchFamily="34" charset="0"/>
                <a:ea typeface="Times New Roman"/>
                <a:cs typeface="Times New Roman" pitchFamily="18" charset="0"/>
              </a:rPr>
              <a:t>способности критически рассматривать с различных точек зрения проблемы глобального характера и международного взаимодействия</a:t>
            </a:r>
            <a:r>
              <a:rPr lang="ru-RU" dirty="0" smtClean="0">
                <a:latin typeface="Calibri" pitchFamily="34" charset="0"/>
                <a:ea typeface="Times New Roman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latin typeface="Calibri" pitchFamily="34" charset="0"/>
                <a:ea typeface="Times New Roman"/>
                <a:cs typeface="Times New Roman" pitchFamily="18" charset="0"/>
              </a:rPr>
              <a:t>2) развить </a:t>
            </a:r>
            <a:r>
              <a:rPr lang="ru-RU" dirty="0">
                <a:latin typeface="Calibri" pitchFamily="34" charset="0"/>
                <a:ea typeface="Times New Roman"/>
                <a:cs typeface="Times New Roman" pitchFamily="18" charset="0"/>
              </a:rPr>
              <a:t>способности сознательного выбора в пользу </a:t>
            </a:r>
            <a:r>
              <a:rPr lang="ru-RU" dirty="0" smtClean="0">
                <a:latin typeface="Calibri" pitchFamily="34" charset="0"/>
                <a:ea typeface="Times New Roman"/>
                <a:cs typeface="Times New Roman" pitchFamily="18" charset="0"/>
              </a:rPr>
              <a:t>команды, правильного </a:t>
            </a:r>
            <a:r>
              <a:rPr lang="ru-RU" dirty="0">
                <a:latin typeface="Calibri" pitchFamily="34" charset="0"/>
                <a:ea typeface="Times New Roman"/>
                <a:cs typeface="Times New Roman" pitchFamily="18" charset="0"/>
              </a:rPr>
              <a:t>оценивания смысла и последствий действий членов команды</a:t>
            </a:r>
            <a:r>
              <a:rPr lang="ru-RU" dirty="0" smtClean="0">
                <a:latin typeface="Calibri" pitchFamily="34" charset="0"/>
                <a:ea typeface="Times New Roman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latin typeface="Calibri" pitchFamily="34" charset="0"/>
                <a:ea typeface="Times New Roman"/>
                <a:cs typeface="Times New Roman" pitchFamily="18" charset="0"/>
              </a:rPr>
              <a:t>3) развить навыки работы в команде;</a:t>
            </a:r>
          </a:p>
          <a:p>
            <a:pPr marL="0" indent="0">
              <a:buNone/>
            </a:pPr>
            <a:r>
              <a:rPr lang="ru-RU" dirty="0" smtClean="0">
                <a:latin typeface="Calibri" pitchFamily="34" charset="0"/>
                <a:ea typeface="Times New Roman"/>
                <a:cs typeface="Times New Roman" pitchFamily="18" charset="0"/>
              </a:rPr>
              <a:t>4) развить сопереживание и позитивное отношение к людям.</a:t>
            </a:r>
            <a:endParaRPr lang="ru-RU" dirty="0">
              <a:latin typeface="Calibri" pitchFamily="34" charset="0"/>
              <a:ea typeface="Times New Roman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523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5796"/>
            <a:ext cx="5364548" cy="9943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Содержание мероприятия</a:t>
            </a:r>
            <a:endParaRPr lang="ru-RU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1538" y="1285860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Calibri" pitchFamily="34" charset="0"/>
              </a:rPr>
              <a:t>Мероприятие проходит в виде квеста </a:t>
            </a:r>
            <a:r>
              <a:rPr lang="ru-RU" b="1" dirty="0" smtClean="0">
                <a:latin typeface="Calibri" pitchFamily="34" charset="0"/>
              </a:rPr>
              <a:t>«Глобальная компетентность – диалог с миром»</a:t>
            </a:r>
            <a:r>
              <a:rPr lang="ru-RU" dirty="0" smtClean="0">
                <a:latin typeface="Calibri" pitchFamily="34" charset="0"/>
              </a:rPr>
              <a:t>. </a:t>
            </a:r>
            <a:endParaRPr lang="ru-RU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b="1" dirty="0" err="1" smtClean="0">
                <a:latin typeface="Calibri" pitchFamily="34" charset="0"/>
              </a:rPr>
              <a:t>Квест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– является формой командной игры среди обучающихся, требующей принятия коллективного решения для продвижения по маршруту. </a:t>
            </a:r>
          </a:p>
          <a:p>
            <a:pPr marL="0" indent="0">
              <a:buNone/>
            </a:pPr>
            <a:r>
              <a:rPr lang="ru-RU" b="1" dirty="0" smtClean="0">
                <a:latin typeface="Calibri" pitchFamily="34" charset="0"/>
              </a:rPr>
              <a:t>Целевые группы: </a:t>
            </a:r>
            <a:r>
              <a:rPr lang="ru-RU" dirty="0" smtClean="0">
                <a:latin typeface="Calibri" pitchFamily="34" charset="0"/>
              </a:rPr>
              <a:t>обучающиеся </a:t>
            </a:r>
            <a:r>
              <a:rPr lang="ru-RU" dirty="0" smtClean="0">
                <a:latin typeface="Calibri" pitchFamily="34" charset="0"/>
              </a:rPr>
              <a:t>5-х  </a:t>
            </a:r>
            <a:r>
              <a:rPr lang="ru-RU" dirty="0" smtClean="0">
                <a:latin typeface="Calibri" pitchFamily="34" charset="0"/>
              </a:rPr>
              <a:t>классов.</a:t>
            </a:r>
          </a:p>
          <a:p>
            <a:pPr marL="0" indent="0">
              <a:buNone/>
            </a:pPr>
            <a:r>
              <a:rPr lang="ru-RU" b="1" dirty="0" smtClean="0">
                <a:latin typeface="Calibri" pitchFamily="34" charset="0"/>
              </a:rPr>
              <a:t>Ход </a:t>
            </a:r>
            <a:r>
              <a:rPr lang="ru-RU" b="1" dirty="0">
                <a:latin typeface="Calibri" pitchFamily="34" charset="0"/>
              </a:rPr>
              <a:t>проведения квеста: </a:t>
            </a:r>
            <a:r>
              <a:rPr lang="ru-RU" dirty="0">
                <a:latin typeface="Calibri" pitchFamily="34" charset="0"/>
              </a:rPr>
              <a:t>Для проведения квеста, необходимо определить пространство и ресурсы; количество помощников, </a:t>
            </a:r>
            <a:r>
              <a:rPr lang="ru-RU" dirty="0" smtClean="0">
                <a:latin typeface="Calibri" pitchFamily="34" charset="0"/>
              </a:rPr>
              <a:t>организаторов. </a:t>
            </a:r>
            <a:r>
              <a:rPr lang="ru-RU" dirty="0">
                <a:latin typeface="Calibri" pitchFamily="34" charset="0"/>
              </a:rPr>
              <a:t>Квест проводится для обучающихся педагогами в образовательной организации. </a:t>
            </a:r>
            <a:endParaRPr lang="ru-RU" dirty="0" smtClean="0">
              <a:latin typeface="Calibri" pitchFamily="34" charset="0"/>
            </a:endParaRPr>
          </a:p>
          <a:p>
            <a:pPr marL="0" indent="0">
              <a:buNone/>
            </a:pPr>
            <a:endParaRPr lang="ru-RU" dirty="0">
              <a:latin typeface="Calibri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3" y="0"/>
            <a:ext cx="1728708" cy="138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913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387424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Ход проведения квеста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836712"/>
            <a:ext cx="7467600" cy="4873752"/>
          </a:xfrm>
        </p:spPr>
        <p:txBody>
          <a:bodyPr/>
          <a:lstStyle/>
          <a:p>
            <a:pPr marL="0" lvl="0" indent="0" algn="just">
              <a:buClr>
                <a:srgbClr val="FE8637"/>
              </a:buClr>
              <a:buNone/>
            </a:pPr>
            <a:r>
              <a:rPr lang="ru-RU" sz="2200" dirty="0" smtClean="0">
                <a:latin typeface="Calibri" pitchFamily="34" charset="0"/>
              </a:rPr>
              <a:t>Участники квеста делятся на группы до </a:t>
            </a:r>
            <a:r>
              <a:rPr lang="ru-RU" sz="2200" b="1" dirty="0" smtClean="0">
                <a:latin typeface="Calibri" pitchFamily="34" charset="0"/>
              </a:rPr>
              <a:t>4-х человек </a:t>
            </a:r>
            <a:r>
              <a:rPr lang="ru-RU" sz="2200" dirty="0" smtClean="0">
                <a:latin typeface="Calibri" pitchFamily="34" charset="0"/>
              </a:rPr>
              <a:t>и получают маршрут следования (количество станций 4). Каждая команда проходит 4 станции и последовательно выполняет на них задания. Выполнение заданий оценивается пазлами одного изображения. На каждой станции разыгрывается не более 6 пазлов. Пазлы выдаются за верные </a:t>
            </a:r>
            <a:r>
              <a:rPr lang="ru-RU" sz="2200" dirty="0">
                <a:latin typeface="Calibri" pitchFamily="34" charset="0"/>
              </a:rPr>
              <a:t>решения. Если команда предлагает некорректные решения, то пазл за такой ответ не выдается, в конечном итоге изображение будет неполным. Победителем станет команда, которая собрала изображение полностью, из большего количества пазлов и смогла назвать, что изображено.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9058" y="4643446"/>
            <a:ext cx="1944216" cy="19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279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Станция 1 «Приветствие 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Задание 1.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Встаньте в круг, возьмите карточку с описанием ритуала приветствия в разных странах, воспроизведите движения максимально точно и определите страну, которой соответствует каждое приветствие.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0" indent="0" algn="just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3645024"/>
            <a:ext cx="3068960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3185590"/>
            <a:ext cx="2352262" cy="3528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3800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61904424"/>
              </p:ext>
            </p:extLst>
          </p:nvPr>
        </p:nvGraphicFramePr>
        <p:xfrm>
          <a:off x="928662" y="764704"/>
          <a:ext cx="7147050" cy="495031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573525"/>
                <a:gridCol w="3573525"/>
              </a:tblGrid>
              <a:tr h="4219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Приветствие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Страна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738382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alibri" pitchFamily="34" charset="0"/>
                        </a:rPr>
                        <a:t>Простое рукопожатие и взгляд в глаза</a:t>
                      </a:r>
                      <a:endParaRPr lang="ru-RU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054831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alibri" pitchFamily="34" charset="0"/>
                        </a:rPr>
                        <a:t>Легкий поклон, руки и ладони вытянуты по бокам</a:t>
                      </a:r>
                      <a:endParaRPr lang="ru-RU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738382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alibri" pitchFamily="34" charset="0"/>
                        </a:rPr>
                        <a:t>Легкий поклон,</a:t>
                      </a:r>
                      <a:r>
                        <a:rPr lang="ru-RU" b="0" baseline="0" dirty="0" smtClean="0">
                          <a:latin typeface="Calibri" pitchFamily="34" charset="0"/>
                        </a:rPr>
                        <a:t> ладони сложены перед лбом</a:t>
                      </a:r>
                      <a:endParaRPr lang="ru-RU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054831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alibri" pitchFamily="34" charset="0"/>
                        </a:rPr>
                        <a:t>Легкий поклон со скрещенными  на груди руками</a:t>
                      </a:r>
                      <a:endParaRPr lang="ru-RU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941953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Calibri" pitchFamily="34" charset="0"/>
                        </a:rPr>
                        <a:t>Мягкое рукопожатие</a:t>
                      </a:r>
                      <a:r>
                        <a:rPr lang="ru-RU" b="0" baseline="0" dirty="0" smtClean="0">
                          <a:latin typeface="Calibri" pitchFamily="34" charset="0"/>
                        </a:rPr>
                        <a:t> обеими руками, касание только кончиками пальцев</a:t>
                      </a:r>
                      <a:endParaRPr lang="ru-RU" b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31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Станция 2 «Путешествие в страну мечты»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87135" y="1524349"/>
            <a:ext cx="7467600" cy="487375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Calibri" pitchFamily="34" charset="0"/>
              </a:rPr>
              <a:t>Задание 1. </a:t>
            </a:r>
            <a:r>
              <a:rPr lang="ru-RU" dirty="0" smtClean="0">
                <a:latin typeface="Calibri" pitchFamily="34" charset="0"/>
              </a:rPr>
              <a:t>Создайте </a:t>
            </a:r>
            <a:r>
              <a:rPr lang="ru-RU" dirty="0">
                <a:latin typeface="Calibri" pitchFamily="34" charset="0"/>
              </a:rPr>
              <a:t>список того, что необходимо заранее узнать о месте, куда вы хотите поехать. Количество пунктов – не менее </a:t>
            </a:r>
            <a:r>
              <a:rPr lang="ru-RU" dirty="0" smtClean="0">
                <a:latin typeface="Calibri" pitchFamily="34" charset="0"/>
              </a:rPr>
              <a:t>пяти. Команда </a:t>
            </a:r>
            <a:r>
              <a:rPr lang="ru-RU" dirty="0">
                <a:latin typeface="Calibri" pitchFamily="34" charset="0"/>
              </a:rPr>
              <a:t>должна представить свою идею!</a:t>
            </a:r>
          </a:p>
          <a:p>
            <a:pPr marL="0" indent="0">
              <a:buNone/>
            </a:pPr>
            <a:endParaRPr lang="ru-RU" dirty="0">
              <a:latin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3383165"/>
            <a:ext cx="2720330" cy="29794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645024"/>
            <a:ext cx="2712044" cy="29703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3119830"/>
            <a:ext cx="1952489" cy="322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673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Станция 3 </a:t>
            </a: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Times New Roman"/>
              </a:rPr>
              <a:t>«</a:t>
            </a:r>
            <a:r>
              <a:rPr lang="ru-RU" sz="3200" b="1" dirty="0">
                <a:solidFill>
                  <a:srgbClr val="002060"/>
                </a:solidFill>
                <a:latin typeface="Calibri" pitchFamily="34" charset="0"/>
                <a:ea typeface="Times New Roman"/>
              </a:rPr>
              <a:t>День рождения друзей»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Calibri" pitchFamily="34" charset="0"/>
              </a:rPr>
              <a:t>Задание 1</a:t>
            </a:r>
            <a:r>
              <a:rPr lang="ru-RU" b="1" dirty="0">
                <a:latin typeface="Calibri" pitchFamily="34" charset="0"/>
              </a:rPr>
              <a:t>. </a:t>
            </a:r>
            <a:r>
              <a:rPr lang="ru-RU" dirty="0">
                <a:latin typeface="Calibri" pitchFamily="34" charset="0"/>
              </a:rPr>
              <a:t>Придумайте и расскажите историю о том, что будет происходить на одновременном (!) праздновании Дня рождения </a:t>
            </a:r>
            <a:r>
              <a:rPr lang="ru-RU" dirty="0" smtClean="0">
                <a:latin typeface="Calibri" pitchFamily="34" charset="0"/>
              </a:rPr>
              <a:t>двух учеников </a:t>
            </a:r>
            <a:r>
              <a:rPr lang="ru-RU" dirty="0">
                <a:latin typeface="Calibri" pitchFamily="34" charset="0"/>
              </a:rPr>
              <a:t>одного класса, но разных национальностей. Задача – отразить как особенности каждой культуры, так и идею дружбы, единства</a:t>
            </a:r>
            <a:r>
              <a:rPr lang="ru-RU" dirty="0" smtClean="0">
                <a:latin typeface="Calibri" pitchFamily="34" charset="0"/>
              </a:rPr>
              <a:t>. </a:t>
            </a:r>
          </a:p>
          <a:p>
            <a:pPr marL="0" indent="0" algn="just">
              <a:buNone/>
            </a:pPr>
            <a:endParaRPr lang="ru-RU" b="1" dirty="0">
              <a:latin typeface="Calibri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3500438"/>
            <a:ext cx="3149383" cy="314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03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833</TotalTime>
  <Words>744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проект внеурочного мероприятия   «Формирование  глобальных компетенций  у учащихся  5 классов»</vt:lpstr>
      <vt:lpstr>Пояснительная записка</vt:lpstr>
      <vt:lpstr>   Целью данной работы является  развитие у обучающихся глобальной компетенции посредством решения нестандартных задач гражданской и культурологической направленности.</vt:lpstr>
      <vt:lpstr>Содержание мероприятия</vt:lpstr>
      <vt:lpstr>Ход проведения квеста</vt:lpstr>
      <vt:lpstr>Станция 1 «Приветствие </vt:lpstr>
      <vt:lpstr>Слайд 7</vt:lpstr>
      <vt:lpstr>Станция 2 «Путешествие в страну мечты»</vt:lpstr>
      <vt:lpstr>Станция 3 «День рождения друзей»</vt:lpstr>
      <vt:lpstr>Материал для станции 3 «День рождения у друзей»</vt:lpstr>
      <vt:lpstr>Материал для станции 3 «День рождения у друзей»</vt:lpstr>
      <vt:lpstr>Станция 4 «Угадай страну по картинкам»</vt:lpstr>
      <vt:lpstr>Слайд 13</vt:lpstr>
      <vt:lpstr>Слайд 14</vt:lpstr>
      <vt:lpstr>Слайд 15</vt:lpstr>
      <vt:lpstr>Слайд 16</vt:lpstr>
      <vt:lpstr>Слайд 17</vt:lpstr>
      <vt:lpstr>Выводы по работе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внеурочного мероприятия  Формирование глобальных компетенций обучающихся в основной школе</dc:title>
  <dc:creator>User</dc:creator>
  <cp:lastModifiedBy>Пользователь Windows</cp:lastModifiedBy>
  <cp:revision>37</cp:revision>
  <dcterms:created xsi:type="dcterms:W3CDTF">2021-12-16T14:42:06Z</dcterms:created>
  <dcterms:modified xsi:type="dcterms:W3CDTF">2023-01-30T07:55:13Z</dcterms:modified>
</cp:coreProperties>
</file>